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256" r:id="rId2"/>
    <p:sldId id="262" r:id="rId3"/>
  </p:sldIdLst>
  <p:sldSz cx="20104100" cy="10058400"/>
  <p:notesSz cx="14355763" cy="9926638"/>
  <p:custDataLst>
    <p:tags r:id="rId5"/>
  </p:custDataLst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120" userDrawn="1">
          <p15:clr>
            <a:srgbClr val="A4A3A4"/>
          </p15:clr>
        </p15:guide>
        <p15:guide id="2" pos="63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00000"/>
    <a:srgbClr val="D42324"/>
    <a:srgbClr val="FFFFFF"/>
    <a:srgbClr val="0108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740" autoAdjust="0"/>
    <p:restoredTop sz="96331" autoAdjust="0"/>
  </p:normalViewPr>
  <p:slideViewPr>
    <p:cSldViewPr showGuides="1">
      <p:cViewPr>
        <p:scale>
          <a:sx n="125" d="100"/>
          <a:sy n="125" d="100"/>
        </p:scale>
        <p:origin x="3504" y="546"/>
      </p:cViewPr>
      <p:guideLst>
        <p:guide orient="horz" pos="3120"/>
        <p:guide pos="6332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tags" Target="tags/tag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6221133" cy="498212"/>
          </a:xfrm>
          <a:prstGeom prst="rect">
            <a:avLst/>
          </a:prstGeom>
        </p:spPr>
        <p:txBody>
          <a:bodyPr vert="horz" lIns="73587" tIns="36794" rIns="73587" bIns="36794" rtlCol="0"/>
          <a:lstStyle>
            <a:lvl1pPr algn="l">
              <a:defRPr sz="1000"/>
            </a:lvl1pPr>
          </a:lstStyle>
          <a:p>
            <a:pPr defTabSz="735965"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8131230" y="2"/>
            <a:ext cx="6221133" cy="498212"/>
          </a:xfrm>
          <a:prstGeom prst="rect">
            <a:avLst/>
          </a:prstGeom>
        </p:spPr>
        <p:txBody>
          <a:bodyPr vert="horz" lIns="73587" tIns="36794" rIns="73587" bIns="36794" rtlCol="0"/>
          <a:lstStyle>
            <a:lvl1pPr algn="r">
              <a:defRPr sz="1000"/>
            </a:lvl1pPr>
          </a:lstStyle>
          <a:p>
            <a:pPr defTabSz="735965">
              <a:defRPr/>
            </a:pPr>
            <a:fld id="{C1DB716A-964D-4EB2-8D0E-86C29F8A49E2}" type="datetimeFigureOut">
              <a:rPr lang="zh-CN" altLang="en-US" smtClean="0"/>
              <a:t>2025/8/26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33813" y="1243013"/>
            <a:ext cx="6688137" cy="3346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73587" tIns="36794" rIns="73587" bIns="36794" rtlCol="0" anchor="ctr"/>
          <a:lstStyle/>
          <a:p>
            <a:pPr marL="0" marR="0" lvl="0" indent="0" algn="l" defTabSz="735965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435126" y="4776884"/>
            <a:ext cx="11485517" cy="3908927"/>
          </a:xfrm>
          <a:prstGeom prst="rect">
            <a:avLst/>
          </a:prstGeom>
        </p:spPr>
        <p:txBody>
          <a:bodyPr vert="horz" lIns="73587" tIns="36794" rIns="73587" bIns="36794" rtlCol="0"/>
          <a:lstStyle/>
          <a:p>
            <a:pPr marL="0" marR="0" lvl="0" indent="0" algn="l" defTabSz="735965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</a:p>
          <a:p>
            <a:pPr marL="368300" marR="0" lvl="1" indent="0" algn="l" defTabSz="735965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二级</a:t>
            </a:r>
          </a:p>
          <a:p>
            <a:pPr marL="735965" marR="0" lvl="2" indent="0" algn="l" defTabSz="735965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三级</a:t>
            </a:r>
          </a:p>
          <a:p>
            <a:pPr marL="1103630" marR="0" lvl="3" indent="0" algn="l" defTabSz="735965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四级</a:t>
            </a:r>
          </a:p>
          <a:p>
            <a:pPr marL="1471930" marR="0" lvl="4" indent="0" algn="l" defTabSz="735965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3" y="9428428"/>
            <a:ext cx="6221133" cy="498212"/>
          </a:xfrm>
          <a:prstGeom prst="rect">
            <a:avLst/>
          </a:prstGeom>
        </p:spPr>
        <p:txBody>
          <a:bodyPr vert="horz" lIns="73587" tIns="36794" rIns="73587" bIns="36794" rtlCol="0" anchor="b"/>
          <a:lstStyle>
            <a:lvl1pPr algn="l">
              <a:defRPr sz="1000"/>
            </a:lvl1pPr>
          </a:lstStyle>
          <a:p>
            <a:pPr defTabSz="735965"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8131230" y="9428428"/>
            <a:ext cx="6221133" cy="498212"/>
          </a:xfrm>
          <a:prstGeom prst="rect">
            <a:avLst/>
          </a:prstGeom>
        </p:spPr>
        <p:txBody>
          <a:bodyPr vert="horz" wrap="square" lIns="73587" tIns="36794" rIns="73587" bIns="36794" numCol="1" anchor="b" anchorCtr="0" compatLnSpc="1"/>
          <a:lstStyle>
            <a:lvl1pPr algn="r">
              <a:defRPr sz="1000"/>
            </a:lvl1pPr>
          </a:lstStyle>
          <a:p>
            <a:pPr defTabSz="735965">
              <a:defRPr/>
            </a:pPr>
            <a:fld id="{213A655C-B1AC-4425-A5A8-AB2C31E517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591841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118104"/>
            <a:ext cx="17088485" cy="21122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5632704"/>
            <a:ext cx="14072869" cy="2514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9" name="Holder 4"/>
          <p:cNvSpPr>
            <a:spLocks noGrp="1"/>
          </p:cNvSpPr>
          <p:nvPr>
            <p:ph type="ftr" sz="quarter" idx="3"/>
          </p:nvPr>
        </p:nvSpPr>
        <p:spPr>
          <a:xfrm>
            <a:off x="6835775" y="9353550"/>
            <a:ext cx="6432550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Holder 5"/>
          <p:cNvSpPr>
            <a:spLocks noGrp="1"/>
          </p:cNvSpPr>
          <p:nvPr>
            <p:ph type="dt" sz="half" idx="2"/>
          </p:nvPr>
        </p:nvSpPr>
        <p:spPr>
          <a:xfrm>
            <a:off x="1004888" y="9353550"/>
            <a:ext cx="4624388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20275FD-135D-4BC5-ABA7-171CF6D46488}" type="datetimeFigureOut">
              <a:rPr kumimoji="0" 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8/26/2025</a:t>
            </a:fld>
            <a:endParaRPr kumimoji="0" 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Holder 6"/>
          <p:cNvSpPr>
            <a:spLocks noGrp="1"/>
          </p:cNvSpPr>
          <p:nvPr>
            <p:ph type="sldNum" sz="quarter" idx="14"/>
          </p:nvPr>
        </p:nvSpPr>
        <p:spPr>
          <a:xfrm>
            <a:off x="14474825" y="9353550"/>
            <a:ext cx="4624388" cy="50323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sp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AE77DD5-325A-4769-9C55-E302D77FA1AB}" type="slidenum">
              <a:rPr kumimoji="0" altLang="zh-CN" sz="18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zh-CN" sz="18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9" name="Holder 4"/>
          <p:cNvSpPr>
            <a:spLocks noGrp="1"/>
          </p:cNvSpPr>
          <p:nvPr>
            <p:ph type="ftr" sz="quarter" idx="3"/>
          </p:nvPr>
        </p:nvSpPr>
        <p:spPr>
          <a:xfrm>
            <a:off x="6835775" y="9353550"/>
            <a:ext cx="6432550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Holder 5"/>
          <p:cNvSpPr>
            <a:spLocks noGrp="1"/>
          </p:cNvSpPr>
          <p:nvPr>
            <p:ph type="dt" sz="half" idx="2"/>
          </p:nvPr>
        </p:nvSpPr>
        <p:spPr>
          <a:xfrm>
            <a:off x="1004888" y="9353550"/>
            <a:ext cx="4624388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B41257D-445D-4368-B419-9FA411A0CAA6}" type="datetimeFigureOut">
              <a:rPr kumimoji="0" 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8/26/2025</a:t>
            </a:fld>
            <a:endParaRPr kumimoji="0" 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Holder 6"/>
          <p:cNvSpPr>
            <a:spLocks noGrp="1"/>
          </p:cNvSpPr>
          <p:nvPr>
            <p:ph type="sldNum" sz="quarter" idx="4"/>
          </p:nvPr>
        </p:nvSpPr>
        <p:spPr>
          <a:xfrm>
            <a:off x="14474825" y="9353550"/>
            <a:ext cx="4624388" cy="50323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sp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95C69B-6AB9-4BA6-9AF6-127A8972002B}" type="slidenum">
              <a:rPr kumimoji="0" altLang="zh-CN" sz="18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zh-CN" sz="18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313432"/>
            <a:ext cx="8745283" cy="66385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313432"/>
            <a:ext cx="8745283" cy="66385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9" name="Holder 5"/>
          <p:cNvSpPr>
            <a:spLocks noGrp="1"/>
          </p:cNvSpPr>
          <p:nvPr>
            <p:ph type="ftr" sz="quarter" idx="13"/>
          </p:nvPr>
        </p:nvSpPr>
        <p:spPr>
          <a:xfrm>
            <a:off x="6835775" y="9353550"/>
            <a:ext cx="6432550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Holder 6"/>
          <p:cNvSpPr>
            <a:spLocks noGrp="1"/>
          </p:cNvSpPr>
          <p:nvPr>
            <p:ph type="dt" sz="half" idx="12"/>
          </p:nvPr>
        </p:nvSpPr>
        <p:spPr>
          <a:xfrm>
            <a:off x="1004888" y="9353550"/>
            <a:ext cx="4624388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581978B-FCDE-44CA-AB9F-210F33591AC9}" type="datetimeFigureOut">
              <a:rPr kumimoji="0" 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8/26/2025</a:t>
            </a:fld>
            <a:endParaRPr kumimoji="0" 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Holder 7"/>
          <p:cNvSpPr>
            <a:spLocks noGrp="1"/>
          </p:cNvSpPr>
          <p:nvPr>
            <p:ph type="sldNum" sz="quarter" idx="4"/>
          </p:nvPr>
        </p:nvSpPr>
        <p:spPr>
          <a:xfrm>
            <a:off x="14474825" y="9353550"/>
            <a:ext cx="4624388" cy="50323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sp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00BB6B4-23BD-4279-B4C6-9EA1EDC7902A}" type="slidenum">
              <a:rPr kumimoji="0" altLang="zh-CN" sz="18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zh-CN" sz="18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9" name="Holder 3"/>
          <p:cNvSpPr>
            <a:spLocks noGrp="1"/>
          </p:cNvSpPr>
          <p:nvPr>
            <p:ph type="ftr" sz="quarter" idx="3"/>
          </p:nvPr>
        </p:nvSpPr>
        <p:spPr>
          <a:xfrm>
            <a:off x="6835775" y="9353550"/>
            <a:ext cx="6432550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Holder 4"/>
          <p:cNvSpPr>
            <a:spLocks noGrp="1"/>
          </p:cNvSpPr>
          <p:nvPr>
            <p:ph type="dt" sz="half" idx="2"/>
          </p:nvPr>
        </p:nvSpPr>
        <p:spPr>
          <a:xfrm>
            <a:off x="1004888" y="9353550"/>
            <a:ext cx="4624388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4387D2B-5DC5-486C-88BF-A8AF506FA990}" type="datetimeFigureOut">
              <a:rPr kumimoji="0" 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8/26/2025</a:t>
            </a:fld>
            <a:endParaRPr kumimoji="0" 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Holder 5"/>
          <p:cNvSpPr>
            <a:spLocks noGrp="1"/>
          </p:cNvSpPr>
          <p:nvPr>
            <p:ph type="sldNum" sz="quarter" idx="4"/>
          </p:nvPr>
        </p:nvSpPr>
        <p:spPr>
          <a:xfrm>
            <a:off x="14474825" y="9353550"/>
            <a:ext cx="4624388" cy="50323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sp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7583100-B881-4647-9371-B59ADAC7C855}" type="slidenum">
              <a:rPr kumimoji="0" altLang="zh-CN" sz="18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zh-CN" sz="18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older 2"/>
          <p:cNvSpPr>
            <a:spLocks noGrp="1"/>
          </p:cNvSpPr>
          <p:nvPr>
            <p:ph type="ftr" sz="quarter" idx="3"/>
          </p:nvPr>
        </p:nvSpPr>
        <p:spPr>
          <a:xfrm>
            <a:off x="6835775" y="9353550"/>
            <a:ext cx="6432550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Holder 3"/>
          <p:cNvSpPr>
            <a:spLocks noGrp="1"/>
          </p:cNvSpPr>
          <p:nvPr>
            <p:ph type="dt" sz="half" idx="2"/>
          </p:nvPr>
        </p:nvSpPr>
        <p:spPr>
          <a:xfrm>
            <a:off x="1004888" y="9353550"/>
            <a:ext cx="4624388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7E9C50C-75B2-4F8F-B4F2-C18ECBD5904B}" type="datetimeFigureOut">
              <a:rPr kumimoji="0" 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8/26/2025</a:t>
            </a:fld>
            <a:endParaRPr kumimoji="0" 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Holder 4"/>
          <p:cNvSpPr>
            <a:spLocks noGrp="1"/>
          </p:cNvSpPr>
          <p:nvPr>
            <p:ph type="sldNum" sz="quarter" idx="4"/>
          </p:nvPr>
        </p:nvSpPr>
        <p:spPr>
          <a:xfrm>
            <a:off x="14474825" y="9353550"/>
            <a:ext cx="4624388" cy="50323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sp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5DFF8DC-8E9D-43EA-9E9C-D93CD9131DF5}" type="slidenum">
              <a:rPr kumimoji="0" altLang="zh-CN" sz="18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zh-CN" sz="18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bk object 17"/>
          <p:cNvSpPr/>
          <p:nvPr/>
        </p:nvSpPr>
        <p:spPr>
          <a:xfrm>
            <a:off x="0" y="0"/>
            <a:ext cx="0" cy="1588"/>
          </a:xfrm>
          <a:custGeom>
            <a:avLst/>
            <a:gdLst/>
            <a:ahLst/>
            <a:cxnLst>
              <a:cxn ang="0">
                <a:pos x="0" y="98202"/>
              </a:cxn>
              <a:cxn ang="0">
                <a:pos x="0" y="344956"/>
              </a:cxn>
            </a:cxnLst>
            <a:rect l="0" t="0" r="0" b="0"/>
            <a:pathLst>
              <a:path w="1" h="1270">
                <a:moveTo>
                  <a:pt x="0" y="461"/>
                </a:moveTo>
                <a:lnTo>
                  <a:pt x="0" y="1617"/>
                </a:lnTo>
              </a:path>
            </a:pathLst>
          </a:custGeom>
          <a:noFill/>
          <a:ln w="3175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8" name="Holder 2"/>
          <p:cNvSpPr>
            <a:spLocks noGrp="1"/>
          </p:cNvSpPr>
          <p:nvPr>
            <p:ph type="title"/>
          </p:nvPr>
        </p:nvSpPr>
        <p:spPr>
          <a:xfrm>
            <a:off x="1004888" y="401638"/>
            <a:ext cx="18094325" cy="160972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lvl="0"/>
            <a:endParaRPr lang="zh-CN" altLang="zh-CN" dirty="0"/>
          </a:p>
        </p:txBody>
      </p:sp>
      <p:sp>
        <p:nvSpPr>
          <p:cNvPr id="1029" name="Holder 3"/>
          <p:cNvSpPr>
            <a:spLocks noGrp="1"/>
          </p:cNvSpPr>
          <p:nvPr>
            <p:ph type="body"/>
          </p:nvPr>
        </p:nvSpPr>
        <p:spPr>
          <a:xfrm>
            <a:off x="1004888" y="2312988"/>
            <a:ext cx="18094325" cy="663892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lvl="0"/>
            <a:endParaRPr lang="zh-CN" altLang="zh-CN"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775" y="9353550"/>
            <a:ext cx="6432550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eaLnBrk="1" fontAlgn="auto" hangingPunct="1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4888" y="9353550"/>
            <a:ext cx="4624388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eaLnBrk="1" fontAlgn="auto" hangingPunct="1">
              <a:defRPr noProof="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A187F2E-D3FA-4D89-8BC6-EEA6E98D90A6}" type="datetimeFigureOut">
              <a:rPr kumimoji="0" 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8/26/2025</a:t>
            </a:fld>
            <a:endParaRPr kumimoji="0" 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825" y="9353550"/>
            <a:ext cx="4624388" cy="50323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spAutoFit/>
          </a:bodyPr>
          <a:lstStyle>
            <a:lvl1pPr algn="r" eaLnBrk="1" hangingPunct="1">
              <a:defRPr noProof="1">
                <a:solidFill>
                  <a:srgbClr val="898989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6844445-4DBC-44DA-80E1-FCFBF76E9E15}" type="slidenum">
              <a:rPr kumimoji="0" altLang="zh-CN" sz="18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zh-CN" sz="18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" y="0"/>
            <a:ext cx="20098512" cy="100584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0" fontAlgn="base" hangingPunct="0">
        <a:spcBef>
          <a:spcPct val="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0" fontAlgn="base" hangingPunct="0">
        <a:spcBef>
          <a:spcPct val="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0" fontAlgn="base" hangingPunct="0">
        <a:spcBef>
          <a:spcPct val="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0" fontAlgn="base" hangingPunct="0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286000">
        <a:defRPr sz="2000">
          <a:latin typeface="+mn-lt"/>
          <a:ea typeface="+mn-ea"/>
          <a:cs typeface="+mn-cs"/>
        </a:defRPr>
      </a:lvl6pPr>
      <a:lvl7pPr marL="2743200">
        <a:defRPr sz="2000">
          <a:latin typeface="+mn-lt"/>
          <a:ea typeface="+mn-ea"/>
          <a:cs typeface="+mn-cs"/>
        </a:defRPr>
      </a:lvl7pPr>
      <a:lvl8pPr marL="3200400">
        <a:defRPr sz="2000">
          <a:latin typeface="+mn-lt"/>
          <a:ea typeface="+mn-ea"/>
          <a:cs typeface="+mn-cs"/>
        </a:defRPr>
      </a:lvl8pPr>
      <a:lvl9pPr marL="3657600">
        <a:defRPr sz="2000"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 noChangeArrowheads="1"/>
          </p:cNvPicPr>
          <p:nvPr/>
        </p:nvPicPr>
        <p:blipFill rotWithShape="1">
          <a:blip r:embed="rId4" cstate="print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7270"/>
          <a:stretch>
            <a:fillRect/>
          </a:stretch>
        </p:blipFill>
        <p:spPr bwMode="auto">
          <a:xfrm>
            <a:off x="10052050" y="5797407"/>
            <a:ext cx="5122864" cy="427613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文本框 5"/>
          <p:cNvSpPr txBox="1"/>
          <p:nvPr/>
        </p:nvSpPr>
        <p:spPr>
          <a:xfrm>
            <a:off x="12968374" y="619172"/>
            <a:ext cx="694877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南京市国土空间规划编制成果公布</a:t>
            </a:r>
          </a:p>
        </p:txBody>
      </p:sp>
      <p:sp>
        <p:nvSpPr>
          <p:cNvPr id="3" name="矩形 2"/>
          <p:cNvSpPr/>
          <p:nvPr/>
        </p:nvSpPr>
        <p:spPr>
          <a:xfrm>
            <a:off x="10052050" y="5789519"/>
            <a:ext cx="5122864" cy="4268881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96" name="object 4"/>
          <p:cNvSpPr txBox="1"/>
          <p:nvPr/>
        </p:nvSpPr>
        <p:spPr>
          <a:xfrm>
            <a:off x="10052050" y="9058223"/>
            <a:ext cx="5122864" cy="578172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>
            <a:spAutoFit/>
          </a:bodyPr>
          <a:lstStyle/>
          <a:p>
            <a:pPr marL="374650" indent="-363220" algn="ctr" eaLnBrk="1" hangingPunct="1">
              <a:lnSpc>
                <a:spcPct val="153000"/>
              </a:lnSpc>
            </a:pPr>
            <a:r>
              <a:rPr lang="en-US" altLang="zh-CN" sz="14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南京市规划和自然资源局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74650" indent="-363220" algn="ctr" eaLnBrk="1" hangingPunct="1">
              <a:lnSpc>
                <a:spcPct val="153000"/>
              </a:lnSpc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二O</a:t>
            </a:r>
            <a:r>
              <a:rPr lang="en-US" altLang="en-US" sz="12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二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八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</a:p>
        </p:txBody>
      </p:sp>
      <p:sp>
        <p:nvSpPr>
          <p:cNvPr id="8199" name="object 7"/>
          <p:cNvSpPr txBox="1"/>
          <p:nvPr/>
        </p:nvSpPr>
        <p:spPr>
          <a:xfrm>
            <a:off x="15844664" y="609716"/>
            <a:ext cx="3712442" cy="199199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>
            <a:spAutoFit/>
          </a:bodyPr>
          <a:lstStyle/>
          <a:p>
            <a:pPr marL="12700" indent="-12700" algn="just" eaLnBrk="1" hangingPunct="1">
              <a:lnSpc>
                <a:spcPts val="1975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14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前言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2700" indent="-12700" algn="just" eaLnBrk="1" hangingPunct="1">
              <a:lnSpc>
                <a:spcPct val="200000"/>
              </a:lnSpc>
            </a:pP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为了进一步优化片区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绿地布局，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我局会同</a:t>
            </a:r>
            <a:r>
              <a:rPr lang="zh-CN" altLang="en-US" sz="9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江宁区人民政府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组织开展了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《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南京仙林副城麒麟片区控制性详细规划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》NJDBd030—04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规划管理单元图则技术修正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工作。</a:t>
            </a:r>
            <a:endParaRPr lang="en-US" altLang="zh-CN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2700" indent="-12700" algn="just" eaLnBrk="1" hangingPunct="1">
              <a:lnSpc>
                <a:spcPct val="200000"/>
              </a:lnSpc>
            </a:pP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根据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中华人民共和国城乡规划法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》《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南京市国土空间规划条例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，现将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《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南京仙林副城麒麟片区控制性详细规划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》NJDBd030—04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规划管理单元图则技术修正成果向社会予以公布。</a:t>
            </a:r>
          </a:p>
        </p:txBody>
      </p:sp>
      <p:sp>
        <p:nvSpPr>
          <p:cNvPr id="8203" name="object 16"/>
          <p:cNvSpPr txBox="1"/>
          <p:nvPr/>
        </p:nvSpPr>
        <p:spPr>
          <a:xfrm>
            <a:off x="5434013" y="8665409"/>
            <a:ext cx="2689225" cy="1007968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marL="184150" indent="-171450" eaLnBrk="1" hangingPunct="1">
              <a:buFont typeface="Arial" panose="020B0604020202020204" pitchFamily="34" charset="0"/>
              <a:buChar char="•"/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 址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南京市鼓楼区</a:t>
            </a:r>
            <a:r>
              <a:rPr lang="en-US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中山路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171号</a:t>
            </a:r>
          </a:p>
          <a:p>
            <a:pPr marL="184150" indent="-171450" eaLnBrk="1" hangingPunct="1">
              <a:spcBef>
                <a:spcPts val="650"/>
              </a:spcBef>
              <a:buFont typeface="Arial" panose="020B0604020202020204" pitchFamily="34" charset="0"/>
              <a:buChar char="•"/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邮 编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210005</a:t>
            </a:r>
          </a:p>
          <a:p>
            <a:pPr marL="184150" indent="-171450" eaLnBrk="1" hangingPunct="1">
              <a:spcBef>
                <a:spcPts val="650"/>
              </a:spcBef>
              <a:buFont typeface="Arial" panose="020B0604020202020204" pitchFamily="34" charset="0"/>
              <a:buChar char="•"/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网 址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http://ghj.nanjing.gov.cn</a:t>
            </a:r>
          </a:p>
          <a:p>
            <a:pPr marL="184150" indent="-171450" eaLnBrk="1" hangingPunct="1">
              <a:spcBef>
                <a:spcPts val="650"/>
              </a:spcBef>
              <a:buFont typeface="Arial" panose="020B0604020202020204" pitchFamily="34" charset="0"/>
              <a:buChar char="•"/>
            </a:pPr>
            <a:r>
              <a:rPr lang="en-US" altLang="zh-CN" sz="1200" err="1">
                <a:latin typeface="微软雅黑" panose="020B0503020204020204" pitchFamily="34" charset="-122"/>
                <a:ea typeface="微软雅黑" panose="020B0503020204020204" pitchFamily="34" charset="-122"/>
              </a:rPr>
              <a:t>咨询电话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025-52126800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object 12"/>
          <p:cNvSpPr txBox="1"/>
          <p:nvPr/>
        </p:nvSpPr>
        <p:spPr>
          <a:xfrm>
            <a:off x="15844664" y="6520894"/>
            <a:ext cx="3712442" cy="2272417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>
            <a:spAutoFit/>
          </a:bodyPr>
          <a:lstStyle/>
          <a:p>
            <a:pPr marL="12700" indent="-12700" algn="just" eaLnBrk="1" hangingPunct="1">
              <a:lnSpc>
                <a:spcPts val="1975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说明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2700" indent="-12700" algn="just" eaLnBrk="1" hangingPunct="1">
              <a:lnSpc>
                <a:spcPct val="200000"/>
              </a:lnSpc>
            </a:pP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1、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本规划</a:t>
            </a:r>
            <a:r>
              <a:rPr lang="en-US" altLang="zh-CN" sz="9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是城市发展的控制与引导性文件，不代表具体的项目实施计划和实施方案。一旦有建设行为，应依据批准的具体项目建设方案实施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  <a:p>
            <a:pPr marL="12700" indent="-12700" algn="just" eaLnBrk="1" hangingPunct="1">
              <a:lnSpc>
                <a:spcPct val="200000"/>
              </a:lnSpc>
            </a:pP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2、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国土空间规划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是不断优化更新的过程，规划内容以南京市规划和自然资源局存档备查的最新版本为准，同一地区同内容深度规划若有更新，南京市规划和自然资源局将</a:t>
            </a:r>
            <a:r>
              <a:rPr lang="en-US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依法及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时在网站上公布，本材料自动作废。</a:t>
            </a:r>
          </a:p>
          <a:p>
            <a:pPr marL="12700" indent="-12700" algn="just" eaLnBrk="1" hangingPunct="1">
              <a:lnSpc>
                <a:spcPct val="200000"/>
              </a:lnSpc>
            </a:pPr>
            <a:r>
              <a:rPr lang="en-US" altLang="zh-CN" sz="900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900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、本材料版权及解释权归南京市规划和自然资源局所有，未取得版权人的书面授权，谢绝改变、分发、发布或使用本材料图文资料。</a:t>
            </a:r>
          </a:p>
        </p:txBody>
      </p:sp>
      <p:pic>
        <p:nvPicPr>
          <p:cNvPr id="13" name="图片 2"/>
          <p:cNvPicPr>
            <a:picLocks noChangeAspect="1"/>
          </p:cNvPicPr>
          <p:nvPr/>
        </p:nvPicPr>
        <p:blipFill rotWithShape="1">
          <a:blip r:embed="rId6"/>
          <a:srcRect r="79277"/>
          <a:stretch>
            <a:fillRect/>
          </a:stretch>
        </p:blipFill>
        <p:spPr>
          <a:xfrm>
            <a:off x="12566650" y="533400"/>
            <a:ext cx="473732" cy="530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" name="object 5"/>
          <p:cNvSpPr txBox="1"/>
          <p:nvPr/>
        </p:nvSpPr>
        <p:spPr>
          <a:xfrm>
            <a:off x="10966426" y="2367905"/>
            <a:ext cx="4270200" cy="50101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>
            <a:spAutoFit/>
          </a:bodyPr>
          <a:lstStyle/>
          <a:p>
            <a:pPr marL="11430" algn="ctr" eaLnBrk="1" hangingPunct="1">
              <a:lnSpc>
                <a:spcPct val="102000"/>
              </a:lnSpc>
            </a:pPr>
            <a:r>
              <a:rPr lang="en-US" altLang="zh-CN" sz="1600" b="1" dirty="0">
                <a:solidFill>
                  <a:srgbClr val="FFFFFF"/>
                </a:solidFill>
                <a:latin typeface="宋体" panose="02010600030101010101" pitchFamily="2" charset="-122"/>
              </a:rPr>
              <a:t>《</a:t>
            </a:r>
            <a:r>
              <a:rPr lang="zh-CN" altLang="en-US" sz="1600" b="1" dirty="0">
                <a:solidFill>
                  <a:srgbClr val="FFFFFF"/>
                </a:solidFill>
                <a:latin typeface="宋体" panose="02010600030101010101" pitchFamily="2" charset="-122"/>
              </a:rPr>
              <a:t>南京仙林副城麒麟片区控制性详细规划</a:t>
            </a:r>
            <a:r>
              <a:rPr lang="en-US" altLang="zh-CN" sz="1600" b="1" dirty="0">
                <a:solidFill>
                  <a:srgbClr val="FFFFFF"/>
                </a:solidFill>
                <a:latin typeface="宋体" panose="02010600030101010101" pitchFamily="2" charset="-122"/>
              </a:rPr>
              <a:t>》NJDBd030—04</a:t>
            </a:r>
            <a:r>
              <a:rPr lang="zh-CN" altLang="en-US" sz="1600" b="1" dirty="0">
                <a:solidFill>
                  <a:srgbClr val="FFFFFF"/>
                </a:solidFill>
                <a:latin typeface="宋体" panose="02010600030101010101" pitchFamily="2" charset="-122"/>
              </a:rPr>
              <a:t>规划管理单元图则技术修正</a:t>
            </a:r>
            <a:endParaRPr lang="zh-CN" altLang="en-US" sz="1600" b="1" dirty="0">
              <a:solidFill>
                <a:srgbClr val="FFFFFF"/>
              </a:solidFill>
              <a:latin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16098" y="1984545"/>
            <a:ext cx="4662179" cy="3755612"/>
            <a:chOff x="582999" y="1984545"/>
            <a:chExt cx="3687975" cy="2970843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 rotWithShape="1">
            <a:blip r:embed="rId2" cstate="print"/>
            <a:srcRect l="152" t="673" r="-29" b="1604"/>
            <a:stretch>
              <a:fillRect/>
            </a:stretch>
          </p:blipFill>
          <p:spPr>
            <a:xfrm>
              <a:off x="583000" y="1985777"/>
              <a:ext cx="3679200" cy="2969611"/>
            </a:xfrm>
            <a:prstGeom prst="rect">
              <a:avLst/>
            </a:prstGeom>
            <a:ln>
              <a:noFill/>
            </a:ln>
          </p:spPr>
        </p:pic>
        <p:sp>
          <p:nvSpPr>
            <p:cNvPr id="19" name="矩形 18"/>
            <p:cNvSpPr/>
            <p:nvPr/>
          </p:nvSpPr>
          <p:spPr>
            <a:xfrm>
              <a:off x="582999" y="1984545"/>
              <a:ext cx="3687975" cy="2969611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2560441" y="2275783"/>
              <a:ext cx="1210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0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NJDBd030—04</a:t>
              </a:r>
            </a:p>
            <a:p>
              <a:pPr algn="ctr"/>
              <a:r>
                <a:rPr lang="zh-CN" altLang="en-US" sz="10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规划管理单元图则</a:t>
              </a:r>
            </a:p>
          </p:txBody>
        </p:sp>
        <p:sp>
          <p:nvSpPr>
            <p:cNvPr id="3" name="椭圆 2"/>
            <p:cNvSpPr/>
            <p:nvPr/>
          </p:nvSpPr>
          <p:spPr>
            <a:xfrm>
              <a:off x="3045932" y="2142945"/>
              <a:ext cx="136602" cy="136602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41" name="图片 40"/>
          <p:cNvPicPr>
            <a:picLocks noChangeAspect="1"/>
          </p:cNvPicPr>
          <p:nvPr/>
        </p:nvPicPr>
        <p:blipFill>
          <a:blip r:embed="rId3"/>
          <a:srcRect l="5190" t="8830" r="5159" b="6806"/>
          <a:stretch>
            <a:fillRect/>
          </a:stretch>
        </p:blipFill>
        <p:spPr>
          <a:xfrm>
            <a:off x="7051979" y="2362266"/>
            <a:ext cx="9812370" cy="6526811"/>
          </a:xfrm>
          <a:prstGeom prst="rect">
            <a:avLst/>
          </a:prstGeom>
        </p:spPr>
      </p:pic>
      <p:sp>
        <p:nvSpPr>
          <p:cNvPr id="6" name="object 7"/>
          <p:cNvSpPr txBox="1"/>
          <p:nvPr/>
        </p:nvSpPr>
        <p:spPr>
          <a:xfrm>
            <a:off x="316098" y="945541"/>
            <a:ext cx="1454150" cy="2222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marL="12700" eaLnBrk="1" hangingPunct="1"/>
            <a:r>
              <a:rPr lang="en-US" altLang="zh-CN" sz="1400" b="1" dirty="0" err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区位</a:t>
            </a:r>
            <a:endParaRPr lang="en-US" altLang="zh-CN" sz="1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object 8"/>
          <p:cNvSpPr/>
          <p:nvPr/>
        </p:nvSpPr>
        <p:spPr>
          <a:xfrm>
            <a:off x="0" y="779463"/>
            <a:ext cx="20104100" cy="0"/>
          </a:xfrm>
          <a:custGeom>
            <a:avLst/>
            <a:gdLst>
              <a:gd name="txL" fmla="*/ 0 w 20104100"/>
              <a:gd name="txT" fmla="*/ 0 h 1"/>
              <a:gd name="txR" fmla="*/ 20104100 w 20104100"/>
              <a:gd name="txB" fmla="*/ 0 h 1"/>
            </a:gdLst>
            <a:ahLst/>
            <a:cxnLst>
              <a:cxn ang="0">
                <a:pos x="0" y="0"/>
              </a:cxn>
              <a:cxn ang="0">
                <a:pos x="20104100" y="0"/>
              </a:cxn>
            </a:cxnLst>
            <a:rect l="txL" t="txT" r="txR" b="txB"/>
            <a:pathLst>
              <a:path w="20104100" h="1">
                <a:moveTo>
                  <a:pt x="0" y="0"/>
                </a:moveTo>
                <a:lnTo>
                  <a:pt x="20104099" y="0"/>
                </a:lnTo>
              </a:path>
            </a:pathLst>
          </a:custGeom>
          <a:noFill/>
          <a:ln w="8666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object 9"/>
          <p:cNvSpPr/>
          <p:nvPr/>
        </p:nvSpPr>
        <p:spPr>
          <a:xfrm>
            <a:off x="0" y="0"/>
            <a:ext cx="0" cy="10053638"/>
          </a:xfrm>
          <a:custGeom>
            <a:avLst/>
            <a:gdLst>
              <a:gd name="txL" fmla="*/ 0 w 1"/>
              <a:gd name="txT" fmla="*/ 0 h 10053320"/>
              <a:gd name="txR" fmla="*/ 0 w 1"/>
              <a:gd name="txB" fmla="*/ 10053320 h 10053320"/>
            </a:gdLst>
            <a:ahLst/>
            <a:cxnLst>
              <a:cxn ang="0">
                <a:pos x="0" y="0"/>
              </a:cxn>
              <a:cxn ang="0">
                <a:pos x="0" y="10060684"/>
              </a:cxn>
            </a:cxnLst>
            <a:rect l="txL" t="txT" r="txR" b="txB"/>
            <a:pathLst>
              <a:path w="1" h="10053320">
                <a:moveTo>
                  <a:pt x="0" y="0"/>
                </a:moveTo>
                <a:lnTo>
                  <a:pt x="0" y="10052740"/>
                </a:lnTo>
              </a:path>
            </a:pathLst>
          </a:custGeom>
          <a:noFill/>
          <a:ln w="8666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" name="object 10"/>
          <p:cNvSpPr/>
          <p:nvPr/>
        </p:nvSpPr>
        <p:spPr>
          <a:xfrm>
            <a:off x="-639" y="10034588"/>
            <a:ext cx="20104100" cy="0"/>
          </a:xfrm>
          <a:custGeom>
            <a:avLst/>
            <a:gdLst>
              <a:gd name="txL" fmla="*/ 0 w 20104100"/>
              <a:gd name="txT" fmla="*/ 0 h 1"/>
              <a:gd name="txR" fmla="*/ 20104100 w 20104100"/>
              <a:gd name="txB" fmla="*/ 0 h 1"/>
            </a:gdLst>
            <a:ahLst/>
            <a:cxnLst>
              <a:cxn ang="0">
                <a:pos x="0" y="0"/>
              </a:cxn>
              <a:cxn ang="0">
                <a:pos x="20104100" y="0"/>
              </a:cxn>
            </a:cxnLst>
            <a:rect l="txL" t="txT" r="txR" b="txB"/>
            <a:pathLst>
              <a:path w="20104100" h="1">
                <a:moveTo>
                  <a:pt x="0" y="0"/>
                </a:moveTo>
                <a:lnTo>
                  <a:pt x="20104099" y="0"/>
                </a:lnTo>
              </a:path>
            </a:pathLst>
          </a:custGeom>
          <a:noFill/>
          <a:ln w="8666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" name="object 7"/>
          <p:cNvSpPr txBox="1"/>
          <p:nvPr/>
        </p:nvSpPr>
        <p:spPr>
          <a:xfrm>
            <a:off x="5643991" y="924744"/>
            <a:ext cx="2174875" cy="21526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marL="12700" eaLnBrk="1" hangingPunct="1"/>
            <a:r>
              <a:rPr lang="zh-CN" altLang="en-US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图则技术修正内容</a:t>
            </a:r>
            <a:endParaRPr lang="en-US" altLang="en-US" sz="14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191510" y="783478"/>
            <a:ext cx="0" cy="9117013"/>
          </a:xfrm>
          <a:custGeom>
            <a:avLst/>
            <a:gdLst>
              <a:gd name="txL" fmla="*/ 0 w 1"/>
              <a:gd name="txT" fmla="*/ 0 h 9116695"/>
              <a:gd name="txR" fmla="*/ 0 w 1"/>
              <a:gd name="txB" fmla="*/ 9116695 h 9116695"/>
            </a:gdLst>
            <a:ahLst/>
            <a:cxnLst>
              <a:cxn ang="0">
                <a:pos x="0" y="0"/>
              </a:cxn>
              <a:cxn ang="0">
                <a:pos x="0" y="9124211"/>
              </a:cxn>
            </a:cxnLst>
            <a:rect l="txL" t="txT" r="txR" b="txB"/>
            <a:pathLst>
              <a:path w="1" h="9116695">
                <a:moveTo>
                  <a:pt x="0" y="0"/>
                </a:moveTo>
                <a:lnTo>
                  <a:pt x="0" y="9116254"/>
                </a:lnTo>
              </a:path>
            </a:pathLst>
          </a:custGeom>
          <a:noFill/>
          <a:ln w="8666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" name="object 2"/>
          <p:cNvSpPr txBox="1"/>
          <p:nvPr/>
        </p:nvSpPr>
        <p:spPr>
          <a:xfrm>
            <a:off x="-639" y="362749"/>
            <a:ext cx="20104099" cy="64579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>
            <a:spAutoFit/>
          </a:bodyPr>
          <a:lstStyle/>
          <a:p>
            <a:pPr marL="12700" algn="ctr">
              <a:lnSpc>
                <a:spcPct val="150000"/>
              </a:lnSpc>
            </a:pP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《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南京仙林副城麒麟片区控制性详细规划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》NJDBd030—04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规划管理单元图则技术修正</a:t>
            </a:r>
          </a:p>
          <a:p>
            <a:pPr marL="12700" algn="ctr">
              <a:lnSpc>
                <a:spcPct val="150000"/>
              </a:lnSpc>
            </a:pP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8038644" y="1857817"/>
            <a:ext cx="507121" cy="152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5236358" y="1231948"/>
            <a:ext cx="13157860" cy="299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indent="323850" eaLnBrk="1" fontAlgn="auto" hangingPunct="1">
              <a:lnSpc>
                <a:spcPct val="150000"/>
              </a:lnSpc>
              <a:defRPr/>
            </a:pPr>
            <a:r>
              <a:rPr lang="zh-CN" altLang="en-US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将</a:t>
            </a:r>
            <a:r>
              <a:rPr lang="en-US" altLang="zh-CN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04—011</a:t>
            </a:r>
            <a:r>
              <a:rPr lang="zh-CN" altLang="en-US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地块居住社区中心用地（</a:t>
            </a:r>
            <a:r>
              <a:rPr lang="en-US" altLang="zh-CN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Aa)</a:t>
            </a:r>
            <a:r>
              <a:rPr lang="zh-CN" altLang="en-US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用地面积调整</a:t>
            </a:r>
            <a:r>
              <a:rPr lang="zh-CN" altLang="en-US" sz="900" spc="2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为</a:t>
            </a:r>
            <a:r>
              <a:rPr lang="en-US" altLang="zh-CN" sz="900" spc="2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2.28</a:t>
            </a:r>
            <a:r>
              <a:rPr lang="zh-CN" altLang="en-US" sz="900" spc="2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公</a:t>
            </a:r>
            <a:r>
              <a:rPr lang="zh-CN" altLang="en-US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顷，规划控制指标不做调整；新增</a:t>
            </a:r>
            <a:r>
              <a:rPr lang="en-US" altLang="zh-CN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04—018</a:t>
            </a:r>
            <a:r>
              <a:rPr lang="zh-CN" altLang="en-US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地块防护绿地（</a:t>
            </a:r>
            <a:r>
              <a:rPr lang="en-US" altLang="zh-CN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G2</a:t>
            </a:r>
            <a:r>
              <a:rPr lang="zh-CN" altLang="en-US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），用地面积</a:t>
            </a:r>
            <a:r>
              <a:rPr lang="zh-CN" altLang="en-US" sz="900" spc="2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约</a:t>
            </a:r>
            <a:r>
              <a:rPr lang="en-US" altLang="zh-CN" sz="900" spc="2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0.07</a:t>
            </a:r>
            <a:r>
              <a:rPr lang="zh-CN" altLang="en-US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公顷，绿地率≥</a:t>
            </a:r>
            <a:r>
              <a:rPr lang="en-US" altLang="zh-CN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90%</a:t>
            </a:r>
            <a:r>
              <a:rPr lang="zh-CN" altLang="en-US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。</a:t>
            </a:r>
            <a:endParaRPr lang="en-US" altLang="zh-CN" sz="900" spc="2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2" name="object 3"/>
          <p:cNvSpPr txBox="1"/>
          <p:nvPr/>
        </p:nvSpPr>
        <p:spPr>
          <a:xfrm>
            <a:off x="316098" y="1298656"/>
            <a:ext cx="4694055" cy="415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2700" indent="323850" algn="just" eaLnBrk="1" fontAlgn="auto" hangingPunct="1">
              <a:lnSpc>
                <a:spcPct val="150000"/>
              </a:lnSpc>
              <a:defRPr/>
            </a:pPr>
            <a:r>
              <a:rPr lang="en-US" altLang="zh-CN" sz="900" spc="2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NJDBd030—04</a:t>
            </a:r>
            <a:r>
              <a:rPr lang="zh-CN" altLang="en-US" sz="900" spc="2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规划管理单</a:t>
            </a:r>
            <a:r>
              <a:rPr lang="zh-CN" altLang="en-US" sz="900" spc="2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元</a:t>
            </a:r>
            <a:r>
              <a:rPr lang="zh-CN" altLang="en-US" sz="900" spc="2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图则</a:t>
            </a:r>
            <a:r>
              <a:rPr lang="zh-CN" altLang="en-US" sz="900" spc="2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位</a:t>
            </a:r>
            <a:r>
              <a:rPr lang="zh-CN" altLang="en-US" sz="900" spc="2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于仙林副城麒麟片区中部，东至东麒路、西至仙隐路、南至泰麟路、北至奔马路，用地面积约</a:t>
            </a:r>
            <a:r>
              <a:rPr lang="en-US" altLang="zh-CN" sz="900" spc="2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38.73</a:t>
            </a:r>
            <a:r>
              <a:rPr lang="zh-CN" altLang="en-US" sz="900" spc="2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公顷。</a:t>
            </a:r>
          </a:p>
        </p:txBody>
      </p:sp>
      <p:sp>
        <p:nvSpPr>
          <p:cNvPr id="27" name="矩形 26"/>
          <p:cNvSpPr/>
          <p:nvPr/>
        </p:nvSpPr>
        <p:spPr>
          <a:xfrm>
            <a:off x="18038644" y="1857817"/>
            <a:ext cx="507121" cy="152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29" name="表格 28"/>
          <p:cNvGraphicFramePr>
            <a:graphicFrameLocks noGrp="1"/>
          </p:cNvGraphicFramePr>
          <p:nvPr/>
        </p:nvGraphicFramePr>
        <p:xfrm>
          <a:off x="16136726" y="9124553"/>
          <a:ext cx="3333750" cy="54424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23685"/>
                <a:gridCol w="2810065"/>
              </a:tblGrid>
              <a:tr h="29221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900" b="0" kern="1200" noProof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批准单位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zh-CN" altLang="en-US" sz="9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南京市规划和自然资源局</a:t>
                      </a:r>
                    </a:p>
                  </a:txBody>
                  <a:tcPr marL="0" marR="0" marT="0" marB="0" anchor="ctr" anchorCtr="1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202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900" b="0" kern="1200" noProof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批准文号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zh-CN" altLang="zh-CN" sz="9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宁规划资源办〔</a:t>
                      </a:r>
                      <a:r>
                        <a:rPr kumimoji="1" lang="en-US" altLang="zh-CN" sz="9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2025</a:t>
                      </a:r>
                      <a:r>
                        <a:rPr kumimoji="1" lang="zh-CN" altLang="zh-CN" sz="9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〕</a:t>
                      </a:r>
                      <a:r>
                        <a:rPr kumimoji="1" lang="en-US" altLang="zh-CN" sz="9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97</a:t>
                      </a:r>
                      <a:r>
                        <a:rPr kumimoji="1" lang="zh-CN" altLang="zh-CN" sz="9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号</a:t>
                      </a:r>
                    </a:p>
                  </a:txBody>
                  <a:tcPr marL="0" marR="0" marT="0" marB="0" anchor="ctr" anchorCtr="1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9" name="矩形 38"/>
          <p:cNvSpPr/>
          <p:nvPr/>
        </p:nvSpPr>
        <p:spPr>
          <a:xfrm>
            <a:off x="300235" y="9143012"/>
            <a:ext cx="465107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zh-CN" altLang="en-US" sz="9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本</a:t>
            </a:r>
            <a:r>
              <a:rPr lang="zh-CN" altLang="zh-CN" sz="9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图则在</a:t>
            </a:r>
            <a:r>
              <a:rPr lang="en-US" altLang="zh-CN" sz="9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NJDBd030</a:t>
            </a:r>
            <a:r>
              <a:rPr lang="zh-CN" altLang="en-US" sz="9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控规</a:t>
            </a:r>
            <a:r>
              <a:rPr lang="zh-CN" altLang="zh-CN" sz="9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单元的位置</a:t>
            </a:r>
          </a:p>
        </p:txBody>
      </p:sp>
      <p:sp>
        <p:nvSpPr>
          <p:cNvPr id="40" name="矩形 39"/>
          <p:cNvSpPr/>
          <p:nvPr/>
        </p:nvSpPr>
        <p:spPr>
          <a:xfrm>
            <a:off x="354443" y="5785284"/>
            <a:ext cx="459686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zh-CN" altLang="en-US" sz="9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本</a:t>
            </a:r>
            <a:r>
              <a:rPr lang="zh-CN" altLang="zh-CN" sz="9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图则在</a:t>
            </a:r>
            <a:r>
              <a:rPr lang="zh-CN" altLang="en-US" sz="9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江宁</a:t>
            </a:r>
            <a:r>
              <a:rPr lang="zh-CN" altLang="zh-CN" sz="9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区的位置</a:t>
            </a:r>
          </a:p>
        </p:txBody>
      </p:sp>
      <p:sp>
        <p:nvSpPr>
          <p:cNvPr id="45" name="任意多边形: 形状 44"/>
          <p:cNvSpPr/>
          <p:nvPr/>
        </p:nvSpPr>
        <p:spPr>
          <a:xfrm>
            <a:off x="7051979" y="2275782"/>
            <a:ext cx="9849041" cy="6613294"/>
          </a:xfrm>
          <a:custGeom>
            <a:avLst/>
            <a:gdLst>
              <a:gd name="connsiteX0" fmla="*/ 3570625 w 9849041"/>
              <a:gd name="connsiteY0" fmla="*/ 3244664 h 6613294"/>
              <a:gd name="connsiteX1" fmla="*/ 3410119 w 9849041"/>
              <a:gd name="connsiteY1" fmla="*/ 3264119 h 6613294"/>
              <a:gd name="connsiteX2" fmla="*/ 3210702 w 9849041"/>
              <a:gd name="connsiteY2" fmla="*/ 3317621 h 6613294"/>
              <a:gd name="connsiteX3" fmla="*/ 2991830 w 9849041"/>
              <a:gd name="connsiteY3" fmla="*/ 3400306 h 6613294"/>
              <a:gd name="connsiteX4" fmla="*/ 2782685 w 9849041"/>
              <a:gd name="connsiteY4" fmla="*/ 3521902 h 6613294"/>
              <a:gd name="connsiteX5" fmla="*/ 2374123 w 9849041"/>
              <a:gd name="connsiteY5" fmla="*/ 3823460 h 6613294"/>
              <a:gd name="connsiteX6" fmla="*/ 2685408 w 9849041"/>
              <a:gd name="connsiteY6" fmla="*/ 4402255 h 6613294"/>
              <a:gd name="connsiteX7" fmla="*/ 3128017 w 9849041"/>
              <a:gd name="connsiteY7" fmla="*/ 5263153 h 6613294"/>
              <a:gd name="connsiteX8" fmla="*/ 3721404 w 9849041"/>
              <a:gd name="connsiteY8" fmla="*/ 5268017 h 6613294"/>
              <a:gd name="connsiteX9" fmla="*/ 3731132 w 9849041"/>
              <a:gd name="connsiteY9" fmla="*/ 3244664 h 6613294"/>
              <a:gd name="connsiteX10" fmla="*/ 0 w 9849041"/>
              <a:gd name="connsiteY10" fmla="*/ 0 h 6613294"/>
              <a:gd name="connsiteX11" fmla="*/ 9849041 w 9849041"/>
              <a:gd name="connsiteY11" fmla="*/ 0 h 6613294"/>
              <a:gd name="connsiteX12" fmla="*/ 9849041 w 9849041"/>
              <a:gd name="connsiteY12" fmla="*/ 6613294 h 6613294"/>
              <a:gd name="connsiteX13" fmla="*/ 0 w 9849041"/>
              <a:gd name="connsiteY13" fmla="*/ 6613294 h 6613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849041" h="6613294">
                <a:moveTo>
                  <a:pt x="3570625" y="3244664"/>
                </a:moveTo>
                <a:lnTo>
                  <a:pt x="3410119" y="3264119"/>
                </a:lnTo>
                <a:lnTo>
                  <a:pt x="3210702" y="3317621"/>
                </a:lnTo>
                <a:lnTo>
                  <a:pt x="2991830" y="3400306"/>
                </a:lnTo>
                <a:lnTo>
                  <a:pt x="2782685" y="3521902"/>
                </a:lnTo>
                <a:lnTo>
                  <a:pt x="2374123" y="3823460"/>
                </a:lnTo>
                <a:lnTo>
                  <a:pt x="2685408" y="4402255"/>
                </a:lnTo>
                <a:lnTo>
                  <a:pt x="3128017" y="5263153"/>
                </a:lnTo>
                <a:lnTo>
                  <a:pt x="3721404" y="5268017"/>
                </a:lnTo>
                <a:cubicBezTo>
                  <a:pt x="3724647" y="4593566"/>
                  <a:pt x="3727889" y="3919115"/>
                  <a:pt x="3731132" y="3244664"/>
                </a:cubicBezTo>
                <a:close/>
                <a:moveTo>
                  <a:pt x="0" y="0"/>
                </a:moveTo>
                <a:lnTo>
                  <a:pt x="9849041" y="0"/>
                </a:lnTo>
                <a:lnTo>
                  <a:pt x="9849041" y="6613294"/>
                </a:lnTo>
                <a:lnTo>
                  <a:pt x="0" y="6613294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3" name="任意多边形: 形状 42"/>
          <p:cNvSpPr/>
          <p:nvPr/>
        </p:nvSpPr>
        <p:spPr>
          <a:xfrm>
            <a:off x="9424984" y="5499812"/>
            <a:ext cx="1357009" cy="2023353"/>
          </a:xfrm>
          <a:custGeom>
            <a:avLst/>
            <a:gdLst>
              <a:gd name="connsiteX0" fmla="*/ 0 w 1357009"/>
              <a:gd name="connsiteY0" fmla="*/ 578796 h 2023353"/>
              <a:gd name="connsiteX1" fmla="*/ 408562 w 1357009"/>
              <a:gd name="connsiteY1" fmla="*/ 277238 h 2023353"/>
              <a:gd name="connsiteX2" fmla="*/ 617707 w 1357009"/>
              <a:gd name="connsiteY2" fmla="*/ 155642 h 2023353"/>
              <a:gd name="connsiteX3" fmla="*/ 836579 w 1357009"/>
              <a:gd name="connsiteY3" fmla="*/ 72957 h 2023353"/>
              <a:gd name="connsiteX4" fmla="*/ 1035996 w 1357009"/>
              <a:gd name="connsiteY4" fmla="*/ 19455 h 2023353"/>
              <a:gd name="connsiteX5" fmla="*/ 1196502 w 1357009"/>
              <a:gd name="connsiteY5" fmla="*/ 0 h 2023353"/>
              <a:gd name="connsiteX6" fmla="*/ 1357009 w 1357009"/>
              <a:gd name="connsiteY6" fmla="*/ 0 h 2023353"/>
              <a:gd name="connsiteX7" fmla="*/ 1347281 w 1357009"/>
              <a:gd name="connsiteY7" fmla="*/ 2023353 h 2023353"/>
              <a:gd name="connsiteX8" fmla="*/ 753894 w 1357009"/>
              <a:gd name="connsiteY8" fmla="*/ 2018489 h 2023353"/>
              <a:gd name="connsiteX9" fmla="*/ 311285 w 1357009"/>
              <a:gd name="connsiteY9" fmla="*/ 1157591 h 2023353"/>
              <a:gd name="connsiteX10" fmla="*/ 0 w 1357009"/>
              <a:gd name="connsiteY10" fmla="*/ 578796 h 202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57009" h="2023353">
                <a:moveTo>
                  <a:pt x="0" y="578796"/>
                </a:moveTo>
                <a:lnTo>
                  <a:pt x="408562" y="277238"/>
                </a:lnTo>
                <a:lnTo>
                  <a:pt x="617707" y="155642"/>
                </a:lnTo>
                <a:lnTo>
                  <a:pt x="836579" y="72957"/>
                </a:lnTo>
                <a:lnTo>
                  <a:pt x="1035996" y="19455"/>
                </a:lnTo>
                <a:lnTo>
                  <a:pt x="1196502" y="0"/>
                </a:lnTo>
                <a:lnTo>
                  <a:pt x="1357009" y="0"/>
                </a:lnTo>
                <a:cubicBezTo>
                  <a:pt x="1353766" y="674451"/>
                  <a:pt x="1350524" y="1348902"/>
                  <a:pt x="1347281" y="2023353"/>
                </a:cubicBezTo>
                <a:lnTo>
                  <a:pt x="753894" y="2018489"/>
                </a:lnTo>
                <a:lnTo>
                  <a:pt x="311285" y="1157591"/>
                </a:lnTo>
                <a:lnTo>
                  <a:pt x="0" y="578796"/>
                </a:lnTo>
                <a:close/>
              </a:path>
            </a:pathLst>
          </a:custGeom>
          <a:noFill/>
          <a:ln w="47625" cmpd="sng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对话气泡: 矩形 45"/>
          <p:cNvSpPr/>
          <p:nvPr/>
        </p:nvSpPr>
        <p:spPr>
          <a:xfrm>
            <a:off x="11243633" y="4488393"/>
            <a:ext cx="2042894" cy="1621073"/>
          </a:xfrm>
          <a:prstGeom prst="wedgeRectCallout">
            <a:avLst>
              <a:gd name="adj1" fmla="val -98252"/>
              <a:gd name="adj2" fmla="val 61583"/>
            </a:avLst>
          </a:prstGeom>
          <a:solidFill>
            <a:schemeClr val="bg1">
              <a:alpha val="80000"/>
            </a:schemeClr>
          </a:solidFill>
          <a:ln w="12700" cmpd="sng">
            <a:solidFill>
              <a:schemeClr val="tx1"/>
            </a:solidFill>
            <a:prstDash val="solid"/>
            <a:headEnd type="oval"/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r>
              <a:rPr lang="en-US" altLang="zh-CN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04—011</a:t>
            </a:r>
          </a:p>
          <a:p>
            <a:r>
              <a:rPr lang="zh-CN" altLang="en-US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居住社区中心</a:t>
            </a:r>
            <a:r>
              <a:rPr lang="en-US" altLang="zh-CN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(Aa)</a:t>
            </a:r>
          </a:p>
          <a:p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用地面积：</a:t>
            </a: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2.28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公顷</a:t>
            </a:r>
            <a:endParaRPr lang="en-US" altLang="zh-CN" sz="1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容积率</a:t>
            </a:r>
            <a:r>
              <a:rPr lang="en-US" altLang="zh-CN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≤1.5</a:t>
            </a:r>
          </a:p>
          <a:p>
            <a:r>
              <a:rPr lang="zh-CN" altLang="en-US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建筑密度≤</a:t>
            </a:r>
            <a:r>
              <a:rPr lang="en-US" altLang="zh-CN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50%</a:t>
            </a:r>
          </a:p>
          <a:p>
            <a:r>
              <a:rPr lang="zh-CN" altLang="en-US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建筑高度≤</a:t>
            </a:r>
            <a:r>
              <a:rPr lang="en-US" altLang="zh-CN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35m</a:t>
            </a:r>
          </a:p>
          <a:p>
            <a:r>
              <a:rPr lang="zh-CN" altLang="en-US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绿地率≥</a:t>
            </a:r>
            <a:r>
              <a:rPr lang="en-US" altLang="zh-CN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20%</a:t>
            </a:r>
          </a:p>
        </p:txBody>
      </p:sp>
      <p:sp>
        <p:nvSpPr>
          <p:cNvPr id="47" name="对话气泡: 矩形 46"/>
          <p:cNvSpPr/>
          <p:nvPr/>
        </p:nvSpPr>
        <p:spPr>
          <a:xfrm>
            <a:off x="6543333" y="6555521"/>
            <a:ext cx="2042894" cy="1106586"/>
          </a:xfrm>
          <a:prstGeom prst="wedgeRectCallout">
            <a:avLst>
              <a:gd name="adj1" fmla="val 99172"/>
              <a:gd name="adj2" fmla="val -83464"/>
            </a:avLst>
          </a:prstGeom>
          <a:solidFill>
            <a:schemeClr val="bg1">
              <a:alpha val="80000"/>
            </a:schemeClr>
          </a:solidFill>
          <a:ln w="12700" cmpd="sng">
            <a:solidFill>
              <a:schemeClr val="tx1"/>
            </a:solidFill>
            <a:prstDash val="solid"/>
            <a:headEnd type="oval"/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04—018</a:t>
            </a:r>
          </a:p>
          <a:p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防护绿地(G2)</a:t>
            </a:r>
          </a:p>
          <a:p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用地面积：</a:t>
            </a: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0.07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公顷</a:t>
            </a:r>
            <a:endParaRPr lang="en-US" altLang="zh-CN" sz="1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绿地率≥</a:t>
            </a: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90%</a:t>
            </a:r>
            <a:endParaRPr lang="zh-CN" altLang="en-US" sz="1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8" name="组合 47"/>
          <p:cNvGrpSpPr/>
          <p:nvPr/>
        </p:nvGrpSpPr>
        <p:grpSpPr>
          <a:xfrm>
            <a:off x="16658845" y="8132731"/>
            <a:ext cx="1696666" cy="599908"/>
            <a:chOff x="17976523" y="7056099"/>
            <a:chExt cx="1696666" cy="599908"/>
          </a:xfrm>
        </p:grpSpPr>
        <p:sp>
          <p:nvSpPr>
            <p:cNvPr id="49" name="矩形 48"/>
            <p:cNvSpPr/>
            <p:nvPr/>
          </p:nvSpPr>
          <p:spPr>
            <a:xfrm>
              <a:off x="17976523" y="7443214"/>
              <a:ext cx="349281" cy="129117"/>
            </a:xfrm>
            <a:prstGeom prst="rect">
              <a:avLst/>
            </a:prstGeom>
            <a:noFill/>
            <a:ln w="25400">
              <a:solidFill>
                <a:srgbClr val="1C21F6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 dirty="0"/>
            </a:p>
          </p:txBody>
        </p:sp>
        <p:grpSp>
          <p:nvGrpSpPr>
            <p:cNvPr id="50" name="组合 49"/>
            <p:cNvGrpSpPr/>
            <p:nvPr/>
          </p:nvGrpSpPr>
          <p:grpSpPr>
            <a:xfrm>
              <a:off x="17976523" y="7056099"/>
              <a:ext cx="1696666" cy="599908"/>
              <a:chOff x="17976523" y="7056099"/>
              <a:chExt cx="1696666" cy="599908"/>
            </a:xfrm>
          </p:grpSpPr>
          <p:sp>
            <p:nvSpPr>
              <p:cNvPr id="51" name="文本框 50"/>
              <p:cNvSpPr txBox="1"/>
              <p:nvPr/>
            </p:nvSpPr>
            <p:spPr>
              <a:xfrm>
                <a:off x="18431927" y="7056099"/>
                <a:ext cx="1241262" cy="599908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>
                  <a:lnSpc>
                    <a:spcPct val="160000"/>
                  </a:lnSpc>
                </a:pPr>
                <a:r>
                  <a:rPr lang="zh-CN" altLang="en-US" sz="11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图则单元边界</a:t>
                </a:r>
                <a:endParaRPr lang="en-US" altLang="zh-CN" sz="1100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lnSpc>
                    <a:spcPct val="160000"/>
                  </a:lnSpc>
                </a:pPr>
                <a:r>
                  <a:rPr lang="zh-CN" altLang="en-US" sz="11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技术修正</a:t>
                </a:r>
                <a:r>
                  <a:rPr lang="zh-CN" altLang="en-US" sz="1100" b="1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地块范围</a:t>
                </a:r>
                <a:endParaRPr lang="zh-CN" altLang="en-US" sz="1100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2" name="矩形 51"/>
              <p:cNvSpPr/>
              <p:nvPr/>
            </p:nvSpPr>
            <p:spPr>
              <a:xfrm>
                <a:off x="17976523" y="7193276"/>
                <a:ext cx="349281" cy="129117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vertOverflow="overflow" horzOverflow="overflow" vert="horz" wrap="square" numCol="1" spcCol="0" rtlCol="0" fromWordArt="0" anchor="ctr" anchorCtr="0" forceAA="0" compatLnSpc="1">
                <a:noAutofit/>
              </a:bodyPr>
              <a:lstStyle/>
              <a:p>
                <a:pPr lvl="0" algn="ctr">
                  <a:buClrTx/>
                  <a:buSzTx/>
                  <a:buFontTx/>
                </a:pPr>
                <a:endParaRPr lang="zh-CN" altLang="en-US" sz="1000">
                  <a:sym typeface="+mn-ea"/>
                </a:endParaRPr>
              </a:p>
            </p:txBody>
          </p:sp>
        </p:grpSp>
      </p:grpSp>
      <p:grpSp>
        <p:nvGrpSpPr>
          <p:cNvPr id="5" name="组合 4"/>
          <p:cNvGrpSpPr/>
          <p:nvPr/>
        </p:nvGrpSpPr>
        <p:grpSpPr>
          <a:xfrm>
            <a:off x="316098" y="6196847"/>
            <a:ext cx="4651073" cy="2900805"/>
            <a:chOff x="292255" y="6094230"/>
            <a:chExt cx="4757880" cy="2967419"/>
          </a:xfrm>
        </p:grpSpPr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4"/>
            <a:srcRect t="10937" b="10183"/>
            <a:stretch>
              <a:fillRect/>
            </a:stretch>
          </p:blipFill>
          <p:spPr>
            <a:xfrm>
              <a:off x="331485" y="6094230"/>
              <a:ext cx="4702426" cy="2967419"/>
            </a:xfrm>
            <a:prstGeom prst="rect">
              <a:avLst/>
            </a:prstGeom>
          </p:spPr>
        </p:pic>
        <p:sp>
          <p:nvSpPr>
            <p:cNvPr id="53" name="矩形 52"/>
            <p:cNvSpPr/>
            <p:nvPr/>
          </p:nvSpPr>
          <p:spPr>
            <a:xfrm>
              <a:off x="292255" y="6094230"/>
              <a:ext cx="4757880" cy="296741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0" name="任意多边形: 形状 29"/>
            <p:cNvSpPr/>
            <p:nvPr/>
          </p:nvSpPr>
          <p:spPr>
            <a:xfrm>
              <a:off x="430648" y="6207480"/>
              <a:ext cx="4395374" cy="2737402"/>
            </a:xfrm>
            <a:custGeom>
              <a:avLst/>
              <a:gdLst>
                <a:gd name="connsiteX0" fmla="*/ 83713 w 7289442"/>
                <a:gd name="connsiteY0" fmla="*/ 4539802 h 4539802"/>
                <a:gd name="connsiteX1" fmla="*/ 656823 w 7289442"/>
                <a:gd name="connsiteY1" fmla="*/ 4520484 h 4539802"/>
                <a:gd name="connsiteX2" fmla="*/ 1184857 w 7289442"/>
                <a:gd name="connsiteY2" fmla="*/ 4430332 h 4539802"/>
                <a:gd name="connsiteX3" fmla="*/ 1828800 w 7289442"/>
                <a:gd name="connsiteY3" fmla="*/ 4346619 h 4539802"/>
                <a:gd name="connsiteX4" fmla="*/ 2492062 w 7289442"/>
                <a:gd name="connsiteY4" fmla="*/ 4192073 h 4539802"/>
                <a:gd name="connsiteX5" fmla="*/ 3348507 w 7289442"/>
                <a:gd name="connsiteY5" fmla="*/ 3966693 h 4539802"/>
                <a:gd name="connsiteX6" fmla="*/ 3960254 w 7289442"/>
                <a:gd name="connsiteY6" fmla="*/ 3876540 h 4539802"/>
                <a:gd name="connsiteX7" fmla="*/ 4514045 w 7289442"/>
                <a:gd name="connsiteY7" fmla="*/ 3850783 h 4539802"/>
                <a:gd name="connsiteX8" fmla="*/ 5151549 w 7289442"/>
                <a:gd name="connsiteY8" fmla="*/ 3857222 h 4539802"/>
                <a:gd name="connsiteX9" fmla="*/ 5737538 w 7289442"/>
                <a:gd name="connsiteY9" fmla="*/ 3953814 h 4539802"/>
                <a:gd name="connsiteX10" fmla="*/ 6323527 w 7289442"/>
                <a:gd name="connsiteY10" fmla="*/ 4082602 h 4539802"/>
                <a:gd name="connsiteX11" fmla="*/ 6587544 w 7289442"/>
                <a:gd name="connsiteY11" fmla="*/ 3477295 h 4539802"/>
                <a:gd name="connsiteX12" fmla="*/ 6890197 w 7289442"/>
                <a:gd name="connsiteY12" fmla="*/ 2723881 h 4539802"/>
                <a:gd name="connsiteX13" fmla="*/ 7070502 w 7289442"/>
                <a:gd name="connsiteY13" fmla="*/ 2112135 h 4539802"/>
                <a:gd name="connsiteX14" fmla="*/ 7186411 w 7289442"/>
                <a:gd name="connsiteY14" fmla="*/ 1468191 h 4539802"/>
                <a:gd name="connsiteX15" fmla="*/ 7244366 w 7289442"/>
                <a:gd name="connsiteY15" fmla="*/ 1023870 h 4539802"/>
                <a:gd name="connsiteX16" fmla="*/ 7289442 w 7289442"/>
                <a:gd name="connsiteY16" fmla="*/ 495836 h 4539802"/>
                <a:gd name="connsiteX17" fmla="*/ 7283003 w 7289442"/>
                <a:gd name="connsiteY17" fmla="*/ 0 h 4539802"/>
                <a:gd name="connsiteX18" fmla="*/ 6162541 w 7289442"/>
                <a:gd name="connsiteY18" fmla="*/ 32197 h 4539802"/>
                <a:gd name="connsiteX19" fmla="*/ 5904964 w 7289442"/>
                <a:gd name="connsiteY19" fmla="*/ 0 h 4539802"/>
                <a:gd name="connsiteX20" fmla="*/ 5595871 w 7289442"/>
                <a:gd name="connsiteY20" fmla="*/ 6439 h 4539802"/>
                <a:gd name="connsiteX21" fmla="*/ 5306096 w 7289442"/>
                <a:gd name="connsiteY21" fmla="*/ 907960 h 4539802"/>
                <a:gd name="connsiteX22" fmla="*/ 4906851 w 7289442"/>
                <a:gd name="connsiteY22" fmla="*/ 940157 h 4539802"/>
                <a:gd name="connsiteX23" fmla="*/ 4224271 w 7289442"/>
                <a:gd name="connsiteY23" fmla="*/ 907960 h 4539802"/>
                <a:gd name="connsiteX24" fmla="*/ 4108361 w 7289442"/>
                <a:gd name="connsiteY24" fmla="*/ 1004552 h 4539802"/>
                <a:gd name="connsiteX25" fmla="*/ 4031088 w 7289442"/>
                <a:gd name="connsiteY25" fmla="*/ 1126901 h 4539802"/>
                <a:gd name="connsiteX26" fmla="*/ 3992451 w 7289442"/>
                <a:gd name="connsiteY26" fmla="*/ 1229932 h 4539802"/>
                <a:gd name="connsiteX27" fmla="*/ 3928057 w 7289442"/>
                <a:gd name="connsiteY27" fmla="*/ 1332963 h 4539802"/>
                <a:gd name="connsiteX28" fmla="*/ 3837904 w 7289442"/>
                <a:gd name="connsiteY28" fmla="*/ 1468191 h 4539802"/>
                <a:gd name="connsiteX29" fmla="*/ 3638282 w 7289442"/>
                <a:gd name="connsiteY29" fmla="*/ 1539025 h 4539802"/>
                <a:gd name="connsiteX30" fmla="*/ 3676918 w 7289442"/>
                <a:gd name="connsiteY30" fmla="*/ 1712890 h 4539802"/>
                <a:gd name="connsiteX31" fmla="*/ 3702676 w 7289442"/>
                <a:gd name="connsiteY31" fmla="*/ 2131453 h 4539802"/>
                <a:gd name="connsiteX32" fmla="*/ 3136006 w 7289442"/>
                <a:gd name="connsiteY32" fmla="*/ 2105695 h 4539802"/>
                <a:gd name="connsiteX33" fmla="*/ 2723882 w 7289442"/>
                <a:gd name="connsiteY33" fmla="*/ 2112135 h 4539802"/>
                <a:gd name="connsiteX34" fmla="*/ 2350395 w 7289442"/>
                <a:gd name="connsiteY34" fmla="*/ 2215166 h 4539802"/>
                <a:gd name="connsiteX35" fmla="*/ 1996226 w 7289442"/>
                <a:gd name="connsiteY35" fmla="*/ 2324636 h 4539802"/>
                <a:gd name="connsiteX36" fmla="*/ 1783724 w 7289442"/>
                <a:gd name="connsiteY36" fmla="*/ 2369712 h 4539802"/>
                <a:gd name="connsiteX37" fmla="*/ 1526147 w 7289442"/>
                <a:gd name="connsiteY37" fmla="*/ 2356833 h 4539802"/>
                <a:gd name="connsiteX38" fmla="*/ 1120462 w 7289442"/>
                <a:gd name="connsiteY38" fmla="*/ 2292439 h 4539802"/>
                <a:gd name="connsiteX39" fmla="*/ 895082 w 7289442"/>
                <a:gd name="connsiteY39" fmla="*/ 2305318 h 4539802"/>
                <a:gd name="connsiteX40" fmla="*/ 0 w 7289442"/>
                <a:gd name="connsiteY40" fmla="*/ 2459864 h 4539802"/>
                <a:gd name="connsiteX41" fmla="*/ 96592 w 7289442"/>
                <a:gd name="connsiteY41" fmla="*/ 2711002 h 4539802"/>
                <a:gd name="connsiteX42" fmla="*/ 167426 w 7289442"/>
                <a:gd name="connsiteY42" fmla="*/ 2955701 h 4539802"/>
                <a:gd name="connsiteX43" fmla="*/ 231820 w 7289442"/>
                <a:gd name="connsiteY43" fmla="*/ 3232597 h 4539802"/>
                <a:gd name="connsiteX44" fmla="*/ 257578 w 7289442"/>
                <a:gd name="connsiteY44" fmla="*/ 3483735 h 4539802"/>
                <a:gd name="connsiteX45" fmla="*/ 225380 w 7289442"/>
                <a:gd name="connsiteY45" fmla="*/ 3709115 h 4539802"/>
                <a:gd name="connsiteX46" fmla="*/ 180304 w 7289442"/>
                <a:gd name="connsiteY46" fmla="*/ 4037526 h 4539802"/>
                <a:gd name="connsiteX47" fmla="*/ 83713 w 7289442"/>
                <a:gd name="connsiteY47" fmla="*/ 4539802 h 4539802"/>
                <a:gd name="connsiteX0-1" fmla="*/ 83713 w 7289442"/>
                <a:gd name="connsiteY0-2" fmla="*/ 4539802 h 4539802"/>
                <a:gd name="connsiteX1-3" fmla="*/ 656823 w 7289442"/>
                <a:gd name="connsiteY1-4" fmla="*/ 4520484 h 4539802"/>
                <a:gd name="connsiteX2-5" fmla="*/ 1236372 w 7289442"/>
                <a:gd name="connsiteY2-6" fmla="*/ 4449650 h 4539802"/>
                <a:gd name="connsiteX3-7" fmla="*/ 1828800 w 7289442"/>
                <a:gd name="connsiteY3-8" fmla="*/ 4346619 h 4539802"/>
                <a:gd name="connsiteX4-9" fmla="*/ 2492062 w 7289442"/>
                <a:gd name="connsiteY4-10" fmla="*/ 4192073 h 4539802"/>
                <a:gd name="connsiteX5-11" fmla="*/ 3348507 w 7289442"/>
                <a:gd name="connsiteY5-12" fmla="*/ 3966693 h 4539802"/>
                <a:gd name="connsiteX6-13" fmla="*/ 3960254 w 7289442"/>
                <a:gd name="connsiteY6-14" fmla="*/ 3876540 h 4539802"/>
                <a:gd name="connsiteX7-15" fmla="*/ 4514045 w 7289442"/>
                <a:gd name="connsiteY7-16" fmla="*/ 3850783 h 4539802"/>
                <a:gd name="connsiteX8-17" fmla="*/ 5151549 w 7289442"/>
                <a:gd name="connsiteY8-18" fmla="*/ 3857222 h 4539802"/>
                <a:gd name="connsiteX9-19" fmla="*/ 5737538 w 7289442"/>
                <a:gd name="connsiteY9-20" fmla="*/ 3953814 h 4539802"/>
                <a:gd name="connsiteX10-21" fmla="*/ 6323527 w 7289442"/>
                <a:gd name="connsiteY10-22" fmla="*/ 4082602 h 4539802"/>
                <a:gd name="connsiteX11-23" fmla="*/ 6587544 w 7289442"/>
                <a:gd name="connsiteY11-24" fmla="*/ 3477295 h 4539802"/>
                <a:gd name="connsiteX12-25" fmla="*/ 6890197 w 7289442"/>
                <a:gd name="connsiteY12-26" fmla="*/ 2723881 h 4539802"/>
                <a:gd name="connsiteX13-27" fmla="*/ 7070502 w 7289442"/>
                <a:gd name="connsiteY13-28" fmla="*/ 2112135 h 4539802"/>
                <a:gd name="connsiteX14-29" fmla="*/ 7186411 w 7289442"/>
                <a:gd name="connsiteY14-30" fmla="*/ 1468191 h 4539802"/>
                <a:gd name="connsiteX15-31" fmla="*/ 7244366 w 7289442"/>
                <a:gd name="connsiteY15-32" fmla="*/ 1023870 h 4539802"/>
                <a:gd name="connsiteX16-33" fmla="*/ 7289442 w 7289442"/>
                <a:gd name="connsiteY16-34" fmla="*/ 495836 h 4539802"/>
                <a:gd name="connsiteX17-35" fmla="*/ 7283003 w 7289442"/>
                <a:gd name="connsiteY17-36" fmla="*/ 0 h 4539802"/>
                <a:gd name="connsiteX18-37" fmla="*/ 6162541 w 7289442"/>
                <a:gd name="connsiteY18-38" fmla="*/ 32197 h 4539802"/>
                <a:gd name="connsiteX19-39" fmla="*/ 5904964 w 7289442"/>
                <a:gd name="connsiteY19-40" fmla="*/ 0 h 4539802"/>
                <a:gd name="connsiteX20-41" fmla="*/ 5595871 w 7289442"/>
                <a:gd name="connsiteY20-42" fmla="*/ 6439 h 4539802"/>
                <a:gd name="connsiteX21-43" fmla="*/ 5306096 w 7289442"/>
                <a:gd name="connsiteY21-44" fmla="*/ 907960 h 4539802"/>
                <a:gd name="connsiteX22-45" fmla="*/ 4906851 w 7289442"/>
                <a:gd name="connsiteY22-46" fmla="*/ 940157 h 4539802"/>
                <a:gd name="connsiteX23-47" fmla="*/ 4224271 w 7289442"/>
                <a:gd name="connsiteY23-48" fmla="*/ 907960 h 4539802"/>
                <a:gd name="connsiteX24-49" fmla="*/ 4108361 w 7289442"/>
                <a:gd name="connsiteY24-50" fmla="*/ 1004552 h 4539802"/>
                <a:gd name="connsiteX25-51" fmla="*/ 4031088 w 7289442"/>
                <a:gd name="connsiteY25-52" fmla="*/ 1126901 h 4539802"/>
                <a:gd name="connsiteX26-53" fmla="*/ 3992451 w 7289442"/>
                <a:gd name="connsiteY26-54" fmla="*/ 1229932 h 4539802"/>
                <a:gd name="connsiteX27-55" fmla="*/ 3928057 w 7289442"/>
                <a:gd name="connsiteY27-56" fmla="*/ 1332963 h 4539802"/>
                <a:gd name="connsiteX28-57" fmla="*/ 3837904 w 7289442"/>
                <a:gd name="connsiteY28-58" fmla="*/ 1468191 h 4539802"/>
                <a:gd name="connsiteX29-59" fmla="*/ 3638282 w 7289442"/>
                <a:gd name="connsiteY29-60" fmla="*/ 1539025 h 4539802"/>
                <a:gd name="connsiteX30-61" fmla="*/ 3676918 w 7289442"/>
                <a:gd name="connsiteY30-62" fmla="*/ 1712890 h 4539802"/>
                <a:gd name="connsiteX31-63" fmla="*/ 3702676 w 7289442"/>
                <a:gd name="connsiteY31-64" fmla="*/ 2131453 h 4539802"/>
                <a:gd name="connsiteX32-65" fmla="*/ 3136006 w 7289442"/>
                <a:gd name="connsiteY32-66" fmla="*/ 2105695 h 4539802"/>
                <a:gd name="connsiteX33-67" fmla="*/ 2723882 w 7289442"/>
                <a:gd name="connsiteY33-68" fmla="*/ 2112135 h 4539802"/>
                <a:gd name="connsiteX34-69" fmla="*/ 2350395 w 7289442"/>
                <a:gd name="connsiteY34-70" fmla="*/ 2215166 h 4539802"/>
                <a:gd name="connsiteX35-71" fmla="*/ 1996226 w 7289442"/>
                <a:gd name="connsiteY35-72" fmla="*/ 2324636 h 4539802"/>
                <a:gd name="connsiteX36-73" fmla="*/ 1783724 w 7289442"/>
                <a:gd name="connsiteY36-74" fmla="*/ 2369712 h 4539802"/>
                <a:gd name="connsiteX37-75" fmla="*/ 1526147 w 7289442"/>
                <a:gd name="connsiteY37-76" fmla="*/ 2356833 h 4539802"/>
                <a:gd name="connsiteX38-77" fmla="*/ 1120462 w 7289442"/>
                <a:gd name="connsiteY38-78" fmla="*/ 2292439 h 4539802"/>
                <a:gd name="connsiteX39-79" fmla="*/ 895082 w 7289442"/>
                <a:gd name="connsiteY39-80" fmla="*/ 2305318 h 4539802"/>
                <a:gd name="connsiteX40-81" fmla="*/ 0 w 7289442"/>
                <a:gd name="connsiteY40-82" fmla="*/ 2459864 h 4539802"/>
                <a:gd name="connsiteX41-83" fmla="*/ 96592 w 7289442"/>
                <a:gd name="connsiteY41-84" fmla="*/ 2711002 h 4539802"/>
                <a:gd name="connsiteX42-85" fmla="*/ 167426 w 7289442"/>
                <a:gd name="connsiteY42-86" fmla="*/ 2955701 h 4539802"/>
                <a:gd name="connsiteX43-87" fmla="*/ 231820 w 7289442"/>
                <a:gd name="connsiteY43-88" fmla="*/ 3232597 h 4539802"/>
                <a:gd name="connsiteX44-89" fmla="*/ 257578 w 7289442"/>
                <a:gd name="connsiteY44-90" fmla="*/ 3483735 h 4539802"/>
                <a:gd name="connsiteX45-91" fmla="*/ 225380 w 7289442"/>
                <a:gd name="connsiteY45-92" fmla="*/ 3709115 h 4539802"/>
                <a:gd name="connsiteX46-93" fmla="*/ 180304 w 7289442"/>
                <a:gd name="connsiteY46-94" fmla="*/ 4037526 h 4539802"/>
                <a:gd name="connsiteX47-95" fmla="*/ 83713 w 7289442"/>
                <a:gd name="connsiteY47-96" fmla="*/ 4539802 h 4539802"/>
                <a:gd name="connsiteX0-97" fmla="*/ 83713 w 7289442"/>
                <a:gd name="connsiteY0-98" fmla="*/ 4539802 h 4539802"/>
                <a:gd name="connsiteX1-99" fmla="*/ 656823 w 7289442"/>
                <a:gd name="connsiteY1-100" fmla="*/ 4520484 h 4539802"/>
                <a:gd name="connsiteX2-101" fmla="*/ 1236372 w 7289442"/>
                <a:gd name="connsiteY2-102" fmla="*/ 4468969 h 4539802"/>
                <a:gd name="connsiteX3-103" fmla="*/ 1828800 w 7289442"/>
                <a:gd name="connsiteY3-104" fmla="*/ 4346619 h 4539802"/>
                <a:gd name="connsiteX4-105" fmla="*/ 2492062 w 7289442"/>
                <a:gd name="connsiteY4-106" fmla="*/ 4192073 h 4539802"/>
                <a:gd name="connsiteX5-107" fmla="*/ 3348507 w 7289442"/>
                <a:gd name="connsiteY5-108" fmla="*/ 3966693 h 4539802"/>
                <a:gd name="connsiteX6-109" fmla="*/ 3960254 w 7289442"/>
                <a:gd name="connsiteY6-110" fmla="*/ 3876540 h 4539802"/>
                <a:gd name="connsiteX7-111" fmla="*/ 4514045 w 7289442"/>
                <a:gd name="connsiteY7-112" fmla="*/ 3850783 h 4539802"/>
                <a:gd name="connsiteX8-113" fmla="*/ 5151549 w 7289442"/>
                <a:gd name="connsiteY8-114" fmla="*/ 3857222 h 4539802"/>
                <a:gd name="connsiteX9-115" fmla="*/ 5737538 w 7289442"/>
                <a:gd name="connsiteY9-116" fmla="*/ 3953814 h 4539802"/>
                <a:gd name="connsiteX10-117" fmla="*/ 6323527 w 7289442"/>
                <a:gd name="connsiteY10-118" fmla="*/ 4082602 h 4539802"/>
                <a:gd name="connsiteX11-119" fmla="*/ 6587544 w 7289442"/>
                <a:gd name="connsiteY11-120" fmla="*/ 3477295 h 4539802"/>
                <a:gd name="connsiteX12-121" fmla="*/ 6890197 w 7289442"/>
                <a:gd name="connsiteY12-122" fmla="*/ 2723881 h 4539802"/>
                <a:gd name="connsiteX13-123" fmla="*/ 7070502 w 7289442"/>
                <a:gd name="connsiteY13-124" fmla="*/ 2112135 h 4539802"/>
                <a:gd name="connsiteX14-125" fmla="*/ 7186411 w 7289442"/>
                <a:gd name="connsiteY14-126" fmla="*/ 1468191 h 4539802"/>
                <a:gd name="connsiteX15-127" fmla="*/ 7244366 w 7289442"/>
                <a:gd name="connsiteY15-128" fmla="*/ 1023870 h 4539802"/>
                <a:gd name="connsiteX16-129" fmla="*/ 7289442 w 7289442"/>
                <a:gd name="connsiteY16-130" fmla="*/ 495836 h 4539802"/>
                <a:gd name="connsiteX17-131" fmla="*/ 7283003 w 7289442"/>
                <a:gd name="connsiteY17-132" fmla="*/ 0 h 4539802"/>
                <a:gd name="connsiteX18-133" fmla="*/ 6162541 w 7289442"/>
                <a:gd name="connsiteY18-134" fmla="*/ 32197 h 4539802"/>
                <a:gd name="connsiteX19-135" fmla="*/ 5904964 w 7289442"/>
                <a:gd name="connsiteY19-136" fmla="*/ 0 h 4539802"/>
                <a:gd name="connsiteX20-137" fmla="*/ 5595871 w 7289442"/>
                <a:gd name="connsiteY20-138" fmla="*/ 6439 h 4539802"/>
                <a:gd name="connsiteX21-139" fmla="*/ 5306096 w 7289442"/>
                <a:gd name="connsiteY21-140" fmla="*/ 907960 h 4539802"/>
                <a:gd name="connsiteX22-141" fmla="*/ 4906851 w 7289442"/>
                <a:gd name="connsiteY22-142" fmla="*/ 940157 h 4539802"/>
                <a:gd name="connsiteX23-143" fmla="*/ 4224271 w 7289442"/>
                <a:gd name="connsiteY23-144" fmla="*/ 907960 h 4539802"/>
                <a:gd name="connsiteX24-145" fmla="*/ 4108361 w 7289442"/>
                <a:gd name="connsiteY24-146" fmla="*/ 1004552 h 4539802"/>
                <a:gd name="connsiteX25-147" fmla="*/ 4031088 w 7289442"/>
                <a:gd name="connsiteY25-148" fmla="*/ 1126901 h 4539802"/>
                <a:gd name="connsiteX26-149" fmla="*/ 3992451 w 7289442"/>
                <a:gd name="connsiteY26-150" fmla="*/ 1229932 h 4539802"/>
                <a:gd name="connsiteX27-151" fmla="*/ 3928057 w 7289442"/>
                <a:gd name="connsiteY27-152" fmla="*/ 1332963 h 4539802"/>
                <a:gd name="connsiteX28-153" fmla="*/ 3837904 w 7289442"/>
                <a:gd name="connsiteY28-154" fmla="*/ 1468191 h 4539802"/>
                <a:gd name="connsiteX29-155" fmla="*/ 3638282 w 7289442"/>
                <a:gd name="connsiteY29-156" fmla="*/ 1539025 h 4539802"/>
                <a:gd name="connsiteX30-157" fmla="*/ 3676918 w 7289442"/>
                <a:gd name="connsiteY30-158" fmla="*/ 1712890 h 4539802"/>
                <a:gd name="connsiteX31-159" fmla="*/ 3702676 w 7289442"/>
                <a:gd name="connsiteY31-160" fmla="*/ 2131453 h 4539802"/>
                <a:gd name="connsiteX32-161" fmla="*/ 3136006 w 7289442"/>
                <a:gd name="connsiteY32-162" fmla="*/ 2105695 h 4539802"/>
                <a:gd name="connsiteX33-163" fmla="*/ 2723882 w 7289442"/>
                <a:gd name="connsiteY33-164" fmla="*/ 2112135 h 4539802"/>
                <a:gd name="connsiteX34-165" fmla="*/ 2350395 w 7289442"/>
                <a:gd name="connsiteY34-166" fmla="*/ 2215166 h 4539802"/>
                <a:gd name="connsiteX35-167" fmla="*/ 1996226 w 7289442"/>
                <a:gd name="connsiteY35-168" fmla="*/ 2324636 h 4539802"/>
                <a:gd name="connsiteX36-169" fmla="*/ 1783724 w 7289442"/>
                <a:gd name="connsiteY36-170" fmla="*/ 2369712 h 4539802"/>
                <a:gd name="connsiteX37-171" fmla="*/ 1526147 w 7289442"/>
                <a:gd name="connsiteY37-172" fmla="*/ 2356833 h 4539802"/>
                <a:gd name="connsiteX38-173" fmla="*/ 1120462 w 7289442"/>
                <a:gd name="connsiteY38-174" fmla="*/ 2292439 h 4539802"/>
                <a:gd name="connsiteX39-175" fmla="*/ 895082 w 7289442"/>
                <a:gd name="connsiteY39-176" fmla="*/ 2305318 h 4539802"/>
                <a:gd name="connsiteX40-177" fmla="*/ 0 w 7289442"/>
                <a:gd name="connsiteY40-178" fmla="*/ 2459864 h 4539802"/>
                <a:gd name="connsiteX41-179" fmla="*/ 96592 w 7289442"/>
                <a:gd name="connsiteY41-180" fmla="*/ 2711002 h 4539802"/>
                <a:gd name="connsiteX42-181" fmla="*/ 167426 w 7289442"/>
                <a:gd name="connsiteY42-182" fmla="*/ 2955701 h 4539802"/>
                <a:gd name="connsiteX43-183" fmla="*/ 231820 w 7289442"/>
                <a:gd name="connsiteY43-184" fmla="*/ 3232597 h 4539802"/>
                <a:gd name="connsiteX44-185" fmla="*/ 257578 w 7289442"/>
                <a:gd name="connsiteY44-186" fmla="*/ 3483735 h 4539802"/>
                <a:gd name="connsiteX45-187" fmla="*/ 225380 w 7289442"/>
                <a:gd name="connsiteY45-188" fmla="*/ 3709115 h 4539802"/>
                <a:gd name="connsiteX46-189" fmla="*/ 180304 w 7289442"/>
                <a:gd name="connsiteY46-190" fmla="*/ 4037526 h 4539802"/>
                <a:gd name="connsiteX47-191" fmla="*/ 83713 w 7289442"/>
                <a:gd name="connsiteY47-192" fmla="*/ 4539802 h 4539802"/>
                <a:gd name="connsiteX0-193" fmla="*/ 83713 w 7289442"/>
                <a:gd name="connsiteY0-194" fmla="*/ 4539802 h 4539802"/>
                <a:gd name="connsiteX1-195" fmla="*/ 656823 w 7289442"/>
                <a:gd name="connsiteY1-196" fmla="*/ 4520484 h 4539802"/>
                <a:gd name="connsiteX2-197" fmla="*/ 1236372 w 7289442"/>
                <a:gd name="connsiteY2-198" fmla="*/ 4468969 h 4539802"/>
                <a:gd name="connsiteX3-199" fmla="*/ 1860997 w 7289442"/>
                <a:gd name="connsiteY3-200" fmla="*/ 4378816 h 4539802"/>
                <a:gd name="connsiteX4-201" fmla="*/ 2492062 w 7289442"/>
                <a:gd name="connsiteY4-202" fmla="*/ 4192073 h 4539802"/>
                <a:gd name="connsiteX5-203" fmla="*/ 3348507 w 7289442"/>
                <a:gd name="connsiteY5-204" fmla="*/ 3966693 h 4539802"/>
                <a:gd name="connsiteX6-205" fmla="*/ 3960254 w 7289442"/>
                <a:gd name="connsiteY6-206" fmla="*/ 3876540 h 4539802"/>
                <a:gd name="connsiteX7-207" fmla="*/ 4514045 w 7289442"/>
                <a:gd name="connsiteY7-208" fmla="*/ 3850783 h 4539802"/>
                <a:gd name="connsiteX8-209" fmla="*/ 5151549 w 7289442"/>
                <a:gd name="connsiteY8-210" fmla="*/ 3857222 h 4539802"/>
                <a:gd name="connsiteX9-211" fmla="*/ 5737538 w 7289442"/>
                <a:gd name="connsiteY9-212" fmla="*/ 3953814 h 4539802"/>
                <a:gd name="connsiteX10-213" fmla="*/ 6323527 w 7289442"/>
                <a:gd name="connsiteY10-214" fmla="*/ 4082602 h 4539802"/>
                <a:gd name="connsiteX11-215" fmla="*/ 6587544 w 7289442"/>
                <a:gd name="connsiteY11-216" fmla="*/ 3477295 h 4539802"/>
                <a:gd name="connsiteX12-217" fmla="*/ 6890197 w 7289442"/>
                <a:gd name="connsiteY12-218" fmla="*/ 2723881 h 4539802"/>
                <a:gd name="connsiteX13-219" fmla="*/ 7070502 w 7289442"/>
                <a:gd name="connsiteY13-220" fmla="*/ 2112135 h 4539802"/>
                <a:gd name="connsiteX14-221" fmla="*/ 7186411 w 7289442"/>
                <a:gd name="connsiteY14-222" fmla="*/ 1468191 h 4539802"/>
                <a:gd name="connsiteX15-223" fmla="*/ 7244366 w 7289442"/>
                <a:gd name="connsiteY15-224" fmla="*/ 1023870 h 4539802"/>
                <a:gd name="connsiteX16-225" fmla="*/ 7289442 w 7289442"/>
                <a:gd name="connsiteY16-226" fmla="*/ 495836 h 4539802"/>
                <a:gd name="connsiteX17-227" fmla="*/ 7283003 w 7289442"/>
                <a:gd name="connsiteY17-228" fmla="*/ 0 h 4539802"/>
                <a:gd name="connsiteX18-229" fmla="*/ 6162541 w 7289442"/>
                <a:gd name="connsiteY18-230" fmla="*/ 32197 h 4539802"/>
                <a:gd name="connsiteX19-231" fmla="*/ 5904964 w 7289442"/>
                <a:gd name="connsiteY19-232" fmla="*/ 0 h 4539802"/>
                <a:gd name="connsiteX20-233" fmla="*/ 5595871 w 7289442"/>
                <a:gd name="connsiteY20-234" fmla="*/ 6439 h 4539802"/>
                <a:gd name="connsiteX21-235" fmla="*/ 5306096 w 7289442"/>
                <a:gd name="connsiteY21-236" fmla="*/ 907960 h 4539802"/>
                <a:gd name="connsiteX22-237" fmla="*/ 4906851 w 7289442"/>
                <a:gd name="connsiteY22-238" fmla="*/ 940157 h 4539802"/>
                <a:gd name="connsiteX23-239" fmla="*/ 4224271 w 7289442"/>
                <a:gd name="connsiteY23-240" fmla="*/ 907960 h 4539802"/>
                <a:gd name="connsiteX24-241" fmla="*/ 4108361 w 7289442"/>
                <a:gd name="connsiteY24-242" fmla="*/ 1004552 h 4539802"/>
                <a:gd name="connsiteX25-243" fmla="*/ 4031088 w 7289442"/>
                <a:gd name="connsiteY25-244" fmla="*/ 1126901 h 4539802"/>
                <a:gd name="connsiteX26-245" fmla="*/ 3992451 w 7289442"/>
                <a:gd name="connsiteY26-246" fmla="*/ 1229932 h 4539802"/>
                <a:gd name="connsiteX27-247" fmla="*/ 3928057 w 7289442"/>
                <a:gd name="connsiteY27-248" fmla="*/ 1332963 h 4539802"/>
                <a:gd name="connsiteX28-249" fmla="*/ 3837904 w 7289442"/>
                <a:gd name="connsiteY28-250" fmla="*/ 1468191 h 4539802"/>
                <a:gd name="connsiteX29-251" fmla="*/ 3638282 w 7289442"/>
                <a:gd name="connsiteY29-252" fmla="*/ 1539025 h 4539802"/>
                <a:gd name="connsiteX30-253" fmla="*/ 3676918 w 7289442"/>
                <a:gd name="connsiteY30-254" fmla="*/ 1712890 h 4539802"/>
                <a:gd name="connsiteX31-255" fmla="*/ 3702676 w 7289442"/>
                <a:gd name="connsiteY31-256" fmla="*/ 2131453 h 4539802"/>
                <a:gd name="connsiteX32-257" fmla="*/ 3136006 w 7289442"/>
                <a:gd name="connsiteY32-258" fmla="*/ 2105695 h 4539802"/>
                <a:gd name="connsiteX33-259" fmla="*/ 2723882 w 7289442"/>
                <a:gd name="connsiteY33-260" fmla="*/ 2112135 h 4539802"/>
                <a:gd name="connsiteX34-261" fmla="*/ 2350395 w 7289442"/>
                <a:gd name="connsiteY34-262" fmla="*/ 2215166 h 4539802"/>
                <a:gd name="connsiteX35-263" fmla="*/ 1996226 w 7289442"/>
                <a:gd name="connsiteY35-264" fmla="*/ 2324636 h 4539802"/>
                <a:gd name="connsiteX36-265" fmla="*/ 1783724 w 7289442"/>
                <a:gd name="connsiteY36-266" fmla="*/ 2369712 h 4539802"/>
                <a:gd name="connsiteX37-267" fmla="*/ 1526147 w 7289442"/>
                <a:gd name="connsiteY37-268" fmla="*/ 2356833 h 4539802"/>
                <a:gd name="connsiteX38-269" fmla="*/ 1120462 w 7289442"/>
                <a:gd name="connsiteY38-270" fmla="*/ 2292439 h 4539802"/>
                <a:gd name="connsiteX39-271" fmla="*/ 895082 w 7289442"/>
                <a:gd name="connsiteY39-272" fmla="*/ 2305318 h 4539802"/>
                <a:gd name="connsiteX40-273" fmla="*/ 0 w 7289442"/>
                <a:gd name="connsiteY40-274" fmla="*/ 2459864 h 4539802"/>
                <a:gd name="connsiteX41-275" fmla="*/ 96592 w 7289442"/>
                <a:gd name="connsiteY41-276" fmla="*/ 2711002 h 4539802"/>
                <a:gd name="connsiteX42-277" fmla="*/ 167426 w 7289442"/>
                <a:gd name="connsiteY42-278" fmla="*/ 2955701 h 4539802"/>
                <a:gd name="connsiteX43-279" fmla="*/ 231820 w 7289442"/>
                <a:gd name="connsiteY43-280" fmla="*/ 3232597 h 4539802"/>
                <a:gd name="connsiteX44-281" fmla="*/ 257578 w 7289442"/>
                <a:gd name="connsiteY44-282" fmla="*/ 3483735 h 4539802"/>
                <a:gd name="connsiteX45-283" fmla="*/ 225380 w 7289442"/>
                <a:gd name="connsiteY45-284" fmla="*/ 3709115 h 4539802"/>
                <a:gd name="connsiteX46-285" fmla="*/ 180304 w 7289442"/>
                <a:gd name="connsiteY46-286" fmla="*/ 4037526 h 4539802"/>
                <a:gd name="connsiteX47-287" fmla="*/ 83713 w 7289442"/>
                <a:gd name="connsiteY47-288" fmla="*/ 4539802 h 4539802"/>
                <a:gd name="connsiteX0-289" fmla="*/ 83713 w 7289442"/>
                <a:gd name="connsiteY0-290" fmla="*/ 4539802 h 4539802"/>
                <a:gd name="connsiteX1-291" fmla="*/ 656823 w 7289442"/>
                <a:gd name="connsiteY1-292" fmla="*/ 4520484 h 4539802"/>
                <a:gd name="connsiteX2-293" fmla="*/ 1236372 w 7289442"/>
                <a:gd name="connsiteY2-294" fmla="*/ 4468969 h 4539802"/>
                <a:gd name="connsiteX3-295" fmla="*/ 1828800 w 7289442"/>
                <a:gd name="connsiteY3-296" fmla="*/ 4359498 h 4539802"/>
                <a:gd name="connsiteX4-297" fmla="*/ 2492062 w 7289442"/>
                <a:gd name="connsiteY4-298" fmla="*/ 4192073 h 4539802"/>
                <a:gd name="connsiteX5-299" fmla="*/ 3348507 w 7289442"/>
                <a:gd name="connsiteY5-300" fmla="*/ 3966693 h 4539802"/>
                <a:gd name="connsiteX6-301" fmla="*/ 3960254 w 7289442"/>
                <a:gd name="connsiteY6-302" fmla="*/ 3876540 h 4539802"/>
                <a:gd name="connsiteX7-303" fmla="*/ 4514045 w 7289442"/>
                <a:gd name="connsiteY7-304" fmla="*/ 3850783 h 4539802"/>
                <a:gd name="connsiteX8-305" fmla="*/ 5151549 w 7289442"/>
                <a:gd name="connsiteY8-306" fmla="*/ 3857222 h 4539802"/>
                <a:gd name="connsiteX9-307" fmla="*/ 5737538 w 7289442"/>
                <a:gd name="connsiteY9-308" fmla="*/ 3953814 h 4539802"/>
                <a:gd name="connsiteX10-309" fmla="*/ 6323527 w 7289442"/>
                <a:gd name="connsiteY10-310" fmla="*/ 4082602 h 4539802"/>
                <a:gd name="connsiteX11-311" fmla="*/ 6587544 w 7289442"/>
                <a:gd name="connsiteY11-312" fmla="*/ 3477295 h 4539802"/>
                <a:gd name="connsiteX12-313" fmla="*/ 6890197 w 7289442"/>
                <a:gd name="connsiteY12-314" fmla="*/ 2723881 h 4539802"/>
                <a:gd name="connsiteX13-315" fmla="*/ 7070502 w 7289442"/>
                <a:gd name="connsiteY13-316" fmla="*/ 2112135 h 4539802"/>
                <a:gd name="connsiteX14-317" fmla="*/ 7186411 w 7289442"/>
                <a:gd name="connsiteY14-318" fmla="*/ 1468191 h 4539802"/>
                <a:gd name="connsiteX15-319" fmla="*/ 7244366 w 7289442"/>
                <a:gd name="connsiteY15-320" fmla="*/ 1023870 h 4539802"/>
                <a:gd name="connsiteX16-321" fmla="*/ 7289442 w 7289442"/>
                <a:gd name="connsiteY16-322" fmla="*/ 495836 h 4539802"/>
                <a:gd name="connsiteX17-323" fmla="*/ 7283003 w 7289442"/>
                <a:gd name="connsiteY17-324" fmla="*/ 0 h 4539802"/>
                <a:gd name="connsiteX18-325" fmla="*/ 6162541 w 7289442"/>
                <a:gd name="connsiteY18-326" fmla="*/ 32197 h 4539802"/>
                <a:gd name="connsiteX19-327" fmla="*/ 5904964 w 7289442"/>
                <a:gd name="connsiteY19-328" fmla="*/ 0 h 4539802"/>
                <a:gd name="connsiteX20-329" fmla="*/ 5595871 w 7289442"/>
                <a:gd name="connsiteY20-330" fmla="*/ 6439 h 4539802"/>
                <a:gd name="connsiteX21-331" fmla="*/ 5306096 w 7289442"/>
                <a:gd name="connsiteY21-332" fmla="*/ 907960 h 4539802"/>
                <a:gd name="connsiteX22-333" fmla="*/ 4906851 w 7289442"/>
                <a:gd name="connsiteY22-334" fmla="*/ 940157 h 4539802"/>
                <a:gd name="connsiteX23-335" fmla="*/ 4224271 w 7289442"/>
                <a:gd name="connsiteY23-336" fmla="*/ 907960 h 4539802"/>
                <a:gd name="connsiteX24-337" fmla="*/ 4108361 w 7289442"/>
                <a:gd name="connsiteY24-338" fmla="*/ 1004552 h 4539802"/>
                <a:gd name="connsiteX25-339" fmla="*/ 4031088 w 7289442"/>
                <a:gd name="connsiteY25-340" fmla="*/ 1126901 h 4539802"/>
                <a:gd name="connsiteX26-341" fmla="*/ 3992451 w 7289442"/>
                <a:gd name="connsiteY26-342" fmla="*/ 1229932 h 4539802"/>
                <a:gd name="connsiteX27-343" fmla="*/ 3928057 w 7289442"/>
                <a:gd name="connsiteY27-344" fmla="*/ 1332963 h 4539802"/>
                <a:gd name="connsiteX28-345" fmla="*/ 3837904 w 7289442"/>
                <a:gd name="connsiteY28-346" fmla="*/ 1468191 h 4539802"/>
                <a:gd name="connsiteX29-347" fmla="*/ 3638282 w 7289442"/>
                <a:gd name="connsiteY29-348" fmla="*/ 1539025 h 4539802"/>
                <a:gd name="connsiteX30-349" fmla="*/ 3676918 w 7289442"/>
                <a:gd name="connsiteY30-350" fmla="*/ 1712890 h 4539802"/>
                <a:gd name="connsiteX31-351" fmla="*/ 3702676 w 7289442"/>
                <a:gd name="connsiteY31-352" fmla="*/ 2131453 h 4539802"/>
                <a:gd name="connsiteX32-353" fmla="*/ 3136006 w 7289442"/>
                <a:gd name="connsiteY32-354" fmla="*/ 2105695 h 4539802"/>
                <a:gd name="connsiteX33-355" fmla="*/ 2723882 w 7289442"/>
                <a:gd name="connsiteY33-356" fmla="*/ 2112135 h 4539802"/>
                <a:gd name="connsiteX34-357" fmla="*/ 2350395 w 7289442"/>
                <a:gd name="connsiteY34-358" fmla="*/ 2215166 h 4539802"/>
                <a:gd name="connsiteX35-359" fmla="*/ 1996226 w 7289442"/>
                <a:gd name="connsiteY35-360" fmla="*/ 2324636 h 4539802"/>
                <a:gd name="connsiteX36-361" fmla="*/ 1783724 w 7289442"/>
                <a:gd name="connsiteY36-362" fmla="*/ 2369712 h 4539802"/>
                <a:gd name="connsiteX37-363" fmla="*/ 1526147 w 7289442"/>
                <a:gd name="connsiteY37-364" fmla="*/ 2356833 h 4539802"/>
                <a:gd name="connsiteX38-365" fmla="*/ 1120462 w 7289442"/>
                <a:gd name="connsiteY38-366" fmla="*/ 2292439 h 4539802"/>
                <a:gd name="connsiteX39-367" fmla="*/ 895082 w 7289442"/>
                <a:gd name="connsiteY39-368" fmla="*/ 2305318 h 4539802"/>
                <a:gd name="connsiteX40-369" fmla="*/ 0 w 7289442"/>
                <a:gd name="connsiteY40-370" fmla="*/ 2459864 h 4539802"/>
                <a:gd name="connsiteX41-371" fmla="*/ 96592 w 7289442"/>
                <a:gd name="connsiteY41-372" fmla="*/ 2711002 h 4539802"/>
                <a:gd name="connsiteX42-373" fmla="*/ 167426 w 7289442"/>
                <a:gd name="connsiteY42-374" fmla="*/ 2955701 h 4539802"/>
                <a:gd name="connsiteX43-375" fmla="*/ 231820 w 7289442"/>
                <a:gd name="connsiteY43-376" fmla="*/ 3232597 h 4539802"/>
                <a:gd name="connsiteX44-377" fmla="*/ 257578 w 7289442"/>
                <a:gd name="connsiteY44-378" fmla="*/ 3483735 h 4539802"/>
                <a:gd name="connsiteX45-379" fmla="*/ 225380 w 7289442"/>
                <a:gd name="connsiteY45-380" fmla="*/ 3709115 h 4539802"/>
                <a:gd name="connsiteX46-381" fmla="*/ 180304 w 7289442"/>
                <a:gd name="connsiteY46-382" fmla="*/ 4037526 h 4539802"/>
                <a:gd name="connsiteX47-383" fmla="*/ 83713 w 7289442"/>
                <a:gd name="connsiteY47-384" fmla="*/ 4539802 h 4539802"/>
                <a:gd name="connsiteX0-385" fmla="*/ 83713 w 7289442"/>
                <a:gd name="connsiteY0-386" fmla="*/ 4539802 h 4539802"/>
                <a:gd name="connsiteX1-387" fmla="*/ 656823 w 7289442"/>
                <a:gd name="connsiteY1-388" fmla="*/ 4520484 h 4539802"/>
                <a:gd name="connsiteX2-389" fmla="*/ 1236372 w 7289442"/>
                <a:gd name="connsiteY2-390" fmla="*/ 4468969 h 4539802"/>
                <a:gd name="connsiteX3-391" fmla="*/ 1828800 w 7289442"/>
                <a:gd name="connsiteY3-392" fmla="*/ 4359498 h 4539802"/>
                <a:gd name="connsiteX4-393" fmla="*/ 2492062 w 7289442"/>
                <a:gd name="connsiteY4-394" fmla="*/ 4192073 h 4539802"/>
                <a:gd name="connsiteX5-395" fmla="*/ 3348507 w 7289442"/>
                <a:gd name="connsiteY5-396" fmla="*/ 3966693 h 4539802"/>
                <a:gd name="connsiteX6-397" fmla="*/ 3960254 w 7289442"/>
                <a:gd name="connsiteY6-398" fmla="*/ 3876540 h 4539802"/>
                <a:gd name="connsiteX7-399" fmla="*/ 4514045 w 7289442"/>
                <a:gd name="connsiteY7-400" fmla="*/ 3850783 h 4539802"/>
                <a:gd name="connsiteX8-401" fmla="*/ 5151549 w 7289442"/>
                <a:gd name="connsiteY8-402" fmla="*/ 3857222 h 4539802"/>
                <a:gd name="connsiteX9-403" fmla="*/ 5737538 w 7289442"/>
                <a:gd name="connsiteY9-404" fmla="*/ 3953814 h 4539802"/>
                <a:gd name="connsiteX10-405" fmla="*/ 6323527 w 7289442"/>
                <a:gd name="connsiteY10-406" fmla="*/ 4082602 h 4539802"/>
                <a:gd name="connsiteX11-407" fmla="*/ 6587544 w 7289442"/>
                <a:gd name="connsiteY11-408" fmla="*/ 3477295 h 4539802"/>
                <a:gd name="connsiteX12-409" fmla="*/ 6890197 w 7289442"/>
                <a:gd name="connsiteY12-410" fmla="*/ 2723881 h 4539802"/>
                <a:gd name="connsiteX13-411" fmla="*/ 7070502 w 7289442"/>
                <a:gd name="connsiteY13-412" fmla="*/ 2112135 h 4539802"/>
                <a:gd name="connsiteX14-413" fmla="*/ 7186411 w 7289442"/>
                <a:gd name="connsiteY14-414" fmla="*/ 1468191 h 4539802"/>
                <a:gd name="connsiteX15-415" fmla="*/ 7244366 w 7289442"/>
                <a:gd name="connsiteY15-416" fmla="*/ 1023870 h 4539802"/>
                <a:gd name="connsiteX16-417" fmla="*/ 7289442 w 7289442"/>
                <a:gd name="connsiteY16-418" fmla="*/ 495836 h 4539802"/>
                <a:gd name="connsiteX17-419" fmla="*/ 7283003 w 7289442"/>
                <a:gd name="connsiteY17-420" fmla="*/ 0 h 4539802"/>
                <a:gd name="connsiteX18-421" fmla="*/ 6162541 w 7289442"/>
                <a:gd name="connsiteY18-422" fmla="*/ 32197 h 4539802"/>
                <a:gd name="connsiteX19-423" fmla="*/ 5904964 w 7289442"/>
                <a:gd name="connsiteY19-424" fmla="*/ 0 h 4539802"/>
                <a:gd name="connsiteX20-425" fmla="*/ 5595871 w 7289442"/>
                <a:gd name="connsiteY20-426" fmla="*/ 6439 h 4539802"/>
                <a:gd name="connsiteX21-427" fmla="*/ 5306096 w 7289442"/>
                <a:gd name="connsiteY21-428" fmla="*/ 907960 h 4539802"/>
                <a:gd name="connsiteX22-429" fmla="*/ 4906851 w 7289442"/>
                <a:gd name="connsiteY22-430" fmla="*/ 940157 h 4539802"/>
                <a:gd name="connsiteX23-431" fmla="*/ 4224271 w 7289442"/>
                <a:gd name="connsiteY23-432" fmla="*/ 907960 h 4539802"/>
                <a:gd name="connsiteX24-433" fmla="*/ 4108361 w 7289442"/>
                <a:gd name="connsiteY24-434" fmla="*/ 1004552 h 4539802"/>
                <a:gd name="connsiteX25-435" fmla="*/ 4031088 w 7289442"/>
                <a:gd name="connsiteY25-436" fmla="*/ 1126901 h 4539802"/>
                <a:gd name="connsiteX26-437" fmla="*/ 3992451 w 7289442"/>
                <a:gd name="connsiteY26-438" fmla="*/ 1229932 h 4539802"/>
                <a:gd name="connsiteX27-439" fmla="*/ 3928057 w 7289442"/>
                <a:gd name="connsiteY27-440" fmla="*/ 1332963 h 4539802"/>
                <a:gd name="connsiteX28-441" fmla="*/ 3837904 w 7289442"/>
                <a:gd name="connsiteY28-442" fmla="*/ 1468191 h 4539802"/>
                <a:gd name="connsiteX29-443" fmla="*/ 3638282 w 7289442"/>
                <a:gd name="connsiteY29-444" fmla="*/ 1539025 h 4539802"/>
                <a:gd name="connsiteX30-445" fmla="*/ 3676918 w 7289442"/>
                <a:gd name="connsiteY30-446" fmla="*/ 1712890 h 4539802"/>
                <a:gd name="connsiteX31-447" fmla="*/ 3702676 w 7289442"/>
                <a:gd name="connsiteY31-448" fmla="*/ 2131453 h 4539802"/>
                <a:gd name="connsiteX32-449" fmla="*/ 3136006 w 7289442"/>
                <a:gd name="connsiteY32-450" fmla="*/ 2105695 h 4539802"/>
                <a:gd name="connsiteX33-451" fmla="*/ 2723882 w 7289442"/>
                <a:gd name="connsiteY33-452" fmla="*/ 2112135 h 4539802"/>
                <a:gd name="connsiteX34-453" fmla="*/ 2350395 w 7289442"/>
                <a:gd name="connsiteY34-454" fmla="*/ 2215166 h 4539802"/>
                <a:gd name="connsiteX35-455" fmla="*/ 1996226 w 7289442"/>
                <a:gd name="connsiteY35-456" fmla="*/ 2324636 h 4539802"/>
                <a:gd name="connsiteX36-457" fmla="*/ 1783724 w 7289442"/>
                <a:gd name="connsiteY36-458" fmla="*/ 2369712 h 4539802"/>
                <a:gd name="connsiteX37-459" fmla="*/ 1526147 w 7289442"/>
                <a:gd name="connsiteY37-460" fmla="*/ 2356833 h 4539802"/>
                <a:gd name="connsiteX38-461" fmla="*/ 1120462 w 7289442"/>
                <a:gd name="connsiteY38-462" fmla="*/ 2292439 h 4539802"/>
                <a:gd name="connsiteX39-463" fmla="*/ 895082 w 7289442"/>
                <a:gd name="connsiteY39-464" fmla="*/ 2305318 h 4539802"/>
                <a:gd name="connsiteX40-465" fmla="*/ 0 w 7289442"/>
                <a:gd name="connsiteY40-466" fmla="*/ 2459864 h 4539802"/>
                <a:gd name="connsiteX41-467" fmla="*/ 96592 w 7289442"/>
                <a:gd name="connsiteY41-468" fmla="*/ 2711002 h 4539802"/>
                <a:gd name="connsiteX42-469" fmla="*/ 167426 w 7289442"/>
                <a:gd name="connsiteY42-470" fmla="*/ 2955701 h 4539802"/>
                <a:gd name="connsiteX43-471" fmla="*/ 231820 w 7289442"/>
                <a:gd name="connsiteY43-472" fmla="*/ 3232597 h 4539802"/>
                <a:gd name="connsiteX44-473" fmla="*/ 238259 w 7289442"/>
                <a:gd name="connsiteY44-474" fmla="*/ 3477295 h 4539802"/>
                <a:gd name="connsiteX45-475" fmla="*/ 225380 w 7289442"/>
                <a:gd name="connsiteY45-476" fmla="*/ 3709115 h 4539802"/>
                <a:gd name="connsiteX46-477" fmla="*/ 180304 w 7289442"/>
                <a:gd name="connsiteY46-478" fmla="*/ 4037526 h 4539802"/>
                <a:gd name="connsiteX47-479" fmla="*/ 83713 w 7289442"/>
                <a:gd name="connsiteY47-480" fmla="*/ 4539802 h 453980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  <a:cxn ang="0">
                  <a:pos x="connsiteX27-55" y="connsiteY27-56"/>
                </a:cxn>
                <a:cxn ang="0">
                  <a:pos x="connsiteX28-57" y="connsiteY28-58"/>
                </a:cxn>
                <a:cxn ang="0">
                  <a:pos x="connsiteX29-59" y="connsiteY29-60"/>
                </a:cxn>
                <a:cxn ang="0">
                  <a:pos x="connsiteX30-61" y="connsiteY30-62"/>
                </a:cxn>
                <a:cxn ang="0">
                  <a:pos x="connsiteX31-63" y="connsiteY31-64"/>
                </a:cxn>
                <a:cxn ang="0">
                  <a:pos x="connsiteX32-65" y="connsiteY32-66"/>
                </a:cxn>
                <a:cxn ang="0">
                  <a:pos x="connsiteX33-67" y="connsiteY33-68"/>
                </a:cxn>
                <a:cxn ang="0">
                  <a:pos x="connsiteX34-69" y="connsiteY34-70"/>
                </a:cxn>
                <a:cxn ang="0">
                  <a:pos x="connsiteX35-71" y="connsiteY35-72"/>
                </a:cxn>
                <a:cxn ang="0">
                  <a:pos x="connsiteX36-73" y="connsiteY36-74"/>
                </a:cxn>
                <a:cxn ang="0">
                  <a:pos x="connsiteX37-75" y="connsiteY37-76"/>
                </a:cxn>
                <a:cxn ang="0">
                  <a:pos x="connsiteX38-77" y="connsiteY38-78"/>
                </a:cxn>
                <a:cxn ang="0">
                  <a:pos x="connsiteX39-79" y="connsiteY39-80"/>
                </a:cxn>
                <a:cxn ang="0">
                  <a:pos x="connsiteX40-81" y="connsiteY40-82"/>
                </a:cxn>
                <a:cxn ang="0">
                  <a:pos x="connsiteX41-83" y="connsiteY41-84"/>
                </a:cxn>
                <a:cxn ang="0">
                  <a:pos x="connsiteX42-85" y="connsiteY42-86"/>
                </a:cxn>
                <a:cxn ang="0">
                  <a:pos x="connsiteX43-87" y="connsiteY43-88"/>
                </a:cxn>
                <a:cxn ang="0">
                  <a:pos x="connsiteX44-89" y="connsiteY44-90"/>
                </a:cxn>
                <a:cxn ang="0">
                  <a:pos x="connsiteX45-91" y="connsiteY45-92"/>
                </a:cxn>
                <a:cxn ang="0">
                  <a:pos x="connsiteX46-93" y="connsiteY46-94"/>
                </a:cxn>
                <a:cxn ang="0">
                  <a:pos x="connsiteX47-95" y="connsiteY47-96"/>
                </a:cxn>
              </a:cxnLst>
              <a:rect l="l" t="t" r="r" b="b"/>
              <a:pathLst>
                <a:path w="7289442" h="4539802">
                  <a:moveTo>
                    <a:pt x="83713" y="4539802"/>
                  </a:moveTo>
                  <a:lnTo>
                    <a:pt x="656823" y="4520484"/>
                  </a:lnTo>
                  <a:lnTo>
                    <a:pt x="1236372" y="4468969"/>
                  </a:lnTo>
                  <a:lnTo>
                    <a:pt x="1828800" y="4359498"/>
                  </a:lnTo>
                  <a:lnTo>
                    <a:pt x="2492062" y="4192073"/>
                  </a:lnTo>
                  <a:lnTo>
                    <a:pt x="3348507" y="3966693"/>
                  </a:lnTo>
                  <a:lnTo>
                    <a:pt x="3960254" y="3876540"/>
                  </a:lnTo>
                  <a:lnTo>
                    <a:pt x="4514045" y="3850783"/>
                  </a:lnTo>
                  <a:lnTo>
                    <a:pt x="5151549" y="3857222"/>
                  </a:lnTo>
                  <a:lnTo>
                    <a:pt x="5737538" y="3953814"/>
                  </a:lnTo>
                  <a:lnTo>
                    <a:pt x="6323527" y="4082602"/>
                  </a:lnTo>
                  <a:lnTo>
                    <a:pt x="6587544" y="3477295"/>
                  </a:lnTo>
                  <a:lnTo>
                    <a:pt x="6890197" y="2723881"/>
                  </a:lnTo>
                  <a:lnTo>
                    <a:pt x="7070502" y="2112135"/>
                  </a:lnTo>
                  <a:lnTo>
                    <a:pt x="7186411" y="1468191"/>
                  </a:lnTo>
                  <a:lnTo>
                    <a:pt x="7244366" y="1023870"/>
                  </a:lnTo>
                  <a:lnTo>
                    <a:pt x="7289442" y="495836"/>
                  </a:lnTo>
                  <a:cubicBezTo>
                    <a:pt x="7287296" y="330557"/>
                    <a:pt x="7285149" y="165279"/>
                    <a:pt x="7283003" y="0"/>
                  </a:cubicBezTo>
                  <a:lnTo>
                    <a:pt x="6162541" y="32197"/>
                  </a:lnTo>
                  <a:lnTo>
                    <a:pt x="5904964" y="0"/>
                  </a:lnTo>
                  <a:lnTo>
                    <a:pt x="5595871" y="6439"/>
                  </a:lnTo>
                  <a:lnTo>
                    <a:pt x="5306096" y="907960"/>
                  </a:lnTo>
                  <a:lnTo>
                    <a:pt x="4906851" y="940157"/>
                  </a:lnTo>
                  <a:lnTo>
                    <a:pt x="4224271" y="907960"/>
                  </a:lnTo>
                  <a:lnTo>
                    <a:pt x="4108361" y="1004552"/>
                  </a:lnTo>
                  <a:lnTo>
                    <a:pt x="4031088" y="1126901"/>
                  </a:lnTo>
                  <a:lnTo>
                    <a:pt x="3992451" y="1229932"/>
                  </a:lnTo>
                  <a:lnTo>
                    <a:pt x="3928057" y="1332963"/>
                  </a:lnTo>
                  <a:lnTo>
                    <a:pt x="3837904" y="1468191"/>
                  </a:lnTo>
                  <a:lnTo>
                    <a:pt x="3638282" y="1539025"/>
                  </a:lnTo>
                  <a:lnTo>
                    <a:pt x="3676918" y="1712890"/>
                  </a:lnTo>
                  <a:lnTo>
                    <a:pt x="3702676" y="2131453"/>
                  </a:lnTo>
                  <a:lnTo>
                    <a:pt x="3136006" y="2105695"/>
                  </a:lnTo>
                  <a:lnTo>
                    <a:pt x="2723882" y="2112135"/>
                  </a:lnTo>
                  <a:lnTo>
                    <a:pt x="2350395" y="2215166"/>
                  </a:lnTo>
                  <a:lnTo>
                    <a:pt x="1996226" y="2324636"/>
                  </a:lnTo>
                  <a:lnTo>
                    <a:pt x="1783724" y="2369712"/>
                  </a:lnTo>
                  <a:lnTo>
                    <a:pt x="1526147" y="2356833"/>
                  </a:lnTo>
                  <a:lnTo>
                    <a:pt x="1120462" y="2292439"/>
                  </a:lnTo>
                  <a:lnTo>
                    <a:pt x="895082" y="2305318"/>
                  </a:lnTo>
                  <a:lnTo>
                    <a:pt x="0" y="2459864"/>
                  </a:lnTo>
                  <a:lnTo>
                    <a:pt x="96592" y="2711002"/>
                  </a:lnTo>
                  <a:lnTo>
                    <a:pt x="167426" y="2955701"/>
                  </a:lnTo>
                  <a:lnTo>
                    <a:pt x="231820" y="3232597"/>
                  </a:lnTo>
                  <a:lnTo>
                    <a:pt x="238259" y="3477295"/>
                  </a:lnTo>
                  <a:lnTo>
                    <a:pt x="225380" y="3709115"/>
                  </a:lnTo>
                  <a:lnTo>
                    <a:pt x="180304" y="4037526"/>
                  </a:lnTo>
                  <a:lnTo>
                    <a:pt x="83713" y="4539802"/>
                  </a:lnTo>
                  <a:close/>
                </a:path>
              </a:pathLst>
            </a:custGeom>
            <a:noFill/>
            <a:ln w="25400">
              <a:solidFill>
                <a:srgbClr val="0000FF"/>
              </a:solidFill>
              <a:prstDash val="sysDash"/>
              <a:headEnd type="none" w="sm" len="sm"/>
              <a:tailEnd type="none"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: 形状 34"/>
            <p:cNvSpPr/>
            <p:nvPr/>
          </p:nvSpPr>
          <p:spPr>
            <a:xfrm>
              <a:off x="1849670" y="7480239"/>
              <a:ext cx="801182" cy="429281"/>
            </a:xfrm>
            <a:custGeom>
              <a:avLst/>
              <a:gdLst>
                <a:gd name="connsiteX0" fmla="*/ 0 w 8408020"/>
                <a:gd name="connsiteY0" fmla="*/ 591015 h 4505093"/>
                <a:gd name="connsiteX1" fmla="*/ 2375210 w 8408020"/>
                <a:gd name="connsiteY1" fmla="*/ 33454 h 4505093"/>
                <a:gd name="connsiteX2" fmla="*/ 4650059 w 8408020"/>
                <a:gd name="connsiteY2" fmla="*/ 0 h 4505093"/>
                <a:gd name="connsiteX3" fmla="*/ 8363415 w 8408020"/>
                <a:gd name="connsiteY3" fmla="*/ 144966 h 4505093"/>
                <a:gd name="connsiteX4" fmla="*/ 8408020 w 8408020"/>
                <a:gd name="connsiteY4" fmla="*/ 4505093 h 4505093"/>
                <a:gd name="connsiteX5" fmla="*/ 2252547 w 8408020"/>
                <a:gd name="connsiteY5" fmla="*/ 4482790 h 4505093"/>
                <a:gd name="connsiteX6" fmla="*/ 1750742 w 8408020"/>
                <a:gd name="connsiteY6" fmla="*/ 3479180 h 4505093"/>
                <a:gd name="connsiteX7" fmla="*/ 1405054 w 8408020"/>
                <a:gd name="connsiteY7" fmla="*/ 2843561 h 4505093"/>
                <a:gd name="connsiteX8" fmla="*/ 0 w 8408020"/>
                <a:gd name="connsiteY8" fmla="*/ 591015 h 4505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08020" h="4505093">
                  <a:moveTo>
                    <a:pt x="0" y="591015"/>
                  </a:moveTo>
                  <a:lnTo>
                    <a:pt x="2375210" y="33454"/>
                  </a:lnTo>
                  <a:lnTo>
                    <a:pt x="4650059" y="0"/>
                  </a:lnTo>
                  <a:lnTo>
                    <a:pt x="8363415" y="144966"/>
                  </a:lnTo>
                  <a:lnTo>
                    <a:pt x="8408020" y="4505093"/>
                  </a:lnTo>
                  <a:lnTo>
                    <a:pt x="2252547" y="4482790"/>
                  </a:lnTo>
                  <a:lnTo>
                    <a:pt x="1750742" y="3479180"/>
                  </a:lnTo>
                  <a:lnTo>
                    <a:pt x="1405054" y="2843561"/>
                  </a:lnTo>
                  <a:lnTo>
                    <a:pt x="0" y="591015"/>
                  </a:lnTo>
                  <a:close/>
                </a:path>
              </a:pathLst>
            </a:custGeom>
            <a:noFill/>
            <a:ln w="31750">
              <a:solidFill>
                <a:srgbClr val="C00000"/>
              </a:solidFill>
              <a:prstDash val="sysDash"/>
              <a:headEnd type="none" w="sm" len="sm"/>
              <a:tailEnd type="none"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2113567" y="7915049"/>
              <a:ext cx="546496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>
                <a:defRPr sz="1400">
                  <a:effectLst>
                    <a:glow rad="38100">
                      <a:schemeClr val="bg1"/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800" b="1" dirty="0">
                  <a:effectLst>
                    <a:glow rad="63500">
                      <a:schemeClr val="bg1"/>
                    </a:glow>
                  </a:effectLst>
                </a:rPr>
                <a:t>泰麟路</a:t>
              </a: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2608728" y="7447419"/>
              <a:ext cx="273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>
                <a:defRPr sz="1400">
                  <a:effectLst>
                    <a:glow rad="38100">
                      <a:schemeClr val="bg1"/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800" b="1" dirty="0">
                  <a:effectLst>
                    <a:glow rad="63500">
                      <a:schemeClr val="bg1"/>
                    </a:glow>
                  </a:effectLst>
                </a:rPr>
                <a:t>东麒路</a:t>
              </a:r>
            </a:p>
          </p:txBody>
        </p:sp>
        <p:sp>
          <p:nvSpPr>
            <p:cNvPr id="38" name="文本框 37"/>
            <p:cNvSpPr txBox="1"/>
            <p:nvPr/>
          </p:nvSpPr>
          <p:spPr>
            <a:xfrm rot="19796872">
              <a:off x="1767366" y="7555154"/>
              <a:ext cx="273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>
                <a:defRPr sz="1400">
                  <a:effectLst>
                    <a:glow rad="38100">
                      <a:schemeClr val="bg1"/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800" b="1" dirty="0">
                  <a:effectLst>
                    <a:glow rad="63500">
                      <a:schemeClr val="bg1"/>
                    </a:glow>
                  </a:effectLst>
                </a:rPr>
                <a:t>仙隐路</a:t>
              </a: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2052726" y="7302321"/>
              <a:ext cx="546496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>
                <a:defRPr sz="1400">
                  <a:effectLst>
                    <a:glow rad="38100">
                      <a:schemeClr val="bg1"/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800" b="1" dirty="0">
                  <a:effectLst>
                    <a:glow rad="63500">
                      <a:schemeClr val="bg1"/>
                    </a:glow>
                  </a:effectLst>
                </a:rPr>
                <a:t>奔马路</a:t>
              </a:r>
            </a:p>
          </p:txBody>
        </p:sp>
        <p:grpSp>
          <p:nvGrpSpPr>
            <p:cNvPr id="54" name="组合 53"/>
            <p:cNvGrpSpPr/>
            <p:nvPr/>
          </p:nvGrpSpPr>
          <p:grpSpPr>
            <a:xfrm>
              <a:off x="1915146" y="6361348"/>
              <a:ext cx="923743" cy="504056"/>
              <a:chOff x="6609637" y="6979096"/>
              <a:chExt cx="2609623" cy="1423985"/>
            </a:xfrm>
          </p:grpSpPr>
          <p:sp>
            <p:nvSpPr>
              <p:cNvPr id="55" name="矩形 54"/>
              <p:cNvSpPr/>
              <p:nvPr/>
            </p:nvSpPr>
            <p:spPr>
              <a:xfrm>
                <a:off x="6609637" y="6979096"/>
                <a:ext cx="2563795" cy="1130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000" b="1" dirty="0">
                    <a:ln w="0">
                      <a:noFill/>
                    </a:ln>
                    <a:solidFill>
                      <a:srgbClr val="0000FF"/>
                    </a:solidFill>
                    <a:effectLst>
                      <a:glow rad="76200">
                        <a:schemeClr val="bg1"/>
                      </a:glo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NJDBd030</a:t>
                </a:r>
              </a:p>
              <a:p>
                <a:pPr algn="ctr"/>
                <a:r>
                  <a:rPr lang="zh-CN" altLang="en-US" sz="1000" b="1" dirty="0">
                    <a:ln w="0">
                      <a:noFill/>
                    </a:ln>
                    <a:solidFill>
                      <a:srgbClr val="0000FF"/>
                    </a:solidFill>
                    <a:effectLst>
                      <a:glow rad="76200">
                        <a:schemeClr val="bg1"/>
                      </a:glo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控规单元</a:t>
                </a:r>
                <a:endParaRPr lang="en-US" altLang="zh-CN" sz="1000" b="1" dirty="0">
                  <a:ln w="0">
                    <a:noFill/>
                  </a:ln>
                  <a:solidFill>
                    <a:srgbClr val="0000FF"/>
                  </a:solidFill>
                  <a:effectLst>
                    <a:glow rad="76200">
                      <a:schemeClr val="bg1"/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56" name="任意多边形: 形状 55"/>
              <p:cNvSpPr/>
              <p:nvPr/>
            </p:nvSpPr>
            <p:spPr>
              <a:xfrm rot="10800000" flipH="1" flipV="1">
                <a:off x="6742121" y="8025722"/>
                <a:ext cx="2477139" cy="377359"/>
              </a:xfrm>
              <a:custGeom>
                <a:avLst/>
                <a:gdLst>
                  <a:gd name="connsiteX0" fmla="*/ 1785938 w 1785938"/>
                  <a:gd name="connsiteY0" fmla="*/ 485775 h 485775"/>
                  <a:gd name="connsiteX1" fmla="*/ 1404938 w 1785938"/>
                  <a:gd name="connsiteY1" fmla="*/ 0 h 485775"/>
                  <a:gd name="connsiteX2" fmla="*/ 0 w 1785938"/>
                  <a:gd name="connsiteY2" fmla="*/ 0 h 485775"/>
                  <a:gd name="connsiteX0-1" fmla="*/ 2894148 w 2894148"/>
                  <a:gd name="connsiteY0-2" fmla="*/ 485775 h 485775"/>
                  <a:gd name="connsiteX1-3" fmla="*/ 2513148 w 2894148"/>
                  <a:gd name="connsiteY1-4" fmla="*/ 0 h 485775"/>
                  <a:gd name="connsiteX2-5" fmla="*/ 0 w 2894148"/>
                  <a:gd name="connsiteY2-6" fmla="*/ 0 h 48577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2894148" h="485775">
                    <a:moveTo>
                      <a:pt x="2894148" y="485775"/>
                    </a:moveTo>
                    <a:lnTo>
                      <a:pt x="2513148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headEnd type="oval"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7" name="组合 56"/>
            <p:cNvGrpSpPr/>
            <p:nvPr/>
          </p:nvGrpSpPr>
          <p:grpSpPr>
            <a:xfrm flipH="1">
              <a:off x="2576677" y="7910781"/>
              <a:ext cx="1501945" cy="452240"/>
              <a:chOff x="7867880" y="4200594"/>
              <a:chExt cx="4477697" cy="1277602"/>
            </a:xfrm>
          </p:grpSpPr>
          <p:sp>
            <p:nvSpPr>
              <p:cNvPr id="58" name="矩形 57"/>
              <p:cNvSpPr/>
              <p:nvPr/>
            </p:nvSpPr>
            <p:spPr>
              <a:xfrm>
                <a:off x="7867880" y="4200594"/>
                <a:ext cx="4325256" cy="12776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000" b="1" dirty="0">
                    <a:ln w="0">
                      <a:noFill/>
                    </a:ln>
                    <a:solidFill>
                      <a:srgbClr val="C00000"/>
                    </a:solidFill>
                    <a:effectLst>
                      <a:glow rad="76200">
                        <a:schemeClr val="bg1"/>
                      </a:glo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NJDBd030—04</a:t>
                </a:r>
              </a:p>
              <a:p>
                <a:pPr algn="ctr"/>
                <a:r>
                  <a:rPr lang="zh-CN" altLang="en-US" sz="1000" b="1" dirty="0">
                    <a:ln w="0">
                      <a:noFill/>
                    </a:ln>
                    <a:solidFill>
                      <a:srgbClr val="C00000"/>
                    </a:solidFill>
                    <a:effectLst>
                      <a:glow rad="76200">
                        <a:schemeClr val="bg1"/>
                      </a:glo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规划管理单元图则</a:t>
                </a:r>
                <a:endParaRPr lang="en-US" altLang="zh-CN" sz="1000" b="1" dirty="0">
                  <a:ln w="0">
                    <a:noFill/>
                  </a:ln>
                  <a:solidFill>
                    <a:srgbClr val="C00000"/>
                  </a:solidFill>
                  <a:effectLst>
                    <a:glow rad="76200">
                      <a:schemeClr val="bg1"/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59" name="任意多边形: 形状 58"/>
              <p:cNvSpPr/>
              <p:nvPr/>
            </p:nvSpPr>
            <p:spPr>
              <a:xfrm>
                <a:off x="8107290" y="4212651"/>
                <a:ext cx="4238287" cy="1052861"/>
              </a:xfrm>
              <a:custGeom>
                <a:avLst/>
                <a:gdLst>
                  <a:gd name="connsiteX0" fmla="*/ 1433513 w 1433513"/>
                  <a:gd name="connsiteY0" fmla="*/ 0 h 295275"/>
                  <a:gd name="connsiteX1" fmla="*/ 1100138 w 1433513"/>
                  <a:gd name="connsiteY1" fmla="*/ 295275 h 295275"/>
                  <a:gd name="connsiteX2" fmla="*/ 0 w 1433513"/>
                  <a:gd name="connsiteY2" fmla="*/ 295275 h 295275"/>
                  <a:gd name="connsiteX0-1" fmla="*/ 1412373 w 1412373"/>
                  <a:gd name="connsiteY0-2" fmla="*/ 0 h 342042"/>
                  <a:gd name="connsiteX1-3" fmla="*/ 1100138 w 1412373"/>
                  <a:gd name="connsiteY1-4" fmla="*/ 342042 h 342042"/>
                  <a:gd name="connsiteX2-5" fmla="*/ 0 w 1412373"/>
                  <a:gd name="connsiteY2-6" fmla="*/ 342042 h 342042"/>
                  <a:gd name="connsiteX0-7" fmla="*/ 1274961 w 1274961"/>
                  <a:gd name="connsiteY0-8" fmla="*/ 0 h 300590"/>
                  <a:gd name="connsiteX1-9" fmla="*/ 1100138 w 1274961"/>
                  <a:gd name="connsiteY1-10" fmla="*/ 300590 h 300590"/>
                  <a:gd name="connsiteX2-11" fmla="*/ 0 w 1274961"/>
                  <a:gd name="connsiteY2-12" fmla="*/ 300590 h 300590"/>
                  <a:gd name="connsiteX0-13" fmla="*/ 1309314 w 1309314"/>
                  <a:gd name="connsiteY0-14" fmla="*/ 0 h 367551"/>
                  <a:gd name="connsiteX1-15" fmla="*/ 1100138 w 1309314"/>
                  <a:gd name="connsiteY1-16" fmla="*/ 367551 h 367551"/>
                  <a:gd name="connsiteX2-17" fmla="*/ 0 w 1309314"/>
                  <a:gd name="connsiteY2-18" fmla="*/ 367551 h 367551"/>
                  <a:gd name="connsiteX0-19" fmla="*/ 2164086 w 2164086"/>
                  <a:gd name="connsiteY0-20" fmla="*/ 0 h 367551"/>
                  <a:gd name="connsiteX1-21" fmla="*/ 1954910 w 2164086"/>
                  <a:gd name="connsiteY1-22" fmla="*/ 367551 h 367551"/>
                  <a:gd name="connsiteX2-23" fmla="*/ 0 w 2164086"/>
                  <a:gd name="connsiteY2-24" fmla="*/ 367551 h 36755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2164086" h="367551">
                    <a:moveTo>
                      <a:pt x="2164086" y="0"/>
                    </a:moveTo>
                    <a:lnTo>
                      <a:pt x="1954910" y="367551"/>
                    </a:lnTo>
                    <a:lnTo>
                      <a:pt x="0" y="367551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prstDash val="solid"/>
                <a:headEnd type="oval"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</p:grp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2Y0ZDAzNDUzMWQxNTUxMjJmYzQwOTRhYjVjMTI3ZTAifQ=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631</Words>
  <Application>Microsoft Office PowerPoint</Application>
  <PresentationFormat>自定义</PresentationFormat>
  <Paragraphs>49</Paragraphs>
  <Slides>2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3" baseType="lpstr">
      <vt:lpstr>Office Theme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zc</dc:creator>
  <cp:lastModifiedBy>NTKO</cp:lastModifiedBy>
  <cp:revision>421</cp:revision>
  <cp:lastPrinted>2024-03-26T06:31:00Z</cp:lastPrinted>
  <dcterms:created xsi:type="dcterms:W3CDTF">2019-11-04T11:42:00Z</dcterms:created>
  <dcterms:modified xsi:type="dcterms:W3CDTF">2025-08-26T07:22:50Z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2019-10-17T16:00:00Z</vt:filetime>
  </property>
  <property fmtid="{D5CDD505-2E9C-101B-9397-08002B2CF9AE}" pid="3" name="Creator">
    <vt:lpwstr>Microsoft? Office PowerPoint 2007</vt:lpwstr>
  </property>
  <property fmtid="{D5CDD505-2E9C-101B-9397-08002B2CF9AE}" pid="4" name="LastSaved">
    <vt:filetime>2019-11-12T16:00:00Z</vt:filetime>
  </property>
  <property fmtid="{D5CDD505-2E9C-101B-9397-08002B2CF9AE}" pid="5" name="ICV">
    <vt:lpwstr>7310238E0F534165A3252F3B38A428C5_13</vt:lpwstr>
  </property>
  <property fmtid="{D5CDD505-2E9C-101B-9397-08002B2CF9AE}" pid="6" name="KSOProductBuildVer">
    <vt:lpwstr>2052-12.1.0.22483</vt:lpwstr>
  </property>
</Properties>
</file>