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9866313" cy="6735763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6344" autoAdjust="0"/>
  </p:normalViewPr>
  <p:slideViewPr>
    <p:cSldViewPr showGuides="1">
      <p:cViewPr varScale="1">
        <p:scale>
          <a:sx n="62" d="100"/>
          <a:sy n="62" d="100"/>
        </p:scale>
        <p:origin x="300" y="84"/>
      </p:cViewPr>
      <p:guideLst>
        <p:guide orient="horz" pos="3168"/>
        <p:guide pos="6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610" cy="338064"/>
          </a:xfrm>
          <a:prstGeom prst="rect">
            <a:avLst/>
          </a:prstGeom>
        </p:spPr>
        <p:txBody>
          <a:bodyPr vert="horz" lIns="50311" tIns="25156" rIns="50311" bIns="25156" rtlCol="0"/>
          <a:lstStyle>
            <a:lvl1pPr algn="l">
              <a:defRPr sz="700"/>
            </a:lvl1pPr>
          </a:lstStyle>
          <a:p>
            <a:pPr defTabSz="502989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367" y="1"/>
            <a:ext cx="4275610" cy="338064"/>
          </a:xfrm>
          <a:prstGeom prst="rect">
            <a:avLst/>
          </a:prstGeom>
        </p:spPr>
        <p:txBody>
          <a:bodyPr vert="horz" lIns="50311" tIns="25156" rIns="50311" bIns="25156" rtlCol="0"/>
          <a:lstStyle>
            <a:lvl1pPr algn="r">
              <a:defRPr sz="700"/>
            </a:lvl1pPr>
          </a:lstStyle>
          <a:p>
            <a:pPr defTabSz="502989">
              <a:defRPr/>
            </a:pPr>
            <a:fld id="{C1DB716A-964D-4EB2-8D0E-86C29F8A49E2}" type="datetimeFigureOut">
              <a:rPr lang="zh-CN" altLang="en-US" smtClean="0"/>
              <a:pPr defTabSz="502989">
                <a:defRPr/>
              </a:pPr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842963"/>
            <a:ext cx="4541837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311" tIns="25156" rIns="50311" bIns="25156" rtlCol="0" anchor="ctr"/>
          <a:lstStyle/>
          <a:p>
            <a:pPr marL="0" marR="0" lvl="0" indent="0" algn="l" defTabSz="5029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322" y="3241376"/>
            <a:ext cx="7893673" cy="2652419"/>
          </a:xfrm>
          <a:prstGeom prst="rect">
            <a:avLst/>
          </a:prstGeom>
        </p:spPr>
        <p:txBody>
          <a:bodyPr vert="horz" lIns="50311" tIns="25156" rIns="50311" bIns="25156" rtlCol="0"/>
          <a:lstStyle/>
          <a:p>
            <a:pPr marL="0" marR="0" lvl="0" indent="0" algn="l" defTabSz="5029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251712" marR="0" lvl="1" indent="0" algn="l" defTabSz="5029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502989" marR="0" lvl="2" indent="0" algn="l" defTabSz="5029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754702" marR="0" lvl="3" indent="0" algn="l" defTabSz="5029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006413" marR="0" lvl="4" indent="0" algn="l" defTabSz="5029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6397700"/>
            <a:ext cx="4275610" cy="338064"/>
          </a:xfrm>
          <a:prstGeom prst="rect">
            <a:avLst/>
          </a:prstGeom>
        </p:spPr>
        <p:txBody>
          <a:bodyPr vert="horz" lIns="50311" tIns="25156" rIns="50311" bIns="25156" rtlCol="0" anchor="b"/>
          <a:lstStyle>
            <a:lvl1pPr algn="l">
              <a:defRPr sz="700"/>
            </a:lvl1pPr>
          </a:lstStyle>
          <a:p>
            <a:pPr defTabSz="502989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367" y="6397700"/>
            <a:ext cx="4275610" cy="338064"/>
          </a:xfrm>
          <a:prstGeom prst="rect">
            <a:avLst/>
          </a:prstGeom>
        </p:spPr>
        <p:txBody>
          <a:bodyPr vert="horz" wrap="square" lIns="50311" tIns="25156" rIns="50311" bIns="25156" numCol="1" anchor="b" anchorCtr="0" compatLnSpc="1"/>
          <a:lstStyle>
            <a:lvl1pPr algn="r">
              <a:defRPr sz="700"/>
            </a:lvl1pPr>
          </a:lstStyle>
          <a:p>
            <a:pPr defTabSz="502989">
              <a:defRPr/>
            </a:pPr>
            <a:fld id="{213A655C-B1AC-4425-A5A8-AB2C31E5176D}" type="slidenum">
              <a:rPr lang="zh-CN" altLang="en-US" smtClean="0"/>
              <a:pPr defTabSz="502989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1589" b="6575"/>
          <a:stretch/>
        </p:blipFill>
        <p:spPr>
          <a:xfrm>
            <a:off x="10052050" y="5787594"/>
            <a:ext cx="5129709" cy="4289772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0052050" y="5787594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为优化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区域交通组织，沿长江路及洪武北路营造积极、连续、整体的街道界面，塑造以人为本的和谐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城市空间，我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局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会同玄武区人民政府组织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南京主城区（城中片区）控制性详细规划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玄武老城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NJZCa020-13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南京主城区（城中片区）控制性详细规划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玄武老城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NJZCa020-13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管理单元图则修改成果向社会予以公布。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025-51817516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en-US" altLang="zh-CN" sz="9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1132170" y="2367905"/>
            <a:ext cx="4042744" cy="7534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南京主城区（城中片区）控制性详细规划</a:t>
            </a:r>
            <a:r>
              <a:rPr lang="en-US" altLang="zh-CN" sz="16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玄武老城</a:t>
            </a:r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单元</a:t>
            </a:r>
            <a:r>
              <a:rPr lang="en-US" altLang="zh-CN" sz="16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》</a:t>
            </a: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NJZCa020-13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规划管理单元图则修改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802" y="2500127"/>
            <a:ext cx="8895826" cy="71453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/>
          <a:srcRect l="934" t="1658" r="34012" b="22876"/>
          <a:stretch/>
        </p:blipFill>
        <p:spPr>
          <a:xfrm>
            <a:off x="631546" y="5535591"/>
            <a:ext cx="3687667" cy="3193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2" descr="０４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3" y="2173785"/>
            <a:ext cx="3679200" cy="27456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1B9CF8A-A445-EB78-609A-3913FF2FDBE6}"/>
              </a:ext>
            </a:extLst>
          </p:cNvPr>
          <p:cNvSpPr/>
          <p:nvPr/>
        </p:nvSpPr>
        <p:spPr>
          <a:xfrm>
            <a:off x="632413" y="2173785"/>
            <a:ext cx="3681948" cy="2763923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3231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南京主城区（城中片区）控制性详细规划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玄武老城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NJZCa020-13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管理单元图则修改</a:t>
            </a: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414188" y="1857816"/>
            <a:ext cx="609584" cy="19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164294" y="3858338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7301" y="3425295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NJZCa020-13</a:t>
            </a:r>
          </a:p>
          <a:p>
            <a:r>
              <a:rPr lang="zh-CN" altLang="en-US" dirty="0"/>
              <a:t>规划管理单元图则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10757" y="691639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NJZCa020</a:t>
            </a:r>
          </a:p>
          <a:p>
            <a:pPr algn="ctr"/>
            <a:r>
              <a:rPr lang="zh-CN" altLang="en-US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</a:t>
            </a:r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规单元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2347194" y="7275795"/>
            <a:ext cx="978673" cy="379997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27301" y="8804351"/>
            <a:ext cx="3684312" cy="23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NJZCa020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E2E7A0-5722-5A9A-3032-4C94CED4150B}"/>
              </a:ext>
            </a:extLst>
          </p:cNvPr>
          <p:cNvSpPr/>
          <p:nvPr/>
        </p:nvSpPr>
        <p:spPr>
          <a:xfrm>
            <a:off x="627301" y="4996568"/>
            <a:ext cx="36843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玄武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39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NJZCa020-13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规划管理单元位于玄武区新街口街道，东至洪武北路，南至长江路，西至中山路，北至珠江路，用地面积约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20.56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757BA3-AB0B-7F9C-E661-CF5A7F95BBB1}"/>
              </a:ext>
            </a:extLst>
          </p:cNvPr>
          <p:cNvSpPr txBox="1"/>
          <p:nvPr/>
        </p:nvSpPr>
        <p:spPr>
          <a:xfrm>
            <a:off x="248492" y="7255682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NJZCa020-13</a:t>
            </a:r>
          </a:p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24" name="任意多边形 35">
            <a:extLst>
              <a:ext uri="{FF2B5EF4-FFF2-40B4-BE49-F238E27FC236}">
                <a16:creationId xmlns:a16="http://schemas.microsoft.com/office/drawing/2014/main" id="{D2C25531-B564-0D6E-5A0A-6E2AEFB94575}"/>
              </a:ext>
            </a:extLst>
          </p:cNvPr>
          <p:cNvSpPr/>
          <p:nvPr/>
        </p:nvSpPr>
        <p:spPr>
          <a:xfrm flipH="1">
            <a:off x="345266" y="7695633"/>
            <a:ext cx="1169749" cy="357987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830759D3-E25B-AD77-71FC-324B42EA8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46357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2025〕39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矩形标注 30"/>
          <p:cNvSpPr/>
          <p:nvPr/>
        </p:nvSpPr>
        <p:spPr>
          <a:xfrm>
            <a:off x="15723210" y="6491524"/>
            <a:ext cx="3060340" cy="2408218"/>
          </a:xfrm>
          <a:prstGeom prst="wedgeRectCallout">
            <a:avLst>
              <a:gd name="adj1" fmla="val -151987"/>
              <a:gd name="adj2" fmla="val 4018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13—42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商办混合（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Bb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0.476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新增备注：商业面积占地上总建筑面积不超过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标注 32"/>
          <p:cNvSpPr/>
          <p:nvPr/>
        </p:nvSpPr>
        <p:spPr>
          <a:xfrm>
            <a:off x="15723210" y="3998581"/>
            <a:ext cx="3060340" cy="1502459"/>
          </a:xfrm>
          <a:prstGeom prst="wedgeRectCallout">
            <a:avLst>
              <a:gd name="adj1" fmla="val -148538"/>
              <a:gd name="adj2" fmla="val 230971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13—43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街旁绿地（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G1c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0.06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绿地率：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新增备注：绿地地下空间可与周边地块统一开发建设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4031270" y="8833448"/>
            <a:ext cx="1696666" cy="904863"/>
            <a:chOff x="17976523" y="7056099"/>
            <a:chExt cx="1696666" cy="90486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2476216-644C-4E14-AFBA-A3271C34912B}"/>
                </a:ext>
              </a:extLst>
            </p:cNvPr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1905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7976523" y="7056099"/>
              <a:ext cx="1696666" cy="904863"/>
              <a:chOff x="17976523" y="7056099"/>
              <a:chExt cx="1696666" cy="904863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D8B8F25-776D-4CE5-B273-ACF06C684700}"/>
                  </a:ext>
                </a:extLst>
              </p:cNvPr>
              <p:cNvSpPr txBox="1"/>
              <p:nvPr/>
            </p:nvSpPr>
            <p:spPr>
              <a:xfrm>
                <a:off x="18431927" y="7056099"/>
                <a:ext cx="1241262" cy="9048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</a:t>
                </a: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则单元</a:t>
                </a:r>
                <a:r>
                  <a:rPr lang="zh-CN" altLang="en-US" sz="11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边界</a:t>
                </a:r>
                <a:endParaRPr lang="en-US" altLang="zh-CN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>
                  <a:lnSpc>
                    <a:spcPct val="160000"/>
                  </a:lnSpc>
                </a:pP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2617C8D-29A9-4E22-9B34-18A2E5A3950C}"/>
                  </a:ext>
                </a:extLst>
              </p:cNvPr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5607158" y="1178029"/>
            <a:ext cx="1402195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、调整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地块街旁绿地（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G1c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）用地边界，新增备注“绿地地下空间可与周边地块统一开发建设”；</a:t>
            </a: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、结合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土地权属调整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13—39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边界；</a:t>
            </a:r>
            <a:endParaRPr lang="zh-CN" altLang="en-US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、将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地块商办混合（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Bb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）用地绿地率由≥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调整为≥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，新增备注“商业面积占地上总建筑面积不超过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40%”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、新增规划控制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条文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）为形成整洁有序的城市界面，维持新建建筑与既有建筑空间界面协调统一，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地块高层建筑和多层建筑退让长江路道路红线不应小于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米，高层建筑和多层建筑退让洪武北路道路红线不应小于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）在满足用地条件、消防安全、建筑安全等相关法规规范要求，并取得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地块产权主体同意的前提下，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地块地上、地下可连通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）在取得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地块产权主体同意的前提下，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地块可与西侧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13—41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地块共用出入口。</a:t>
            </a:r>
          </a:p>
        </p:txBody>
      </p:sp>
      <p:sp>
        <p:nvSpPr>
          <p:cNvPr id="41" name="矩形标注 40"/>
          <p:cNvSpPr/>
          <p:nvPr/>
        </p:nvSpPr>
        <p:spPr>
          <a:xfrm>
            <a:off x="5370890" y="6981988"/>
            <a:ext cx="2612377" cy="1851460"/>
          </a:xfrm>
          <a:prstGeom prst="wedgeRectCallout">
            <a:avLst>
              <a:gd name="adj1" fmla="val 192097"/>
              <a:gd name="adj2" fmla="val 4131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13—41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商办混合（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Bb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地面积：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0.51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标注 39"/>
          <p:cNvSpPr/>
          <p:nvPr/>
        </p:nvSpPr>
        <p:spPr>
          <a:xfrm>
            <a:off x="5370889" y="4806141"/>
            <a:ext cx="2612377" cy="1949413"/>
          </a:xfrm>
          <a:prstGeom prst="wedgeRectCallout">
            <a:avLst>
              <a:gd name="adj1" fmla="val 212028"/>
              <a:gd name="adj2" fmla="val 11957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13—39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二类住宅（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R21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0.07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2.54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42%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4753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685</Words>
  <Application>Microsoft Office PowerPoint</Application>
  <PresentationFormat>自定义</PresentationFormat>
  <Paragraphs>65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朱佳</cp:lastModifiedBy>
  <cp:revision>411</cp:revision>
  <cp:lastPrinted>2025-05-26T03:34:27Z</cp:lastPrinted>
  <dcterms:created xsi:type="dcterms:W3CDTF">2019-11-04T11:42:00Z</dcterms:created>
  <dcterms:modified xsi:type="dcterms:W3CDTF">2025-09-26T01:32:24Z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