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62" d="100"/>
          <a:sy n="62" d="100"/>
        </p:scale>
        <p:origin x="522" y="84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10/13/2025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23D6E92-DBA8-1EFA-5C40-D11270A54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042" t="10391" r="25798" b="85"/>
          <a:stretch/>
        </p:blipFill>
        <p:spPr>
          <a:xfrm>
            <a:off x="10057128" y="5823185"/>
            <a:ext cx="5122864" cy="4246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十</a:t>
            </a:r>
            <a:r>
              <a:rPr lang="en-US" altLang="zh-CN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536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为集约高效利用土地，满足片区城市发展需要，我局会同南京市建邺区人民政府组织开展了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新加坡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南京生态科技岛控制性详细规划（修编）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》MCe010—08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新加坡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南京生态科技岛控制性详细规划（修编）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》MCe010-08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025-86570680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6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1291199" y="2328900"/>
            <a:ext cx="3816424" cy="72532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新加坡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·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南京生态科技岛控制性详细规划（修编）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》MCe010—08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规划管理单元图则技术修正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1CD77F7-7C76-A55A-67C3-BA9918FDA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000" y="1872708"/>
            <a:ext cx="7300928" cy="7827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对话气泡: 矩形 30">
            <a:extLst>
              <a:ext uri="{FF2B5EF4-FFF2-40B4-BE49-F238E27FC236}">
                <a16:creationId xmlns:a16="http://schemas.microsoft.com/office/drawing/2014/main" id="{6957EA59-D063-9F00-2092-71F6271D537C}"/>
              </a:ext>
            </a:extLst>
          </p:cNvPr>
          <p:cNvSpPr/>
          <p:nvPr/>
        </p:nvSpPr>
        <p:spPr>
          <a:xfrm>
            <a:off x="5645530" y="3264595"/>
            <a:ext cx="2733472" cy="2790508"/>
          </a:xfrm>
          <a:prstGeom prst="wedgeRectCallout">
            <a:avLst>
              <a:gd name="adj1" fmla="val 83318"/>
              <a:gd name="adj2" fmla="val 31985"/>
            </a:avLst>
          </a:prstGeom>
          <a:solidFill>
            <a:schemeClr val="bg1">
              <a:alpha val="90195"/>
            </a:schemeClr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cs typeface="+mn-ea"/>
              </a:rPr>
              <a:t>地块编号：</a:t>
            </a:r>
            <a:r>
              <a:rPr lang="en-US" altLang="zh-CN" dirty="0">
                <a:cs typeface="+mn-ea"/>
              </a:rPr>
              <a:t>08-008</a:t>
            </a:r>
          </a:p>
          <a:p>
            <a:r>
              <a:rPr lang="zh-CN" altLang="en-US" dirty="0">
                <a:cs typeface="+mn-ea"/>
              </a:rPr>
              <a:t>用地性质：</a:t>
            </a:r>
            <a:r>
              <a:rPr lang="en-US" altLang="zh-CN" dirty="0">
                <a:cs typeface="+mn-ea"/>
              </a:rPr>
              <a:t>U31</a:t>
            </a:r>
          </a:p>
          <a:p>
            <a:r>
              <a:rPr lang="zh-CN" altLang="en-US" dirty="0">
                <a:cs typeface="+mn-ea"/>
              </a:rPr>
              <a:t>用地面积：</a:t>
            </a:r>
            <a:r>
              <a:rPr lang="en-US" altLang="zh-CN" dirty="0">
                <a:cs typeface="+mn-ea"/>
              </a:rPr>
              <a:t>8034.51㎡</a:t>
            </a:r>
          </a:p>
          <a:p>
            <a:r>
              <a:rPr lang="zh-CN" altLang="en-US" dirty="0">
                <a:cs typeface="+mn-ea"/>
              </a:rPr>
              <a:t>容  积  率：≤</a:t>
            </a:r>
            <a:r>
              <a:rPr lang="en-US" altLang="zh-CN" dirty="0">
                <a:cs typeface="+mn-ea"/>
              </a:rPr>
              <a:t>1.0</a:t>
            </a:r>
          </a:p>
          <a:p>
            <a:r>
              <a:rPr lang="zh-CN" altLang="en-US" dirty="0">
                <a:cs typeface="+mn-ea"/>
              </a:rPr>
              <a:t>建筑密度：≤</a:t>
            </a:r>
            <a:r>
              <a:rPr lang="en-US" altLang="zh-CN" dirty="0">
                <a:cs typeface="+mn-ea"/>
              </a:rPr>
              <a:t>40%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CN" altLang="en-US" dirty="0">
                <a:solidFill>
                  <a:srgbClr val="FF0000"/>
                </a:solidFill>
                <a:cs typeface="+mn-ea"/>
              </a:rPr>
              <a:t>控制高度：≤</a:t>
            </a:r>
          </a:p>
          <a:p>
            <a:r>
              <a:rPr lang="zh-CN" altLang="en-US" dirty="0">
                <a:cs typeface="+mn-ea"/>
              </a:rPr>
              <a:t>绿  地  率：≥</a:t>
            </a:r>
            <a:r>
              <a:rPr lang="en-US" altLang="zh-CN" dirty="0">
                <a:cs typeface="+mn-ea"/>
              </a:rPr>
              <a:t>15%</a:t>
            </a:r>
          </a:p>
          <a:p>
            <a:r>
              <a:rPr lang="zh-CN" altLang="en-US" dirty="0">
                <a:solidFill>
                  <a:srgbClr val="FF0000"/>
                </a:solidFill>
                <a:cs typeface="+mn-ea"/>
              </a:rPr>
              <a:t>备注：结合需求，局部构筑物高度可提升至</a:t>
            </a:r>
            <a:r>
              <a:rPr lang="en-US" altLang="zh-CN" dirty="0">
                <a:solidFill>
                  <a:srgbClr val="FF0000"/>
                </a:solidFill>
                <a:cs typeface="+mn-ea"/>
              </a:rPr>
              <a:t>35</a:t>
            </a:r>
            <a:r>
              <a:rPr lang="zh-CN" altLang="en-US" dirty="0">
                <a:solidFill>
                  <a:srgbClr val="FF0000"/>
                </a:solidFill>
                <a:cs typeface="+mn-ea"/>
              </a:rPr>
              <a:t>米。</a:t>
            </a:r>
            <a:endParaRPr lang="en-US" altLang="zh-CN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B63E13D-FA71-7D50-76CA-1418231EE997}"/>
              </a:ext>
            </a:extLst>
          </p:cNvPr>
          <p:cNvSpPr txBox="1"/>
          <p:nvPr/>
        </p:nvSpPr>
        <p:spPr>
          <a:xfrm rot="2190222">
            <a:off x="12296154" y="5079284"/>
            <a:ext cx="380480" cy="45920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eaVert"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ea"/>
                <a:sym typeface="+mn-lt"/>
              </a:rPr>
              <a:t>环                 岛                 西                 路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28C4F3A-55B6-24B2-BC6E-E8D8155AEEE5}"/>
              </a:ext>
            </a:extLst>
          </p:cNvPr>
          <p:cNvGrpSpPr/>
          <p:nvPr/>
        </p:nvGrpSpPr>
        <p:grpSpPr>
          <a:xfrm>
            <a:off x="12939339" y="9035476"/>
            <a:ext cx="1966743" cy="664574"/>
            <a:chOff x="3555426" y="5296740"/>
            <a:chExt cx="1062234" cy="358935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DB77C11-B87E-0671-EB84-50E897325CE2}"/>
                </a:ext>
              </a:extLst>
            </p:cNvPr>
            <p:cNvSpPr/>
            <p:nvPr/>
          </p:nvSpPr>
          <p:spPr>
            <a:xfrm>
              <a:off x="3555426" y="5296740"/>
              <a:ext cx="1011652" cy="358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F61B216F-D863-3D6D-9CC3-FB2CC55D17E2}"/>
                </a:ext>
              </a:extLst>
            </p:cNvPr>
            <p:cNvGrpSpPr/>
            <p:nvPr/>
          </p:nvGrpSpPr>
          <p:grpSpPr>
            <a:xfrm>
              <a:off x="3618023" y="5316969"/>
              <a:ext cx="999637" cy="299488"/>
              <a:chOff x="3775803" y="5274551"/>
              <a:chExt cx="999637" cy="299488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300F6A46-A734-99B0-CCA3-E5A54C65ECA5}"/>
                  </a:ext>
                </a:extLst>
              </p:cNvPr>
              <p:cNvGrpSpPr/>
              <p:nvPr/>
            </p:nvGrpSpPr>
            <p:grpSpPr>
              <a:xfrm>
                <a:off x="3775804" y="5274551"/>
                <a:ext cx="949053" cy="141295"/>
                <a:chOff x="3775804" y="5274551"/>
                <a:chExt cx="949053" cy="141295"/>
              </a:xfrm>
            </p:grpSpPr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9AA4AB69-E59C-6A02-4ED0-BDDC6EDBD960}"/>
                    </a:ext>
                  </a:extLst>
                </p:cNvPr>
                <p:cNvSpPr/>
                <p:nvPr/>
              </p:nvSpPr>
              <p:spPr>
                <a:xfrm>
                  <a:off x="3775804" y="5291212"/>
                  <a:ext cx="252248" cy="107206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492B77AD-56B2-6A5A-1B1A-8E21F7420F1D}"/>
                    </a:ext>
                  </a:extLst>
                </p:cNvPr>
                <p:cNvSpPr txBox="1"/>
                <p:nvPr/>
              </p:nvSpPr>
              <p:spPr>
                <a:xfrm>
                  <a:off x="4046933" y="5274551"/>
                  <a:ext cx="677924" cy="141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1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单元图则边界</a:t>
                  </a:r>
                </a:p>
              </p:txBody>
            </p:sp>
          </p:grp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7A299FA1-3D21-838A-8858-21F4653B0B4F}"/>
                  </a:ext>
                </a:extLst>
              </p:cNvPr>
              <p:cNvGrpSpPr/>
              <p:nvPr/>
            </p:nvGrpSpPr>
            <p:grpSpPr>
              <a:xfrm>
                <a:off x="3775803" y="5432744"/>
                <a:ext cx="999637" cy="141295"/>
                <a:chOff x="3777761" y="5234099"/>
                <a:chExt cx="999637" cy="141295"/>
              </a:xfrm>
            </p:grpSpPr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D33A4033-EB37-5253-40A3-8059489A8C27}"/>
                    </a:ext>
                  </a:extLst>
                </p:cNvPr>
                <p:cNvSpPr/>
                <p:nvPr/>
              </p:nvSpPr>
              <p:spPr>
                <a:xfrm>
                  <a:off x="3777761" y="5259632"/>
                  <a:ext cx="252248" cy="107206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D3CCE353-65EF-63BC-D0CA-068C0D3AF208}"/>
                    </a:ext>
                  </a:extLst>
                </p:cNvPr>
                <p:cNvSpPr txBox="1"/>
                <p:nvPr/>
              </p:nvSpPr>
              <p:spPr>
                <a:xfrm>
                  <a:off x="4045147" y="5234099"/>
                  <a:ext cx="732251" cy="141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1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拟修改地块范围</a:t>
                  </a:r>
                </a:p>
              </p:txBody>
            </p:sp>
          </p:grp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48B7E86-F539-CFF2-A4A0-77981F78E8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76" b="5376"/>
          <a:stretch>
            <a:fillRect/>
          </a:stretch>
        </p:blipFill>
        <p:spPr>
          <a:xfrm>
            <a:off x="1067296" y="5816919"/>
            <a:ext cx="2873684" cy="3729872"/>
          </a:xfrm>
          <a:prstGeom prst="rect">
            <a:avLst/>
          </a:prstGeom>
        </p:spPr>
      </p:pic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B87C0C6-0957-1E00-D192-E42C47C152DB}"/>
              </a:ext>
            </a:extLst>
          </p:cNvPr>
          <p:cNvSpPr/>
          <p:nvPr/>
        </p:nvSpPr>
        <p:spPr>
          <a:xfrm>
            <a:off x="1303020" y="5897880"/>
            <a:ext cx="2068830" cy="3558540"/>
          </a:xfrm>
          <a:custGeom>
            <a:avLst/>
            <a:gdLst>
              <a:gd name="connsiteX0" fmla="*/ 2053590 w 2068830"/>
              <a:gd name="connsiteY0" fmla="*/ 0 h 3558540"/>
              <a:gd name="connsiteX1" fmla="*/ 2068830 w 2068830"/>
              <a:gd name="connsiteY1" fmla="*/ 91440 h 3558540"/>
              <a:gd name="connsiteX2" fmla="*/ 2042160 w 2068830"/>
              <a:gd name="connsiteY2" fmla="*/ 255270 h 3558540"/>
              <a:gd name="connsiteX3" fmla="*/ 1992630 w 2068830"/>
              <a:gd name="connsiteY3" fmla="*/ 434340 h 3558540"/>
              <a:gd name="connsiteX4" fmla="*/ 1939290 w 2068830"/>
              <a:gd name="connsiteY4" fmla="*/ 624840 h 3558540"/>
              <a:gd name="connsiteX5" fmla="*/ 1844040 w 2068830"/>
              <a:gd name="connsiteY5" fmla="*/ 849630 h 3558540"/>
              <a:gd name="connsiteX6" fmla="*/ 1703070 w 2068830"/>
              <a:gd name="connsiteY6" fmla="*/ 1165860 h 3558540"/>
              <a:gd name="connsiteX7" fmla="*/ 1489710 w 2068830"/>
              <a:gd name="connsiteY7" fmla="*/ 1604010 h 3558540"/>
              <a:gd name="connsiteX8" fmla="*/ 1424940 w 2068830"/>
              <a:gd name="connsiteY8" fmla="*/ 1645920 h 3558540"/>
              <a:gd name="connsiteX9" fmla="*/ 1409700 w 2068830"/>
              <a:gd name="connsiteY9" fmla="*/ 1722120 h 3558540"/>
              <a:gd name="connsiteX10" fmla="*/ 1390650 w 2068830"/>
              <a:gd name="connsiteY10" fmla="*/ 1767840 h 3558540"/>
              <a:gd name="connsiteX11" fmla="*/ 1341120 w 2068830"/>
              <a:gd name="connsiteY11" fmla="*/ 1832610 h 3558540"/>
              <a:gd name="connsiteX12" fmla="*/ 1291590 w 2068830"/>
              <a:gd name="connsiteY12" fmla="*/ 1916430 h 3558540"/>
              <a:gd name="connsiteX13" fmla="*/ 1268730 w 2068830"/>
              <a:gd name="connsiteY13" fmla="*/ 1969770 h 3558540"/>
              <a:gd name="connsiteX14" fmla="*/ 1245870 w 2068830"/>
              <a:gd name="connsiteY14" fmla="*/ 2061210 h 3558540"/>
              <a:gd name="connsiteX15" fmla="*/ 1249680 w 2068830"/>
              <a:gd name="connsiteY15" fmla="*/ 2221230 h 3558540"/>
              <a:gd name="connsiteX16" fmla="*/ 1238250 w 2068830"/>
              <a:gd name="connsiteY16" fmla="*/ 2480310 h 3558540"/>
              <a:gd name="connsiteX17" fmla="*/ 1264920 w 2068830"/>
              <a:gd name="connsiteY17" fmla="*/ 2609850 h 3558540"/>
              <a:gd name="connsiteX18" fmla="*/ 1295400 w 2068830"/>
              <a:gd name="connsiteY18" fmla="*/ 2712720 h 3558540"/>
              <a:gd name="connsiteX19" fmla="*/ 1283970 w 2068830"/>
              <a:gd name="connsiteY19" fmla="*/ 2796540 h 3558540"/>
              <a:gd name="connsiteX20" fmla="*/ 1264920 w 2068830"/>
              <a:gd name="connsiteY20" fmla="*/ 2842260 h 3558540"/>
              <a:gd name="connsiteX21" fmla="*/ 1150620 w 2068830"/>
              <a:gd name="connsiteY21" fmla="*/ 2933700 h 3558540"/>
              <a:gd name="connsiteX22" fmla="*/ 1062990 w 2068830"/>
              <a:gd name="connsiteY22" fmla="*/ 2960370 h 3558540"/>
              <a:gd name="connsiteX23" fmla="*/ 872490 w 2068830"/>
              <a:gd name="connsiteY23" fmla="*/ 3028950 h 3558540"/>
              <a:gd name="connsiteX24" fmla="*/ 731520 w 2068830"/>
              <a:gd name="connsiteY24" fmla="*/ 3089910 h 3558540"/>
              <a:gd name="connsiteX25" fmla="*/ 632460 w 2068830"/>
              <a:gd name="connsiteY25" fmla="*/ 3128010 h 3558540"/>
              <a:gd name="connsiteX26" fmla="*/ 586740 w 2068830"/>
              <a:gd name="connsiteY26" fmla="*/ 3147060 h 3558540"/>
              <a:gd name="connsiteX27" fmla="*/ 354330 w 2068830"/>
              <a:gd name="connsiteY27" fmla="*/ 3299460 h 3558540"/>
              <a:gd name="connsiteX28" fmla="*/ 144780 w 2068830"/>
              <a:gd name="connsiteY28" fmla="*/ 3470910 h 3558540"/>
              <a:gd name="connsiteX29" fmla="*/ 106680 w 2068830"/>
              <a:gd name="connsiteY29" fmla="*/ 3489960 h 3558540"/>
              <a:gd name="connsiteX30" fmla="*/ 95250 w 2068830"/>
              <a:gd name="connsiteY30" fmla="*/ 3512820 h 3558540"/>
              <a:gd name="connsiteX31" fmla="*/ 19050 w 2068830"/>
              <a:gd name="connsiteY31" fmla="*/ 3558540 h 3558540"/>
              <a:gd name="connsiteX32" fmla="*/ 0 w 2068830"/>
              <a:gd name="connsiteY32" fmla="*/ 3524250 h 3558540"/>
              <a:gd name="connsiteX33" fmla="*/ 83820 w 2068830"/>
              <a:gd name="connsiteY33" fmla="*/ 3444240 h 3558540"/>
              <a:gd name="connsiteX34" fmla="*/ 99060 w 2068830"/>
              <a:gd name="connsiteY34" fmla="*/ 3371850 h 3558540"/>
              <a:gd name="connsiteX35" fmla="*/ 148590 w 2068830"/>
              <a:gd name="connsiteY35" fmla="*/ 3265170 h 3558540"/>
              <a:gd name="connsiteX36" fmla="*/ 220980 w 2068830"/>
              <a:gd name="connsiteY36" fmla="*/ 3074670 h 3558540"/>
              <a:gd name="connsiteX37" fmla="*/ 270510 w 2068830"/>
              <a:gd name="connsiteY37" fmla="*/ 2907030 h 3558540"/>
              <a:gd name="connsiteX38" fmla="*/ 335280 w 2068830"/>
              <a:gd name="connsiteY38" fmla="*/ 2788920 h 3558540"/>
              <a:gd name="connsiteX39" fmla="*/ 377190 w 2068830"/>
              <a:gd name="connsiteY39" fmla="*/ 2697480 h 3558540"/>
              <a:gd name="connsiteX40" fmla="*/ 373380 w 2068830"/>
              <a:gd name="connsiteY40" fmla="*/ 2617470 h 3558540"/>
              <a:gd name="connsiteX41" fmla="*/ 396240 w 2068830"/>
              <a:gd name="connsiteY41" fmla="*/ 2575560 h 3558540"/>
              <a:gd name="connsiteX42" fmla="*/ 419100 w 2068830"/>
              <a:gd name="connsiteY42" fmla="*/ 2514600 h 3558540"/>
              <a:gd name="connsiteX43" fmla="*/ 457200 w 2068830"/>
              <a:gd name="connsiteY43" fmla="*/ 2468880 h 3558540"/>
              <a:gd name="connsiteX44" fmla="*/ 457200 w 2068830"/>
              <a:gd name="connsiteY44" fmla="*/ 2446020 h 3558540"/>
              <a:gd name="connsiteX45" fmla="*/ 457200 w 2068830"/>
              <a:gd name="connsiteY45" fmla="*/ 2392680 h 3558540"/>
              <a:gd name="connsiteX46" fmla="*/ 483870 w 2068830"/>
              <a:gd name="connsiteY46" fmla="*/ 2339340 h 3558540"/>
              <a:gd name="connsiteX47" fmla="*/ 514350 w 2068830"/>
              <a:gd name="connsiteY47" fmla="*/ 2282190 h 3558540"/>
              <a:gd name="connsiteX48" fmla="*/ 552450 w 2068830"/>
              <a:gd name="connsiteY48" fmla="*/ 2232660 h 3558540"/>
              <a:gd name="connsiteX49" fmla="*/ 579120 w 2068830"/>
              <a:gd name="connsiteY49" fmla="*/ 2202180 h 3558540"/>
              <a:gd name="connsiteX50" fmla="*/ 609600 w 2068830"/>
              <a:gd name="connsiteY50" fmla="*/ 2099310 h 3558540"/>
              <a:gd name="connsiteX51" fmla="*/ 697230 w 2068830"/>
              <a:gd name="connsiteY51" fmla="*/ 1965960 h 3558540"/>
              <a:gd name="connsiteX52" fmla="*/ 754380 w 2068830"/>
              <a:gd name="connsiteY52" fmla="*/ 1859280 h 3558540"/>
              <a:gd name="connsiteX53" fmla="*/ 887730 w 2068830"/>
              <a:gd name="connsiteY53" fmla="*/ 1607820 h 3558540"/>
              <a:gd name="connsiteX54" fmla="*/ 1032510 w 2068830"/>
              <a:gd name="connsiteY54" fmla="*/ 1314450 h 3558540"/>
              <a:gd name="connsiteX55" fmla="*/ 1097280 w 2068830"/>
              <a:gd name="connsiteY55" fmla="*/ 1188720 h 3558540"/>
              <a:gd name="connsiteX56" fmla="*/ 1150620 w 2068830"/>
              <a:gd name="connsiteY56" fmla="*/ 1097280 h 3558540"/>
              <a:gd name="connsiteX57" fmla="*/ 1333500 w 2068830"/>
              <a:gd name="connsiteY57" fmla="*/ 891540 h 3558540"/>
              <a:gd name="connsiteX58" fmla="*/ 1508760 w 2068830"/>
              <a:gd name="connsiteY58" fmla="*/ 697230 h 3558540"/>
              <a:gd name="connsiteX59" fmla="*/ 1668780 w 2068830"/>
              <a:gd name="connsiteY59" fmla="*/ 541020 h 3558540"/>
              <a:gd name="connsiteX60" fmla="*/ 1733550 w 2068830"/>
              <a:gd name="connsiteY60" fmla="*/ 434340 h 3558540"/>
              <a:gd name="connsiteX61" fmla="*/ 1950720 w 2068830"/>
              <a:gd name="connsiteY61" fmla="*/ 140970 h 3558540"/>
              <a:gd name="connsiteX62" fmla="*/ 2007870 w 2068830"/>
              <a:gd name="connsiteY62" fmla="*/ 57150 h 3558540"/>
              <a:gd name="connsiteX63" fmla="*/ 2053590 w 2068830"/>
              <a:gd name="connsiteY63" fmla="*/ 0 h 355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068830" h="3558540">
                <a:moveTo>
                  <a:pt x="2053590" y="0"/>
                </a:moveTo>
                <a:lnTo>
                  <a:pt x="2068830" y="91440"/>
                </a:lnTo>
                <a:lnTo>
                  <a:pt x="2042160" y="255270"/>
                </a:lnTo>
                <a:lnTo>
                  <a:pt x="1992630" y="434340"/>
                </a:lnTo>
                <a:lnTo>
                  <a:pt x="1939290" y="624840"/>
                </a:lnTo>
                <a:lnTo>
                  <a:pt x="1844040" y="849630"/>
                </a:lnTo>
                <a:lnTo>
                  <a:pt x="1703070" y="1165860"/>
                </a:lnTo>
                <a:lnTo>
                  <a:pt x="1489710" y="1604010"/>
                </a:lnTo>
                <a:lnTo>
                  <a:pt x="1424940" y="1645920"/>
                </a:lnTo>
                <a:lnTo>
                  <a:pt x="1409700" y="1722120"/>
                </a:lnTo>
                <a:lnTo>
                  <a:pt x="1390650" y="1767840"/>
                </a:lnTo>
                <a:lnTo>
                  <a:pt x="1341120" y="1832610"/>
                </a:lnTo>
                <a:lnTo>
                  <a:pt x="1291590" y="1916430"/>
                </a:lnTo>
                <a:lnTo>
                  <a:pt x="1268730" y="1969770"/>
                </a:lnTo>
                <a:lnTo>
                  <a:pt x="1245870" y="2061210"/>
                </a:lnTo>
                <a:lnTo>
                  <a:pt x="1249680" y="2221230"/>
                </a:lnTo>
                <a:lnTo>
                  <a:pt x="1238250" y="2480310"/>
                </a:lnTo>
                <a:lnTo>
                  <a:pt x="1264920" y="2609850"/>
                </a:lnTo>
                <a:lnTo>
                  <a:pt x="1295400" y="2712720"/>
                </a:lnTo>
                <a:lnTo>
                  <a:pt x="1283970" y="2796540"/>
                </a:lnTo>
                <a:lnTo>
                  <a:pt x="1264920" y="2842260"/>
                </a:lnTo>
                <a:lnTo>
                  <a:pt x="1150620" y="2933700"/>
                </a:lnTo>
                <a:lnTo>
                  <a:pt x="1062990" y="2960370"/>
                </a:lnTo>
                <a:lnTo>
                  <a:pt x="872490" y="3028950"/>
                </a:lnTo>
                <a:lnTo>
                  <a:pt x="731520" y="3089910"/>
                </a:lnTo>
                <a:lnTo>
                  <a:pt x="632460" y="3128010"/>
                </a:lnTo>
                <a:lnTo>
                  <a:pt x="586740" y="3147060"/>
                </a:lnTo>
                <a:lnTo>
                  <a:pt x="354330" y="3299460"/>
                </a:lnTo>
                <a:lnTo>
                  <a:pt x="144780" y="3470910"/>
                </a:lnTo>
                <a:lnTo>
                  <a:pt x="106680" y="3489960"/>
                </a:lnTo>
                <a:lnTo>
                  <a:pt x="95250" y="3512820"/>
                </a:lnTo>
                <a:lnTo>
                  <a:pt x="19050" y="3558540"/>
                </a:lnTo>
                <a:lnTo>
                  <a:pt x="0" y="3524250"/>
                </a:lnTo>
                <a:lnTo>
                  <a:pt x="83820" y="3444240"/>
                </a:lnTo>
                <a:lnTo>
                  <a:pt x="99060" y="3371850"/>
                </a:lnTo>
                <a:lnTo>
                  <a:pt x="148590" y="3265170"/>
                </a:lnTo>
                <a:lnTo>
                  <a:pt x="220980" y="3074670"/>
                </a:lnTo>
                <a:lnTo>
                  <a:pt x="270510" y="2907030"/>
                </a:lnTo>
                <a:lnTo>
                  <a:pt x="335280" y="2788920"/>
                </a:lnTo>
                <a:lnTo>
                  <a:pt x="377190" y="2697480"/>
                </a:lnTo>
                <a:lnTo>
                  <a:pt x="373380" y="2617470"/>
                </a:lnTo>
                <a:lnTo>
                  <a:pt x="396240" y="2575560"/>
                </a:lnTo>
                <a:lnTo>
                  <a:pt x="419100" y="2514600"/>
                </a:lnTo>
                <a:lnTo>
                  <a:pt x="457200" y="2468880"/>
                </a:lnTo>
                <a:lnTo>
                  <a:pt x="457200" y="2446020"/>
                </a:lnTo>
                <a:lnTo>
                  <a:pt x="457200" y="2392680"/>
                </a:lnTo>
                <a:lnTo>
                  <a:pt x="483870" y="2339340"/>
                </a:lnTo>
                <a:lnTo>
                  <a:pt x="514350" y="2282190"/>
                </a:lnTo>
                <a:lnTo>
                  <a:pt x="552450" y="2232660"/>
                </a:lnTo>
                <a:lnTo>
                  <a:pt x="579120" y="2202180"/>
                </a:lnTo>
                <a:lnTo>
                  <a:pt x="609600" y="2099310"/>
                </a:lnTo>
                <a:lnTo>
                  <a:pt x="697230" y="1965960"/>
                </a:lnTo>
                <a:lnTo>
                  <a:pt x="754380" y="1859280"/>
                </a:lnTo>
                <a:lnTo>
                  <a:pt x="887730" y="1607820"/>
                </a:lnTo>
                <a:lnTo>
                  <a:pt x="1032510" y="1314450"/>
                </a:lnTo>
                <a:lnTo>
                  <a:pt x="1097280" y="1188720"/>
                </a:lnTo>
                <a:lnTo>
                  <a:pt x="1150620" y="1097280"/>
                </a:lnTo>
                <a:lnTo>
                  <a:pt x="1333500" y="891540"/>
                </a:lnTo>
                <a:lnTo>
                  <a:pt x="1508760" y="697230"/>
                </a:lnTo>
                <a:lnTo>
                  <a:pt x="1668780" y="541020"/>
                </a:lnTo>
                <a:lnTo>
                  <a:pt x="1733550" y="434340"/>
                </a:lnTo>
                <a:lnTo>
                  <a:pt x="1950720" y="140970"/>
                </a:lnTo>
                <a:lnTo>
                  <a:pt x="2007870" y="57150"/>
                </a:lnTo>
                <a:lnTo>
                  <a:pt x="2053590" y="0"/>
                </a:lnTo>
                <a:close/>
              </a:path>
            </a:pathLst>
          </a:custGeom>
          <a:noFill/>
          <a:ln w="2222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新加坡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南京生态科技岛控制性详细规划（修编）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》MCe010—08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60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200000"/>
              </a:lnSpc>
              <a:defRPr/>
            </a:pP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08-008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地块控制高度由≤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米调整为≤        ，增加备注“结合需求，局部构筑物高度可提升至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米。”其余指标保持不变。</a:t>
            </a:r>
            <a:endParaRPr lang="en-US" altLang="zh-CN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2700" indent="323850" eaLnBrk="1" fontAlgn="auto" hangingPunct="1">
              <a:lnSpc>
                <a:spcPct val="200000"/>
              </a:lnSpc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规划控制条文增加“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08-008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地块消防用地（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U31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）结合需求，局部构筑物高度可提升至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米。”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MCe010—08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规划管理单元图则位于建邺区江心洲街道中部地区，东至亚鹏路、西至长江、南至宏俊街、北至星影街，用地面积约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47.84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07A5D7E-F38F-C07E-38EE-0DE8587C59A4}"/>
              </a:ext>
            </a:extLst>
          </p:cNvPr>
          <p:cNvGrpSpPr/>
          <p:nvPr/>
        </p:nvGrpSpPr>
        <p:grpSpPr>
          <a:xfrm>
            <a:off x="969281" y="1888306"/>
            <a:ext cx="3100592" cy="7917283"/>
            <a:chOff x="969281" y="1888306"/>
            <a:chExt cx="3100592" cy="791728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30D76C8-7022-3B52-987F-C5243EEF9FD3}"/>
                </a:ext>
              </a:extLst>
            </p:cNvPr>
            <p:cNvSpPr/>
            <p:nvPr/>
          </p:nvSpPr>
          <p:spPr>
            <a:xfrm>
              <a:off x="1848664" y="5481857"/>
              <a:ext cx="133882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altLang="en-US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本</a:t>
              </a:r>
              <a:r>
                <a:rPr lang="zh-CN" altLang="zh-CN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图则在</a:t>
              </a:r>
              <a:r>
                <a:rPr lang="zh-CN" altLang="en-US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建邺</a:t>
              </a:r>
              <a:r>
                <a:rPr lang="zh-CN" altLang="zh-CN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区的位置</a:t>
              </a:r>
              <a:endParaRPr lang="zh-CN" altLang="zh-CN" sz="900" kern="100" dirty="0"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DC8E173-58D4-CECA-3343-34E4DF5A9B71}"/>
                </a:ext>
              </a:extLst>
            </p:cNvPr>
            <p:cNvSpPr/>
            <p:nvPr/>
          </p:nvSpPr>
          <p:spPr>
            <a:xfrm>
              <a:off x="1635282" y="9574757"/>
              <a:ext cx="161454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altLang="en-US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本</a:t>
              </a:r>
              <a:r>
                <a:rPr lang="zh-CN" altLang="zh-CN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图则在</a:t>
              </a:r>
              <a:r>
                <a:rPr lang="en-US" altLang="zh-CN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MCe010</a:t>
              </a:r>
              <a:r>
                <a:rPr lang="zh-CN" altLang="zh-CN" sz="900" kern="100" dirty="0">
                  <a:ea typeface="华文仿宋" panose="02010600040101010101" pitchFamily="2" charset="-122"/>
                  <a:cs typeface="Times New Roman" panose="02020603050405020304" pitchFamily="18" charset="0"/>
                </a:rPr>
                <a:t>单元的位置</a:t>
              </a:r>
              <a:endParaRPr lang="zh-CN" altLang="zh-CN" sz="900" kern="100" dirty="0">
                <a:cs typeface="Times New Roman" panose="02020603050405020304" pitchFamily="18" charset="0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96C64F23-70DD-15A4-7D56-44E1394E14E9}"/>
                </a:ext>
              </a:extLst>
            </p:cNvPr>
            <p:cNvGrpSpPr/>
            <p:nvPr/>
          </p:nvGrpSpPr>
          <p:grpSpPr>
            <a:xfrm>
              <a:off x="969281" y="1888306"/>
              <a:ext cx="3100592" cy="3580351"/>
              <a:chOff x="904630" y="2075028"/>
              <a:chExt cx="3148784" cy="3636000"/>
            </a:xfrm>
          </p:grpSpPr>
          <p:pic>
            <p:nvPicPr>
              <p:cNvPr id="19" name="Picture 2" descr="1180.png">
                <a:extLst>
                  <a:ext uri="{FF2B5EF4-FFF2-40B4-BE49-F238E27FC236}">
                    <a16:creationId xmlns:a16="http://schemas.microsoft.com/office/drawing/2014/main" id="{6426CDDF-0AEC-5042-3ED7-9E4BDA0CE1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284" r="-14897"/>
              <a:stretch/>
            </p:blipFill>
            <p:spPr bwMode="auto">
              <a:xfrm>
                <a:off x="922647" y="2075028"/>
                <a:ext cx="3124117" cy="36360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DAA96E0-3745-71B3-8E60-30F7CDD60D00}"/>
                  </a:ext>
                </a:extLst>
              </p:cNvPr>
              <p:cNvSpPr/>
              <p:nvPr/>
            </p:nvSpPr>
            <p:spPr>
              <a:xfrm>
                <a:off x="904630" y="2075028"/>
                <a:ext cx="3148784" cy="3636000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 w="889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l" defTabSz="13830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7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椭圆 33">
                <a:extLst>
                  <a:ext uri="{FF2B5EF4-FFF2-40B4-BE49-F238E27FC236}">
                    <a16:creationId xmlns:a16="http://schemas.microsoft.com/office/drawing/2014/main" id="{ACC128D4-DDDA-37D3-7ADF-C4E888D2F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7219" y="3411065"/>
                <a:ext cx="155716" cy="1557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5" name="TextBox 47">
                <a:extLst>
                  <a:ext uri="{FF2B5EF4-FFF2-40B4-BE49-F238E27FC236}">
                    <a16:creationId xmlns:a16="http://schemas.microsoft.com/office/drawing/2014/main" id="{5957DB4A-CA08-05A9-86C8-41E7A6B62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9080" y="3023197"/>
                <a:ext cx="1283855" cy="406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algn="ctr"/>
                <a:r>
                  <a:rPr lang="en-US" altLang="zh-CN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MCe010-08</a:t>
                </a:r>
              </a:p>
              <a:p>
                <a:pPr algn="ctr"/>
                <a:r>
                  <a:rPr lang="zh-CN" altLang="en-US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规划管理单元图则</a:t>
                </a:r>
              </a:p>
            </p:txBody>
          </p:sp>
        </p:grpSp>
      </p:grpSp>
      <p:graphicFrame>
        <p:nvGraphicFramePr>
          <p:cNvPr id="70" name="表格 69">
            <a:extLst>
              <a:ext uri="{FF2B5EF4-FFF2-40B4-BE49-F238E27FC236}">
                <a16:creationId xmlns:a16="http://schemas.microsoft.com/office/drawing/2014/main" id="{6CC736DD-672C-E3C7-F655-B55DF8927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01507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99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A069923-42F1-002C-7173-AE0948AD4367}"/>
              </a:ext>
            </a:extLst>
          </p:cNvPr>
          <p:cNvSpPr/>
          <p:nvPr/>
        </p:nvSpPr>
        <p:spPr>
          <a:xfrm>
            <a:off x="2383198" y="6748795"/>
            <a:ext cx="413398" cy="512736"/>
          </a:xfrm>
          <a:custGeom>
            <a:avLst/>
            <a:gdLst>
              <a:gd name="connsiteX0" fmla="*/ 3834581 w 5319252"/>
              <a:gd name="connsiteY0" fmla="*/ 0 h 6597445"/>
              <a:gd name="connsiteX1" fmla="*/ 4621162 w 5319252"/>
              <a:gd name="connsiteY1" fmla="*/ 560438 h 6597445"/>
              <a:gd name="connsiteX2" fmla="*/ 3923071 w 5319252"/>
              <a:gd name="connsiteY2" fmla="*/ 1425677 h 6597445"/>
              <a:gd name="connsiteX3" fmla="*/ 5319252 w 5319252"/>
              <a:gd name="connsiteY3" fmla="*/ 2458064 h 6597445"/>
              <a:gd name="connsiteX4" fmla="*/ 2772697 w 5319252"/>
              <a:gd name="connsiteY4" fmla="*/ 6597445 h 6597445"/>
              <a:gd name="connsiteX5" fmla="*/ 0 w 5319252"/>
              <a:gd name="connsiteY5" fmla="*/ 4837471 h 6597445"/>
              <a:gd name="connsiteX6" fmla="*/ 806246 w 5319252"/>
              <a:gd name="connsiteY6" fmla="*/ 3352800 h 6597445"/>
              <a:gd name="connsiteX7" fmla="*/ 1288026 w 5319252"/>
              <a:gd name="connsiteY7" fmla="*/ 2644877 h 6597445"/>
              <a:gd name="connsiteX8" fmla="*/ 1691149 w 5319252"/>
              <a:gd name="connsiteY8" fmla="*/ 2281084 h 6597445"/>
              <a:gd name="connsiteX9" fmla="*/ 1828800 w 5319252"/>
              <a:gd name="connsiteY9" fmla="*/ 2133600 h 6597445"/>
              <a:gd name="connsiteX10" fmla="*/ 2379407 w 5319252"/>
              <a:gd name="connsiteY10" fmla="*/ 1524000 h 6597445"/>
              <a:gd name="connsiteX11" fmla="*/ 3038168 w 5319252"/>
              <a:gd name="connsiteY11" fmla="*/ 904568 h 6597445"/>
              <a:gd name="connsiteX12" fmla="*/ 3510117 w 5319252"/>
              <a:gd name="connsiteY12" fmla="*/ 373626 h 6597445"/>
              <a:gd name="connsiteX13" fmla="*/ 3834581 w 5319252"/>
              <a:gd name="connsiteY13" fmla="*/ 0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19252" h="6597445">
                <a:moveTo>
                  <a:pt x="3834581" y="0"/>
                </a:moveTo>
                <a:lnTo>
                  <a:pt x="4621162" y="560438"/>
                </a:lnTo>
                <a:lnTo>
                  <a:pt x="3923071" y="1425677"/>
                </a:lnTo>
                <a:lnTo>
                  <a:pt x="5319252" y="2458064"/>
                </a:lnTo>
                <a:lnTo>
                  <a:pt x="2772697" y="6597445"/>
                </a:lnTo>
                <a:lnTo>
                  <a:pt x="0" y="4837471"/>
                </a:lnTo>
                <a:lnTo>
                  <a:pt x="806246" y="3352800"/>
                </a:lnTo>
                <a:lnTo>
                  <a:pt x="1288026" y="2644877"/>
                </a:lnTo>
                <a:lnTo>
                  <a:pt x="1691149" y="2281084"/>
                </a:lnTo>
                <a:lnTo>
                  <a:pt x="1828800" y="2133600"/>
                </a:lnTo>
                <a:lnTo>
                  <a:pt x="2379407" y="1524000"/>
                </a:lnTo>
                <a:lnTo>
                  <a:pt x="3038168" y="904568"/>
                </a:lnTo>
                <a:lnTo>
                  <a:pt x="3510117" y="373626"/>
                </a:lnTo>
                <a:lnTo>
                  <a:pt x="3834581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9E06C23-7566-8844-8494-E8A7DCBC3340}"/>
              </a:ext>
            </a:extLst>
          </p:cNvPr>
          <p:cNvSpPr txBox="1"/>
          <p:nvPr/>
        </p:nvSpPr>
        <p:spPr>
          <a:xfrm>
            <a:off x="2078393" y="6096515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MCe010</a:t>
            </a: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E9A0C45-2ED5-7C18-A724-165D60B06DEA}"/>
              </a:ext>
            </a:extLst>
          </p:cNvPr>
          <p:cNvSpPr txBox="1"/>
          <p:nvPr/>
        </p:nvSpPr>
        <p:spPr>
          <a:xfrm>
            <a:off x="2663125" y="728355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MCe010—08</a:t>
            </a:r>
          </a:p>
          <a:p>
            <a:pPr algn="ctr"/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29" name="任意多边形 49">
            <a:extLst>
              <a:ext uri="{FF2B5EF4-FFF2-40B4-BE49-F238E27FC236}">
                <a16:creationId xmlns:a16="http://schemas.microsoft.com/office/drawing/2014/main" id="{2A361668-008F-0782-BB5D-4D6D809E19BC}"/>
              </a:ext>
            </a:extLst>
          </p:cNvPr>
          <p:cNvSpPr/>
          <p:nvPr/>
        </p:nvSpPr>
        <p:spPr>
          <a:xfrm flipH="1">
            <a:off x="2173158" y="6463361"/>
            <a:ext cx="631096" cy="159178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49">
            <a:extLst>
              <a:ext uri="{FF2B5EF4-FFF2-40B4-BE49-F238E27FC236}">
                <a16:creationId xmlns:a16="http://schemas.microsoft.com/office/drawing/2014/main" id="{0FA67F51-8141-98D9-1E08-EE5ED200A288}"/>
              </a:ext>
            </a:extLst>
          </p:cNvPr>
          <p:cNvSpPr/>
          <p:nvPr/>
        </p:nvSpPr>
        <p:spPr>
          <a:xfrm flipV="1">
            <a:off x="2560414" y="7283557"/>
            <a:ext cx="974912" cy="40011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B0784AB-35C6-012A-911B-300C95975F7B}"/>
              </a:ext>
            </a:extLst>
          </p:cNvPr>
          <p:cNvSpPr txBox="1"/>
          <p:nvPr/>
        </p:nvSpPr>
        <p:spPr>
          <a:xfrm>
            <a:off x="6991515" y="4657767"/>
            <a:ext cx="75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18</a:t>
            </a:r>
            <a:r>
              <a:rPr lang="zh-CN" altLang="en-US" sz="1400" dirty="0">
                <a:solidFill>
                  <a:srgbClr val="FF0000"/>
                </a:solidFill>
              </a:rPr>
              <a:t>米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</a:rPr>
              <a:t>35</a:t>
            </a:r>
            <a:r>
              <a:rPr lang="zh-CN" altLang="en-US" sz="1400" dirty="0">
                <a:solidFill>
                  <a:srgbClr val="FF0000"/>
                </a:solidFill>
              </a:rPr>
              <a:t>米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C774E89-A798-8C73-42FA-4E9C1DA031C5}"/>
              </a:ext>
            </a:extLst>
          </p:cNvPr>
          <p:cNvSpPr txBox="1"/>
          <p:nvPr/>
        </p:nvSpPr>
        <p:spPr>
          <a:xfrm>
            <a:off x="7583014" y="1264020"/>
            <a:ext cx="75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</p:txBody>
      </p:sp>
    </p:spTree>
    <p:extLst>
      <p:ext uri="{BB962C8B-B14F-4D97-AF65-F5344CB8AC3E}">
        <p14:creationId xmlns:p14="http://schemas.microsoft.com/office/powerpoint/2010/main" val="1724753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4933</TotalTime>
  <Words>459</Words>
  <Application>Microsoft Office PowerPoint</Application>
  <PresentationFormat>自定义</PresentationFormat>
  <Paragraphs>48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华文仿宋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430</cp:revision>
  <cp:lastPrinted>2024-03-26T06:31:01Z</cp:lastPrinted>
  <dcterms:created xsi:type="dcterms:W3CDTF">2019-11-04T11:42:00Z</dcterms:created>
  <dcterms:modified xsi:type="dcterms:W3CDTF">2025-10-13T08:11:10Z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