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3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37" userDrawn="1">
          <p15:clr>
            <a:srgbClr val="A4A3A4"/>
          </p15:clr>
        </p15:guide>
        <p15:guide id="2" pos="63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>
        <p:scale>
          <a:sx n="75" d="100"/>
          <a:sy n="75" d="100"/>
        </p:scale>
        <p:origin x="-726" y="-1590"/>
      </p:cViewPr>
      <p:guideLst>
        <p:guide orient="horz" pos="3137"/>
        <p:guide pos="635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10/11/2025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10/11/2025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10/11/2025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10/11/2025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10/11/2025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10/11/2025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199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rPr>
              <a:t>为促进片区发展建设，优化片区用地布局，我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局会同江宁区人民政府组织开展了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南京江宁上坊组团东山总部园片区控制性详细规划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》NJNBd020—09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南京江宁上坊组团东山总部园片区控制性详细规划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》NJNBd020—09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98869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4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16146" y="2367905"/>
            <a:ext cx="4367648" cy="41492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4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4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南京江宁上坊组团东山总部园片区控制性详细规划</a:t>
            </a:r>
            <a:r>
              <a:rPr lang="en-US" altLang="zh-CN" sz="14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400" b="1" dirty="0">
                <a:solidFill>
                  <a:srgbClr val="FFFFFF"/>
                </a:solidFill>
                <a:latin typeface="宋体" panose="02010600030101010101" pitchFamily="2" charset="-122"/>
              </a:rPr>
              <a:t>NJNBd020—09</a:t>
            </a:r>
            <a:r>
              <a:rPr lang="zh-CN" altLang="en-US" sz="14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规划管理单元图则修改</a:t>
            </a:r>
            <a:endParaRPr lang="zh-CN" altLang="en-US" sz="14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>
            <a:fillRect/>
          </a:stretch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10052050" y="5797407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15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/>
          <p:cNvPicPr>
            <a:picLocks noChangeAspect="1"/>
          </p:cNvPicPr>
          <p:nvPr/>
        </p:nvPicPr>
        <p:blipFill>
          <a:blip r:embed="rId2"/>
          <a:srcRect l="5080" t="5819" r="288" b="1939"/>
          <a:stretch>
            <a:fillRect/>
          </a:stretch>
        </p:blipFill>
        <p:spPr>
          <a:xfrm>
            <a:off x="6491854" y="1838809"/>
            <a:ext cx="10138726" cy="6987189"/>
          </a:xfrm>
          <a:prstGeom prst="rect">
            <a:avLst/>
          </a:prstGeom>
        </p:spPr>
      </p:pic>
      <p:sp>
        <p:nvSpPr>
          <p:cNvPr id="75" name="任意多边形: 形状 74"/>
          <p:cNvSpPr/>
          <p:nvPr/>
        </p:nvSpPr>
        <p:spPr>
          <a:xfrm>
            <a:off x="6491853" y="1832278"/>
            <a:ext cx="10148869" cy="6993720"/>
          </a:xfrm>
          <a:custGeom>
            <a:avLst/>
            <a:gdLst>
              <a:gd name="connsiteX0" fmla="*/ 6416427 w 10148869"/>
              <a:gd name="connsiteY0" fmla="*/ 1192862 h 6993720"/>
              <a:gd name="connsiteX1" fmla="*/ 5890647 w 10148869"/>
              <a:gd name="connsiteY1" fmla="*/ 1528142 h 6993720"/>
              <a:gd name="connsiteX2" fmla="*/ 5631567 w 10148869"/>
              <a:gd name="connsiteY2" fmla="*/ 1672922 h 6993720"/>
              <a:gd name="connsiteX3" fmla="*/ 5372487 w 10148869"/>
              <a:gd name="connsiteY3" fmla="*/ 1787222 h 6993720"/>
              <a:gd name="connsiteX4" fmla="*/ 5273427 w 10148869"/>
              <a:gd name="connsiteY4" fmla="*/ 1787222 h 6993720"/>
              <a:gd name="connsiteX5" fmla="*/ 5021967 w 10148869"/>
              <a:gd name="connsiteY5" fmla="*/ 1771982 h 6993720"/>
              <a:gd name="connsiteX6" fmla="*/ 4785747 w 10148869"/>
              <a:gd name="connsiteY6" fmla="*/ 2122502 h 6993720"/>
              <a:gd name="connsiteX7" fmla="*/ 4412367 w 10148869"/>
              <a:gd name="connsiteY7" fmla="*/ 2716862 h 6993720"/>
              <a:gd name="connsiteX8" fmla="*/ 4511427 w 10148869"/>
              <a:gd name="connsiteY8" fmla="*/ 2998802 h 6993720"/>
              <a:gd name="connsiteX9" fmla="*/ 4793367 w 10148869"/>
              <a:gd name="connsiteY9" fmla="*/ 3585542 h 6993720"/>
              <a:gd name="connsiteX10" fmla="*/ 4869567 w 10148869"/>
              <a:gd name="connsiteY10" fmla="*/ 3631262 h 6993720"/>
              <a:gd name="connsiteX11" fmla="*/ 4968627 w 10148869"/>
              <a:gd name="connsiteY11" fmla="*/ 3593162 h 6993720"/>
              <a:gd name="connsiteX12" fmla="*/ 5692527 w 10148869"/>
              <a:gd name="connsiteY12" fmla="*/ 3242642 h 6993720"/>
              <a:gd name="connsiteX13" fmla="*/ 5783967 w 10148869"/>
              <a:gd name="connsiteY13" fmla="*/ 3196922 h 6993720"/>
              <a:gd name="connsiteX14" fmla="*/ 5814447 w 10148869"/>
              <a:gd name="connsiteY14" fmla="*/ 3120722 h 6993720"/>
              <a:gd name="connsiteX15" fmla="*/ 5799207 w 10148869"/>
              <a:gd name="connsiteY15" fmla="*/ 2937842 h 6993720"/>
              <a:gd name="connsiteX16" fmla="*/ 5814447 w 10148869"/>
              <a:gd name="connsiteY16" fmla="*/ 2610182 h 6993720"/>
              <a:gd name="connsiteX17" fmla="*/ 5928747 w 10148869"/>
              <a:gd name="connsiteY17" fmla="*/ 2168222 h 6993720"/>
              <a:gd name="connsiteX18" fmla="*/ 6065907 w 10148869"/>
              <a:gd name="connsiteY18" fmla="*/ 1871042 h 6993720"/>
              <a:gd name="connsiteX19" fmla="*/ 6180207 w 10148869"/>
              <a:gd name="connsiteY19" fmla="*/ 1627202 h 6993720"/>
              <a:gd name="connsiteX20" fmla="*/ 6286887 w 10148869"/>
              <a:gd name="connsiteY20" fmla="*/ 1467182 h 6993720"/>
              <a:gd name="connsiteX21" fmla="*/ 6485007 w 10148869"/>
              <a:gd name="connsiteY21" fmla="*/ 1261442 h 6993720"/>
              <a:gd name="connsiteX22" fmla="*/ 0 w 10148869"/>
              <a:gd name="connsiteY22" fmla="*/ 0 h 6993720"/>
              <a:gd name="connsiteX23" fmla="*/ 10148869 w 10148869"/>
              <a:gd name="connsiteY23" fmla="*/ 0 h 6993720"/>
              <a:gd name="connsiteX24" fmla="*/ 10148869 w 10148869"/>
              <a:gd name="connsiteY24" fmla="*/ 6993720 h 6993720"/>
              <a:gd name="connsiteX25" fmla="*/ 0 w 10148869"/>
              <a:gd name="connsiteY25" fmla="*/ 6993720 h 699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0148869" h="6993720">
                <a:moveTo>
                  <a:pt x="6416427" y="1192862"/>
                </a:moveTo>
                <a:lnTo>
                  <a:pt x="5890647" y="1528142"/>
                </a:lnTo>
                <a:lnTo>
                  <a:pt x="5631567" y="1672922"/>
                </a:lnTo>
                <a:lnTo>
                  <a:pt x="5372487" y="1787222"/>
                </a:lnTo>
                <a:lnTo>
                  <a:pt x="5273427" y="1787222"/>
                </a:lnTo>
                <a:lnTo>
                  <a:pt x="5021967" y="1771982"/>
                </a:lnTo>
                <a:lnTo>
                  <a:pt x="4785747" y="2122502"/>
                </a:lnTo>
                <a:lnTo>
                  <a:pt x="4412367" y="2716862"/>
                </a:lnTo>
                <a:lnTo>
                  <a:pt x="4511427" y="2998802"/>
                </a:lnTo>
                <a:lnTo>
                  <a:pt x="4793367" y="3585542"/>
                </a:lnTo>
                <a:lnTo>
                  <a:pt x="4869567" y="3631262"/>
                </a:lnTo>
                <a:lnTo>
                  <a:pt x="4968627" y="3593162"/>
                </a:lnTo>
                <a:lnTo>
                  <a:pt x="5692527" y="3242642"/>
                </a:lnTo>
                <a:lnTo>
                  <a:pt x="5783967" y="3196922"/>
                </a:lnTo>
                <a:lnTo>
                  <a:pt x="5814447" y="3120722"/>
                </a:lnTo>
                <a:lnTo>
                  <a:pt x="5799207" y="2937842"/>
                </a:lnTo>
                <a:lnTo>
                  <a:pt x="5814447" y="2610182"/>
                </a:lnTo>
                <a:lnTo>
                  <a:pt x="5928747" y="2168222"/>
                </a:lnTo>
                <a:lnTo>
                  <a:pt x="6065907" y="1871042"/>
                </a:lnTo>
                <a:lnTo>
                  <a:pt x="6180207" y="1627202"/>
                </a:lnTo>
                <a:lnTo>
                  <a:pt x="6286887" y="1467182"/>
                </a:lnTo>
                <a:lnTo>
                  <a:pt x="6485007" y="1261442"/>
                </a:lnTo>
                <a:close/>
                <a:moveTo>
                  <a:pt x="0" y="0"/>
                </a:moveTo>
                <a:lnTo>
                  <a:pt x="10148869" y="0"/>
                </a:lnTo>
                <a:lnTo>
                  <a:pt x="10148869" y="6993720"/>
                </a:lnTo>
                <a:lnTo>
                  <a:pt x="0" y="6993720"/>
                </a:lnTo>
                <a:close/>
              </a:path>
            </a:pathLst>
          </a:cu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32856" y="5378450"/>
            <a:ext cx="3688683" cy="4113618"/>
            <a:chOff x="6071440" y="282437"/>
            <a:chExt cx="9073430" cy="1011868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rcRect t="3991" b="3861"/>
            <a:stretch>
              <a:fillRect/>
            </a:stretch>
          </p:blipFill>
          <p:spPr>
            <a:xfrm>
              <a:off x="6071442" y="304983"/>
              <a:ext cx="9066956" cy="1009614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4" name="矩形 3"/>
            <p:cNvSpPr/>
            <p:nvPr/>
          </p:nvSpPr>
          <p:spPr bwMode="auto">
            <a:xfrm>
              <a:off x="6071440" y="282437"/>
              <a:ext cx="9073430" cy="1009612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57150">
              <a:noFill/>
              <a:prstDash val="sysDash"/>
              <a:headEnd type="arrow" w="lg" len="sm"/>
              <a:tailEnd type="arrow"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800" dirty="0"/>
            </a:p>
          </p:txBody>
        </p:sp>
        <p:sp>
          <p:nvSpPr>
            <p:cNvPr id="5" name="任意多边形: 形状 4"/>
            <p:cNvSpPr/>
            <p:nvPr/>
          </p:nvSpPr>
          <p:spPr bwMode="auto">
            <a:xfrm>
              <a:off x="6281873" y="462349"/>
              <a:ext cx="8496299" cy="9829799"/>
            </a:xfrm>
            <a:custGeom>
              <a:avLst/>
              <a:gdLst>
                <a:gd name="connsiteX0" fmla="*/ 1397000 w 8496300"/>
                <a:gd name="connsiteY0" fmla="*/ 0 h 9829800"/>
                <a:gd name="connsiteX1" fmla="*/ 355600 w 8496300"/>
                <a:gd name="connsiteY1" fmla="*/ 1130300 h 9829800"/>
                <a:gd name="connsiteX2" fmla="*/ 0 w 8496300"/>
                <a:gd name="connsiteY2" fmla="*/ 1511300 h 9829800"/>
                <a:gd name="connsiteX3" fmla="*/ 368300 w 8496300"/>
                <a:gd name="connsiteY3" fmla="*/ 1993900 h 9829800"/>
                <a:gd name="connsiteX4" fmla="*/ 901700 w 8496300"/>
                <a:gd name="connsiteY4" fmla="*/ 2679700 h 9829800"/>
                <a:gd name="connsiteX5" fmla="*/ 1193800 w 8496300"/>
                <a:gd name="connsiteY5" fmla="*/ 3048000 h 9829800"/>
                <a:gd name="connsiteX6" fmla="*/ 2120900 w 8496300"/>
                <a:gd name="connsiteY6" fmla="*/ 3937000 h 9829800"/>
                <a:gd name="connsiteX7" fmla="*/ 2806700 w 8496300"/>
                <a:gd name="connsiteY7" fmla="*/ 4711700 h 9829800"/>
                <a:gd name="connsiteX8" fmla="*/ 3162300 w 8496300"/>
                <a:gd name="connsiteY8" fmla="*/ 5168900 h 9829800"/>
                <a:gd name="connsiteX9" fmla="*/ 3721100 w 8496300"/>
                <a:gd name="connsiteY9" fmla="*/ 6121400 h 9829800"/>
                <a:gd name="connsiteX10" fmla="*/ 4292600 w 8496300"/>
                <a:gd name="connsiteY10" fmla="*/ 7366000 h 9829800"/>
                <a:gd name="connsiteX11" fmla="*/ 4508500 w 8496300"/>
                <a:gd name="connsiteY11" fmla="*/ 7734300 h 9829800"/>
                <a:gd name="connsiteX12" fmla="*/ 5168900 w 8496300"/>
                <a:gd name="connsiteY12" fmla="*/ 8636000 h 9829800"/>
                <a:gd name="connsiteX13" fmla="*/ 6527800 w 8496300"/>
                <a:gd name="connsiteY13" fmla="*/ 9829800 h 9829800"/>
                <a:gd name="connsiteX14" fmla="*/ 6769100 w 8496300"/>
                <a:gd name="connsiteY14" fmla="*/ 9156700 h 9829800"/>
                <a:gd name="connsiteX15" fmla="*/ 7112000 w 8496300"/>
                <a:gd name="connsiteY15" fmla="*/ 7962900 h 9829800"/>
                <a:gd name="connsiteX16" fmla="*/ 7594600 w 8496300"/>
                <a:gd name="connsiteY16" fmla="*/ 5448300 h 9829800"/>
                <a:gd name="connsiteX17" fmla="*/ 8026400 w 8496300"/>
                <a:gd name="connsiteY17" fmla="*/ 3429000 h 9829800"/>
                <a:gd name="connsiteX18" fmla="*/ 8191500 w 8496300"/>
                <a:gd name="connsiteY18" fmla="*/ 2705100 h 9829800"/>
                <a:gd name="connsiteX19" fmla="*/ 8496300 w 8496300"/>
                <a:gd name="connsiteY19" fmla="*/ 1752600 h 9829800"/>
                <a:gd name="connsiteX20" fmla="*/ 7899400 w 8496300"/>
                <a:gd name="connsiteY20" fmla="*/ 1828800 h 9829800"/>
                <a:gd name="connsiteX21" fmla="*/ 7353300 w 8496300"/>
                <a:gd name="connsiteY21" fmla="*/ 1727200 h 9829800"/>
                <a:gd name="connsiteX22" fmla="*/ 6515100 w 8496300"/>
                <a:gd name="connsiteY22" fmla="*/ 1358900 h 9829800"/>
                <a:gd name="connsiteX23" fmla="*/ 6350000 w 8496300"/>
                <a:gd name="connsiteY23" fmla="*/ 1295400 h 9829800"/>
                <a:gd name="connsiteX24" fmla="*/ 5613400 w 8496300"/>
                <a:gd name="connsiteY24" fmla="*/ 1181100 h 9829800"/>
                <a:gd name="connsiteX25" fmla="*/ 5143500 w 8496300"/>
                <a:gd name="connsiteY25" fmla="*/ 1092200 h 9829800"/>
                <a:gd name="connsiteX26" fmla="*/ 4660900 w 8496300"/>
                <a:gd name="connsiteY26" fmla="*/ 787400 h 9829800"/>
                <a:gd name="connsiteX27" fmla="*/ 4470400 w 8496300"/>
                <a:gd name="connsiteY27" fmla="*/ 685800 h 9829800"/>
                <a:gd name="connsiteX28" fmla="*/ 3441700 w 8496300"/>
                <a:gd name="connsiteY28" fmla="*/ 444500 h 9829800"/>
                <a:gd name="connsiteX29" fmla="*/ 1397000 w 8496300"/>
                <a:gd name="connsiteY29" fmla="*/ 0 h 982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496300" h="9829800">
                  <a:moveTo>
                    <a:pt x="1397000" y="0"/>
                  </a:moveTo>
                  <a:lnTo>
                    <a:pt x="355600" y="1130300"/>
                  </a:lnTo>
                  <a:lnTo>
                    <a:pt x="0" y="1511300"/>
                  </a:lnTo>
                  <a:lnTo>
                    <a:pt x="368300" y="1993900"/>
                  </a:lnTo>
                  <a:lnTo>
                    <a:pt x="901700" y="2679700"/>
                  </a:lnTo>
                  <a:lnTo>
                    <a:pt x="1193800" y="3048000"/>
                  </a:lnTo>
                  <a:lnTo>
                    <a:pt x="2120900" y="3937000"/>
                  </a:lnTo>
                  <a:lnTo>
                    <a:pt x="2806700" y="4711700"/>
                  </a:lnTo>
                  <a:lnTo>
                    <a:pt x="3162300" y="5168900"/>
                  </a:lnTo>
                  <a:lnTo>
                    <a:pt x="3721100" y="6121400"/>
                  </a:lnTo>
                  <a:lnTo>
                    <a:pt x="4292600" y="7366000"/>
                  </a:lnTo>
                  <a:lnTo>
                    <a:pt x="4508500" y="7734300"/>
                  </a:lnTo>
                  <a:lnTo>
                    <a:pt x="5168900" y="8636000"/>
                  </a:lnTo>
                  <a:lnTo>
                    <a:pt x="6527800" y="9829800"/>
                  </a:lnTo>
                  <a:lnTo>
                    <a:pt x="6769100" y="9156700"/>
                  </a:lnTo>
                  <a:lnTo>
                    <a:pt x="7112000" y="7962900"/>
                  </a:lnTo>
                  <a:lnTo>
                    <a:pt x="7594600" y="5448300"/>
                  </a:lnTo>
                  <a:lnTo>
                    <a:pt x="8026400" y="3429000"/>
                  </a:lnTo>
                  <a:lnTo>
                    <a:pt x="8191500" y="2705100"/>
                  </a:lnTo>
                  <a:lnTo>
                    <a:pt x="8496300" y="1752600"/>
                  </a:lnTo>
                  <a:lnTo>
                    <a:pt x="7899400" y="1828800"/>
                  </a:lnTo>
                  <a:lnTo>
                    <a:pt x="7353300" y="1727200"/>
                  </a:lnTo>
                  <a:lnTo>
                    <a:pt x="6515100" y="1358900"/>
                  </a:lnTo>
                  <a:lnTo>
                    <a:pt x="6350000" y="1295400"/>
                  </a:lnTo>
                  <a:lnTo>
                    <a:pt x="5613400" y="1181100"/>
                  </a:lnTo>
                  <a:lnTo>
                    <a:pt x="5143500" y="1092200"/>
                  </a:lnTo>
                  <a:lnTo>
                    <a:pt x="4660900" y="787400"/>
                  </a:lnTo>
                  <a:lnTo>
                    <a:pt x="4470400" y="685800"/>
                  </a:lnTo>
                  <a:lnTo>
                    <a:pt x="3441700" y="444500"/>
                  </a:lnTo>
                  <a:lnTo>
                    <a:pt x="1397000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25400" cap="rnd">
              <a:solidFill>
                <a:srgbClr val="0000FF"/>
              </a:solidFill>
              <a:prstDash val="sysDash"/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l"/>
              <a:endParaRPr lang="zh-CN" altLang="en-US" sz="800" dirty="0"/>
            </a:p>
          </p:txBody>
        </p:sp>
        <p:sp>
          <p:nvSpPr>
            <p:cNvPr id="14" name="文本框 13"/>
            <p:cNvSpPr txBox="1"/>
            <p:nvPr/>
          </p:nvSpPr>
          <p:spPr>
            <a:xfrm rot="20085382">
              <a:off x="9175362" y="6761640"/>
              <a:ext cx="908484" cy="874455"/>
            </a:xfrm>
            <a:prstGeom prst="rect">
              <a:avLst/>
            </a:prstGeom>
            <a:noFill/>
          </p:spPr>
          <p:txBody>
            <a:bodyPr vert="eaVert" wrap="square" lIns="0" tIns="0" rIns="0" bIns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>
                <a:lnSpc>
                  <a:spcPct val="100000"/>
                </a:lnSpc>
              </a:pPr>
              <a:r>
                <a:rPr lang="zh-CN" altLang="en-US" sz="600" b="0" dirty="0"/>
                <a:t>宁杭高速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18686761">
              <a:off x="6239282" y="976062"/>
              <a:ext cx="1122432" cy="2271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>
                <a:lnSpc>
                  <a:spcPct val="100000"/>
                </a:lnSpc>
              </a:pPr>
              <a:r>
                <a:rPr lang="zh-CN" altLang="en-US" sz="600" b="0" dirty="0"/>
                <a:t>绕城公路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631355">
              <a:off x="14007949" y="5403334"/>
              <a:ext cx="227121" cy="960437"/>
            </a:xfrm>
            <a:prstGeom prst="rect">
              <a:avLst/>
            </a:prstGeom>
            <a:noFill/>
          </p:spPr>
          <p:txBody>
            <a:bodyPr vert="eaVert" wrap="square" lIns="0" tIns="0" rIns="0" bIns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>
                <a:lnSpc>
                  <a:spcPct val="100000"/>
                </a:lnSpc>
              </a:pPr>
              <a:r>
                <a:rPr lang="zh-CN" altLang="en-US" sz="600" b="0" dirty="0"/>
                <a:t>绕城高速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 rot="638754">
              <a:off x="11317359" y="1352161"/>
              <a:ext cx="1122432" cy="2271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>
                <a:lnSpc>
                  <a:spcPct val="100000"/>
                </a:lnSpc>
              </a:pPr>
              <a:r>
                <a:rPr lang="zh-CN" altLang="en-US" sz="600" b="0" dirty="0"/>
                <a:t>石杨路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274434">
              <a:off x="11117077" y="6309260"/>
              <a:ext cx="146016" cy="75707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500" b="0" dirty="0"/>
                <a:t>万安北路</a:t>
              </a:r>
            </a:p>
          </p:txBody>
        </p:sp>
      </p:grp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南京江宁上坊组团东山总部园片区控制性详细规划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》NJNBd020—09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规划管理单元图则修改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415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NJNBd020—09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规划管理单元图则位于上坊组团东山总部园片区，东至万安北路、西至宁杭高速、南至文靖东路、北至天宏路，用地面积约 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24.03 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647258" y="1979140"/>
            <a:ext cx="3679053" cy="30530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8" name="矩形 57"/>
          <p:cNvSpPr/>
          <p:nvPr/>
        </p:nvSpPr>
        <p:spPr>
          <a:xfrm>
            <a:off x="647258" y="1979140"/>
            <a:ext cx="3667762" cy="3042685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椭圆 59"/>
          <p:cNvSpPr/>
          <p:nvPr/>
        </p:nvSpPr>
        <p:spPr>
          <a:xfrm>
            <a:off x="2852052" y="2778795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2315059" y="291539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NJNBd020—09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62" name="矩形 61"/>
          <p:cNvSpPr/>
          <p:nvPr/>
        </p:nvSpPr>
        <p:spPr>
          <a:xfrm>
            <a:off x="656120" y="5046165"/>
            <a:ext cx="366776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江宁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64" name="矩形 63"/>
          <p:cNvSpPr/>
          <p:nvPr/>
        </p:nvSpPr>
        <p:spPr>
          <a:xfrm>
            <a:off x="656120" y="9530845"/>
            <a:ext cx="366776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NJNBd020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798582" y="7109047"/>
            <a:ext cx="872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NJNBd020</a:t>
            </a:r>
          </a:p>
          <a:p>
            <a:pPr algn="ctr"/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</a:p>
        </p:txBody>
      </p:sp>
      <p:sp>
        <p:nvSpPr>
          <p:cNvPr id="66" name="任意多边形 65"/>
          <p:cNvSpPr/>
          <p:nvPr/>
        </p:nvSpPr>
        <p:spPr>
          <a:xfrm flipH="1" flipV="1">
            <a:off x="841375" y="7261860"/>
            <a:ext cx="929640" cy="243205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819540" y="8095230"/>
            <a:ext cx="121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NJNBd020—09</a:t>
            </a: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69" name="矩形 68"/>
          <p:cNvSpPr/>
          <p:nvPr/>
        </p:nvSpPr>
        <p:spPr>
          <a:xfrm>
            <a:off x="5607158" y="1178029"/>
            <a:ext cx="14021956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调整用地性质及控制指标。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09—05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地块用地性质为二类居住用地（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），用地面积约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4.42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22%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≤60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米，绿地率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≥30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％；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09—14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地块用地性质为街旁绿地（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G1c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），用地面积约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0.53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公顷，绿地率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≥65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％。</a:t>
            </a:r>
          </a:p>
        </p:txBody>
      </p:sp>
      <p:grpSp>
        <p:nvGrpSpPr>
          <p:cNvPr id="89" name="组合 88"/>
          <p:cNvGrpSpPr/>
          <p:nvPr/>
        </p:nvGrpSpPr>
        <p:grpSpPr>
          <a:xfrm>
            <a:off x="14887660" y="8039158"/>
            <a:ext cx="1666732" cy="634020"/>
            <a:chOff x="17976523" y="7048335"/>
            <a:chExt cx="1666732" cy="634020"/>
          </a:xfrm>
        </p:grpSpPr>
        <p:sp>
          <p:nvSpPr>
            <p:cNvPr id="90" name="矩形 89"/>
            <p:cNvSpPr/>
            <p:nvPr/>
          </p:nvSpPr>
          <p:spPr>
            <a:xfrm>
              <a:off x="17976523" y="7425942"/>
              <a:ext cx="349281" cy="12911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17976523" y="7048335"/>
              <a:ext cx="1666732" cy="634020"/>
              <a:chOff x="17976523" y="7048335"/>
              <a:chExt cx="1666732" cy="634020"/>
            </a:xfrm>
          </p:grpSpPr>
          <p:sp>
            <p:nvSpPr>
              <p:cNvPr id="92" name="文本框 91"/>
              <p:cNvSpPr txBox="1"/>
              <p:nvPr/>
            </p:nvSpPr>
            <p:spPr>
              <a:xfrm>
                <a:off x="18401993" y="7048335"/>
                <a:ext cx="1241262" cy="63402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修改地块范围</a:t>
                </a: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1C21F6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41" name="矩形 40"/>
          <p:cNvSpPr/>
          <p:nvPr/>
        </p:nvSpPr>
        <p:spPr>
          <a:xfrm>
            <a:off x="11060162" y="4274669"/>
            <a:ext cx="92689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algn="ctr" eaLnBrk="1" fontAlgn="auto" hangingPunct="1">
              <a:defRPr/>
            </a:pPr>
            <a:r>
              <a:rPr lang="en-US" altLang="zh-CN" sz="900" b="1" spc="20" dirty="0">
                <a:effectLst>
                  <a:glow rad="381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09-05</a:t>
            </a:r>
          </a:p>
          <a:p>
            <a:pPr marL="12700" indent="323850" algn="ctr" eaLnBrk="1" fontAlgn="auto" hangingPunct="1">
              <a:defRPr/>
            </a:pPr>
            <a:r>
              <a:rPr lang="en-US" altLang="zh-CN" sz="900" b="1" spc="20" dirty="0">
                <a:effectLst>
                  <a:glow rad="381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R2</a:t>
            </a:r>
          </a:p>
          <a:p>
            <a:pPr marL="12700" indent="323850" algn="ctr" eaLnBrk="1" fontAlgn="auto" hangingPunct="1">
              <a:defRPr/>
            </a:pPr>
            <a:endParaRPr lang="zh-CN" altLang="en-US" sz="900" b="1" spc="20" dirty="0">
              <a:effectLst>
                <a:glow rad="38100">
                  <a:schemeClr val="bg1">
                    <a:alpha val="7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42" name="表格 41"/>
          <p:cNvGraphicFramePr>
            <a:graphicFrameLocks noGrp="1"/>
          </p:cNvGraphicFramePr>
          <p:nvPr/>
        </p:nvGraphicFramePr>
        <p:xfrm>
          <a:off x="16316746" y="9124553"/>
          <a:ext cx="3312368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2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en-US" sz="9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宁政复〔</a:t>
                      </a:r>
                      <a:r>
                        <a:rPr kumimoji="1" lang="en-US" altLang="zh-CN" sz="9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2025</a:t>
                      </a:r>
                      <a:r>
                        <a:rPr kumimoji="1" lang="zh-CN" altLang="en-US" sz="9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〕</a:t>
                      </a:r>
                      <a:r>
                        <a:rPr kumimoji="1" lang="en-US" altLang="zh-CN" sz="9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104 </a:t>
                      </a:r>
                      <a:r>
                        <a:rPr kumimoji="1" lang="zh-CN" altLang="en-US" sz="9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任意多边形: 形状 17"/>
          <p:cNvSpPr/>
          <p:nvPr/>
        </p:nvSpPr>
        <p:spPr>
          <a:xfrm>
            <a:off x="2329186" y="7746577"/>
            <a:ext cx="351048" cy="558988"/>
          </a:xfrm>
          <a:custGeom>
            <a:avLst/>
            <a:gdLst>
              <a:gd name="connsiteX0" fmla="*/ 2052 w 2652"/>
              <a:gd name="connsiteY0" fmla="*/ 0 h 4368"/>
              <a:gd name="connsiteX1" fmla="*/ 0 w 2652"/>
              <a:gd name="connsiteY1" fmla="*/ 3144 h 4368"/>
              <a:gd name="connsiteX2" fmla="*/ 552 w 2652"/>
              <a:gd name="connsiteY2" fmla="*/ 4368 h 4368"/>
              <a:gd name="connsiteX3" fmla="*/ 2556 w 2652"/>
              <a:gd name="connsiteY3" fmla="*/ 3156 h 4368"/>
              <a:gd name="connsiteX4" fmla="*/ 2249 w 2652"/>
              <a:gd name="connsiteY4" fmla="*/ 2653 h 4368"/>
              <a:gd name="connsiteX5" fmla="*/ 2079 w 2652"/>
              <a:gd name="connsiteY5" fmla="*/ 2088 h 4368"/>
              <a:gd name="connsiteX6" fmla="*/ 2100 w 2652"/>
              <a:gd name="connsiteY6" fmla="*/ 1524 h 4368"/>
              <a:gd name="connsiteX7" fmla="*/ 2388 w 2652"/>
              <a:gd name="connsiteY7" fmla="*/ 936 h 4368"/>
              <a:gd name="connsiteX8" fmla="*/ 2652 w 2652"/>
              <a:gd name="connsiteY8" fmla="*/ 660 h 4368"/>
              <a:gd name="connsiteX9" fmla="*/ 2052 w 2652"/>
              <a:gd name="connsiteY9" fmla="*/ 0 h 4368"/>
              <a:gd name="connsiteX0-1" fmla="*/ 8326 w 10588"/>
              <a:gd name="connsiteY0-2" fmla="*/ 0 h 10000"/>
              <a:gd name="connsiteX1-3" fmla="*/ 0 w 10588"/>
              <a:gd name="connsiteY1-4" fmla="*/ 7638 h 10000"/>
              <a:gd name="connsiteX2-5" fmla="*/ 2669 w 10588"/>
              <a:gd name="connsiteY2-6" fmla="*/ 10000 h 10000"/>
              <a:gd name="connsiteX3-7" fmla="*/ 10226 w 10588"/>
              <a:gd name="connsiteY3-8" fmla="*/ 7225 h 10000"/>
              <a:gd name="connsiteX4-9" fmla="*/ 9068 w 10588"/>
              <a:gd name="connsiteY4-10" fmla="*/ 6074 h 10000"/>
              <a:gd name="connsiteX5-11" fmla="*/ 8427 w 10588"/>
              <a:gd name="connsiteY5-12" fmla="*/ 4780 h 10000"/>
              <a:gd name="connsiteX6-13" fmla="*/ 8507 w 10588"/>
              <a:gd name="connsiteY6-14" fmla="*/ 3489 h 10000"/>
              <a:gd name="connsiteX7-15" fmla="*/ 9593 w 10588"/>
              <a:gd name="connsiteY7-16" fmla="*/ 2143 h 10000"/>
              <a:gd name="connsiteX8-17" fmla="*/ 10588 w 10588"/>
              <a:gd name="connsiteY8-18" fmla="*/ 1511 h 10000"/>
              <a:gd name="connsiteX9-19" fmla="*/ 8326 w 10588"/>
              <a:gd name="connsiteY9-20" fmla="*/ 0 h 10000"/>
              <a:gd name="connsiteX0-21" fmla="*/ 8326 w 10588"/>
              <a:gd name="connsiteY0-22" fmla="*/ 0 h 10220"/>
              <a:gd name="connsiteX1-23" fmla="*/ 0 w 10588"/>
              <a:gd name="connsiteY1-24" fmla="*/ 7638 h 10220"/>
              <a:gd name="connsiteX2-25" fmla="*/ 1493 w 10588"/>
              <a:gd name="connsiteY2-26" fmla="*/ 10220 h 10220"/>
              <a:gd name="connsiteX3-27" fmla="*/ 10226 w 10588"/>
              <a:gd name="connsiteY3-28" fmla="*/ 7225 h 10220"/>
              <a:gd name="connsiteX4-29" fmla="*/ 9068 w 10588"/>
              <a:gd name="connsiteY4-30" fmla="*/ 6074 h 10220"/>
              <a:gd name="connsiteX5-31" fmla="*/ 8427 w 10588"/>
              <a:gd name="connsiteY5-32" fmla="*/ 4780 h 10220"/>
              <a:gd name="connsiteX6-33" fmla="*/ 8507 w 10588"/>
              <a:gd name="connsiteY6-34" fmla="*/ 3489 h 10220"/>
              <a:gd name="connsiteX7-35" fmla="*/ 9593 w 10588"/>
              <a:gd name="connsiteY7-36" fmla="*/ 2143 h 10220"/>
              <a:gd name="connsiteX8-37" fmla="*/ 10588 w 10588"/>
              <a:gd name="connsiteY8-38" fmla="*/ 1511 h 10220"/>
              <a:gd name="connsiteX9-39" fmla="*/ 8326 w 10588"/>
              <a:gd name="connsiteY9-40" fmla="*/ 0 h 10220"/>
              <a:gd name="connsiteX0-41" fmla="*/ 8326 w 10588"/>
              <a:gd name="connsiteY0-42" fmla="*/ 0 h 10055"/>
              <a:gd name="connsiteX1-43" fmla="*/ 0 w 10588"/>
              <a:gd name="connsiteY1-44" fmla="*/ 7638 h 10055"/>
              <a:gd name="connsiteX2-45" fmla="*/ 1991 w 10588"/>
              <a:gd name="connsiteY2-46" fmla="*/ 10055 h 10055"/>
              <a:gd name="connsiteX3-47" fmla="*/ 10226 w 10588"/>
              <a:gd name="connsiteY3-48" fmla="*/ 7225 h 10055"/>
              <a:gd name="connsiteX4-49" fmla="*/ 9068 w 10588"/>
              <a:gd name="connsiteY4-50" fmla="*/ 6074 h 10055"/>
              <a:gd name="connsiteX5-51" fmla="*/ 8427 w 10588"/>
              <a:gd name="connsiteY5-52" fmla="*/ 4780 h 10055"/>
              <a:gd name="connsiteX6-53" fmla="*/ 8507 w 10588"/>
              <a:gd name="connsiteY6-54" fmla="*/ 3489 h 10055"/>
              <a:gd name="connsiteX7-55" fmla="*/ 9593 w 10588"/>
              <a:gd name="connsiteY7-56" fmla="*/ 2143 h 10055"/>
              <a:gd name="connsiteX8-57" fmla="*/ 10588 w 10588"/>
              <a:gd name="connsiteY8-58" fmla="*/ 1511 h 10055"/>
              <a:gd name="connsiteX9-59" fmla="*/ 8326 w 10588"/>
              <a:gd name="connsiteY9-60" fmla="*/ 0 h 10055"/>
              <a:gd name="connsiteX0-61" fmla="*/ 8190 w 10452"/>
              <a:gd name="connsiteY0-62" fmla="*/ 0 h 10055"/>
              <a:gd name="connsiteX1-63" fmla="*/ 0 w 10452"/>
              <a:gd name="connsiteY1-64" fmla="*/ 7611 h 10055"/>
              <a:gd name="connsiteX2-65" fmla="*/ 1855 w 10452"/>
              <a:gd name="connsiteY2-66" fmla="*/ 10055 h 10055"/>
              <a:gd name="connsiteX3-67" fmla="*/ 10090 w 10452"/>
              <a:gd name="connsiteY3-68" fmla="*/ 7225 h 10055"/>
              <a:gd name="connsiteX4-69" fmla="*/ 8932 w 10452"/>
              <a:gd name="connsiteY4-70" fmla="*/ 6074 h 10055"/>
              <a:gd name="connsiteX5-71" fmla="*/ 8291 w 10452"/>
              <a:gd name="connsiteY5-72" fmla="*/ 4780 h 10055"/>
              <a:gd name="connsiteX6-73" fmla="*/ 8371 w 10452"/>
              <a:gd name="connsiteY6-74" fmla="*/ 3489 h 10055"/>
              <a:gd name="connsiteX7-75" fmla="*/ 9457 w 10452"/>
              <a:gd name="connsiteY7-76" fmla="*/ 2143 h 10055"/>
              <a:gd name="connsiteX8-77" fmla="*/ 10452 w 10452"/>
              <a:gd name="connsiteY8-78" fmla="*/ 1511 h 10055"/>
              <a:gd name="connsiteX9-79" fmla="*/ 8190 w 10452"/>
              <a:gd name="connsiteY9-80" fmla="*/ 0 h 10055"/>
              <a:gd name="connsiteX0-81" fmla="*/ 8105 w 10367"/>
              <a:gd name="connsiteY0-82" fmla="*/ 0 h 10055"/>
              <a:gd name="connsiteX1-83" fmla="*/ 0 w 10367"/>
              <a:gd name="connsiteY1-84" fmla="*/ 7508 h 10055"/>
              <a:gd name="connsiteX2-85" fmla="*/ 1770 w 10367"/>
              <a:gd name="connsiteY2-86" fmla="*/ 10055 h 10055"/>
              <a:gd name="connsiteX3-87" fmla="*/ 10005 w 10367"/>
              <a:gd name="connsiteY3-88" fmla="*/ 7225 h 10055"/>
              <a:gd name="connsiteX4-89" fmla="*/ 8847 w 10367"/>
              <a:gd name="connsiteY4-90" fmla="*/ 6074 h 10055"/>
              <a:gd name="connsiteX5-91" fmla="*/ 8206 w 10367"/>
              <a:gd name="connsiteY5-92" fmla="*/ 4780 h 10055"/>
              <a:gd name="connsiteX6-93" fmla="*/ 8286 w 10367"/>
              <a:gd name="connsiteY6-94" fmla="*/ 3489 h 10055"/>
              <a:gd name="connsiteX7-95" fmla="*/ 9372 w 10367"/>
              <a:gd name="connsiteY7-96" fmla="*/ 2143 h 10055"/>
              <a:gd name="connsiteX8-97" fmla="*/ 10367 w 10367"/>
              <a:gd name="connsiteY8-98" fmla="*/ 1511 h 10055"/>
              <a:gd name="connsiteX9-99" fmla="*/ 8105 w 10367"/>
              <a:gd name="connsiteY9-100" fmla="*/ 0 h 10055"/>
              <a:gd name="connsiteX0-101" fmla="*/ 8105 w 10367"/>
              <a:gd name="connsiteY0-102" fmla="*/ 0 h 10152"/>
              <a:gd name="connsiteX1-103" fmla="*/ 0 w 10367"/>
              <a:gd name="connsiteY1-104" fmla="*/ 7508 h 10152"/>
              <a:gd name="connsiteX2-105" fmla="*/ 1983 w 10367"/>
              <a:gd name="connsiteY2-106" fmla="*/ 10152 h 10152"/>
              <a:gd name="connsiteX3-107" fmla="*/ 10005 w 10367"/>
              <a:gd name="connsiteY3-108" fmla="*/ 7225 h 10152"/>
              <a:gd name="connsiteX4-109" fmla="*/ 8847 w 10367"/>
              <a:gd name="connsiteY4-110" fmla="*/ 6074 h 10152"/>
              <a:gd name="connsiteX5-111" fmla="*/ 8206 w 10367"/>
              <a:gd name="connsiteY5-112" fmla="*/ 4780 h 10152"/>
              <a:gd name="connsiteX6-113" fmla="*/ 8286 w 10367"/>
              <a:gd name="connsiteY6-114" fmla="*/ 3489 h 10152"/>
              <a:gd name="connsiteX7-115" fmla="*/ 9372 w 10367"/>
              <a:gd name="connsiteY7-116" fmla="*/ 2143 h 10152"/>
              <a:gd name="connsiteX8-117" fmla="*/ 10367 w 10367"/>
              <a:gd name="connsiteY8-118" fmla="*/ 1511 h 10152"/>
              <a:gd name="connsiteX9-119" fmla="*/ 8105 w 10367"/>
              <a:gd name="connsiteY9-120" fmla="*/ 0 h 10152"/>
              <a:gd name="connsiteX0-121" fmla="*/ 8318 w 10367"/>
              <a:gd name="connsiteY0-122" fmla="*/ 0 h 10087"/>
              <a:gd name="connsiteX1-123" fmla="*/ 0 w 10367"/>
              <a:gd name="connsiteY1-124" fmla="*/ 7443 h 10087"/>
              <a:gd name="connsiteX2-125" fmla="*/ 1983 w 10367"/>
              <a:gd name="connsiteY2-126" fmla="*/ 10087 h 10087"/>
              <a:gd name="connsiteX3-127" fmla="*/ 10005 w 10367"/>
              <a:gd name="connsiteY3-128" fmla="*/ 7160 h 10087"/>
              <a:gd name="connsiteX4-129" fmla="*/ 8847 w 10367"/>
              <a:gd name="connsiteY4-130" fmla="*/ 6009 h 10087"/>
              <a:gd name="connsiteX5-131" fmla="*/ 8206 w 10367"/>
              <a:gd name="connsiteY5-132" fmla="*/ 4715 h 10087"/>
              <a:gd name="connsiteX6-133" fmla="*/ 8286 w 10367"/>
              <a:gd name="connsiteY6-134" fmla="*/ 3424 h 10087"/>
              <a:gd name="connsiteX7-135" fmla="*/ 9372 w 10367"/>
              <a:gd name="connsiteY7-136" fmla="*/ 2078 h 10087"/>
              <a:gd name="connsiteX8-137" fmla="*/ 10367 w 10367"/>
              <a:gd name="connsiteY8-138" fmla="*/ 1446 h 10087"/>
              <a:gd name="connsiteX9-139" fmla="*/ 8318 w 10367"/>
              <a:gd name="connsiteY9-140" fmla="*/ 0 h 10087"/>
              <a:gd name="connsiteX0-141" fmla="*/ 8265 w 10367"/>
              <a:gd name="connsiteY0-142" fmla="*/ 0 h 9893"/>
              <a:gd name="connsiteX1-143" fmla="*/ 0 w 10367"/>
              <a:gd name="connsiteY1-144" fmla="*/ 7249 h 9893"/>
              <a:gd name="connsiteX2-145" fmla="*/ 1983 w 10367"/>
              <a:gd name="connsiteY2-146" fmla="*/ 9893 h 9893"/>
              <a:gd name="connsiteX3-147" fmla="*/ 10005 w 10367"/>
              <a:gd name="connsiteY3-148" fmla="*/ 6966 h 9893"/>
              <a:gd name="connsiteX4-149" fmla="*/ 8847 w 10367"/>
              <a:gd name="connsiteY4-150" fmla="*/ 5815 h 9893"/>
              <a:gd name="connsiteX5-151" fmla="*/ 8206 w 10367"/>
              <a:gd name="connsiteY5-152" fmla="*/ 4521 h 9893"/>
              <a:gd name="connsiteX6-153" fmla="*/ 8286 w 10367"/>
              <a:gd name="connsiteY6-154" fmla="*/ 3230 h 9893"/>
              <a:gd name="connsiteX7-155" fmla="*/ 9372 w 10367"/>
              <a:gd name="connsiteY7-156" fmla="*/ 1884 h 9893"/>
              <a:gd name="connsiteX8-157" fmla="*/ 10367 w 10367"/>
              <a:gd name="connsiteY8-158" fmla="*/ 1252 h 9893"/>
              <a:gd name="connsiteX9-159" fmla="*/ 8265 w 10367"/>
              <a:gd name="connsiteY9-160" fmla="*/ 0 h 9893"/>
              <a:gd name="connsiteX0-161" fmla="*/ 7972 w 10000"/>
              <a:gd name="connsiteY0-162" fmla="*/ 0 h 10131"/>
              <a:gd name="connsiteX1-163" fmla="*/ 0 w 10000"/>
              <a:gd name="connsiteY1-164" fmla="*/ 7458 h 10131"/>
              <a:gd name="connsiteX2-165" fmla="*/ 1913 w 10000"/>
              <a:gd name="connsiteY2-166" fmla="*/ 10131 h 10131"/>
              <a:gd name="connsiteX3-167" fmla="*/ 9651 w 10000"/>
              <a:gd name="connsiteY3-168" fmla="*/ 7172 h 10131"/>
              <a:gd name="connsiteX4-169" fmla="*/ 8534 w 10000"/>
              <a:gd name="connsiteY4-170" fmla="*/ 6009 h 10131"/>
              <a:gd name="connsiteX5-171" fmla="*/ 7916 w 10000"/>
              <a:gd name="connsiteY5-172" fmla="*/ 4701 h 10131"/>
              <a:gd name="connsiteX6-173" fmla="*/ 7993 w 10000"/>
              <a:gd name="connsiteY6-174" fmla="*/ 3396 h 10131"/>
              <a:gd name="connsiteX7-175" fmla="*/ 9040 w 10000"/>
              <a:gd name="connsiteY7-176" fmla="*/ 2035 h 10131"/>
              <a:gd name="connsiteX8-177" fmla="*/ 10000 w 10000"/>
              <a:gd name="connsiteY8-178" fmla="*/ 1397 h 10131"/>
              <a:gd name="connsiteX9-179" fmla="*/ 7972 w 10000"/>
              <a:gd name="connsiteY9-180" fmla="*/ 0 h 101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0" h="10131">
                <a:moveTo>
                  <a:pt x="7972" y="0"/>
                </a:moveTo>
                <a:lnTo>
                  <a:pt x="0" y="7458"/>
                </a:lnTo>
                <a:lnTo>
                  <a:pt x="1913" y="10131"/>
                </a:lnTo>
                <a:lnTo>
                  <a:pt x="9651" y="7172"/>
                </a:lnTo>
                <a:lnTo>
                  <a:pt x="8534" y="6009"/>
                </a:lnTo>
                <a:lnTo>
                  <a:pt x="7916" y="4701"/>
                </a:lnTo>
                <a:cubicBezTo>
                  <a:pt x="7942" y="4266"/>
                  <a:pt x="7967" y="3831"/>
                  <a:pt x="7993" y="3396"/>
                </a:cubicBezTo>
                <a:lnTo>
                  <a:pt x="9040" y="2035"/>
                </a:lnTo>
                <a:lnTo>
                  <a:pt x="10000" y="1397"/>
                </a:lnTo>
                <a:lnTo>
                  <a:pt x="7972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/>
          </a:p>
        </p:txBody>
      </p:sp>
      <p:sp>
        <p:nvSpPr>
          <p:cNvPr id="20" name="任意多边形 35"/>
          <p:cNvSpPr/>
          <p:nvPr/>
        </p:nvSpPr>
        <p:spPr>
          <a:xfrm flipH="1" flipV="1">
            <a:off x="855345" y="8234045"/>
            <a:ext cx="1671955" cy="260985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9324975" y="2068830"/>
            <a:ext cx="3971925" cy="6219825"/>
          </a:xfrm>
          <a:custGeom>
            <a:avLst/>
            <a:gdLst>
              <a:gd name="connsiteX0" fmla="*/ 3086100 w 3971925"/>
              <a:gd name="connsiteY0" fmla="*/ 0 h 6219825"/>
              <a:gd name="connsiteX1" fmla="*/ 1495425 w 3971925"/>
              <a:gd name="connsiteY1" fmla="*/ 2476500 h 6219825"/>
              <a:gd name="connsiteX2" fmla="*/ 142875 w 3971925"/>
              <a:gd name="connsiteY2" fmla="*/ 4410075 h 6219825"/>
              <a:gd name="connsiteX3" fmla="*/ 0 w 3971925"/>
              <a:gd name="connsiteY3" fmla="*/ 4610100 h 6219825"/>
              <a:gd name="connsiteX4" fmla="*/ 695325 w 3971925"/>
              <a:gd name="connsiteY4" fmla="*/ 6219825 h 6219825"/>
              <a:gd name="connsiteX5" fmla="*/ 3743325 w 3971925"/>
              <a:gd name="connsiteY5" fmla="*/ 4381500 h 6219825"/>
              <a:gd name="connsiteX6" fmla="*/ 3314700 w 3971925"/>
              <a:gd name="connsiteY6" fmla="*/ 3733800 h 6219825"/>
              <a:gd name="connsiteX7" fmla="*/ 3267075 w 3971925"/>
              <a:gd name="connsiteY7" fmla="*/ 3619500 h 6219825"/>
              <a:gd name="connsiteX8" fmla="*/ 3105150 w 3971925"/>
              <a:gd name="connsiteY8" fmla="*/ 3124200 h 6219825"/>
              <a:gd name="connsiteX9" fmla="*/ 3076575 w 3971925"/>
              <a:gd name="connsiteY9" fmla="*/ 2990850 h 6219825"/>
              <a:gd name="connsiteX10" fmla="*/ 3076575 w 3971925"/>
              <a:gd name="connsiteY10" fmla="*/ 2486025 h 6219825"/>
              <a:gd name="connsiteX11" fmla="*/ 3124200 w 3971925"/>
              <a:gd name="connsiteY11" fmla="*/ 2190750 h 6219825"/>
              <a:gd name="connsiteX12" fmla="*/ 3267075 w 3971925"/>
              <a:gd name="connsiteY12" fmla="*/ 1781175 h 6219825"/>
              <a:gd name="connsiteX13" fmla="*/ 3505200 w 3971925"/>
              <a:gd name="connsiteY13" fmla="*/ 1381125 h 6219825"/>
              <a:gd name="connsiteX14" fmla="*/ 3762375 w 3971925"/>
              <a:gd name="connsiteY14" fmla="*/ 1104900 h 6219825"/>
              <a:gd name="connsiteX15" fmla="*/ 3971925 w 3971925"/>
              <a:gd name="connsiteY15" fmla="*/ 904875 h 6219825"/>
              <a:gd name="connsiteX16" fmla="*/ 3086100 w 3971925"/>
              <a:gd name="connsiteY16" fmla="*/ 0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71925" h="6219825">
                <a:moveTo>
                  <a:pt x="3086100" y="0"/>
                </a:moveTo>
                <a:lnTo>
                  <a:pt x="1495425" y="2476500"/>
                </a:lnTo>
                <a:lnTo>
                  <a:pt x="142875" y="4410075"/>
                </a:lnTo>
                <a:lnTo>
                  <a:pt x="0" y="4610100"/>
                </a:lnTo>
                <a:lnTo>
                  <a:pt x="695325" y="6219825"/>
                </a:lnTo>
                <a:lnTo>
                  <a:pt x="3743325" y="4381500"/>
                </a:lnTo>
                <a:lnTo>
                  <a:pt x="3314700" y="3733800"/>
                </a:lnTo>
                <a:lnTo>
                  <a:pt x="3267075" y="3619500"/>
                </a:lnTo>
                <a:lnTo>
                  <a:pt x="3105150" y="3124200"/>
                </a:lnTo>
                <a:lnTo>
                  <a:pt x="3076575" y="2990850"/>
                </a:lnTo>
                <a:lnTo>
                  <a:pt x="3076575" y="2486025"/>
                </a:lnTo>
                <a:lnTo>
                  <a:pt x="3124200" y="2190750"/>
                </a:lnTo>
                <a:lnTo>
                  <a:pt x="3267075" y="1781175"/>
                </a:lnTo>
                <a:lnTo>
                  <a:pt x="3505200" y="1381125"/>
                </a:lnTo>
                <a:lnTo>
                  <a:pt x="3762375" y="1104900"/>
                </a:lnTo>
                <a:lnTo>
                  <a:pt x="3971925" y="904875"/>
                </a:lnTo>
                <a:lnTo>
                  <a:pt x="3086100" y="0"/>
                </a:lnTo>
                <a:close/>
              </a:path>
            </a:pathLst>
          </a:cu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36" name="任意多边形: 形状 35"/>
          <p:cNvSpPr/>
          <p:nvPr/>
        </p:nvSpPr>
        <p:spPr>
          <a:xfrm>
            <a:off x="10904220" y="3025140"/>
            <a:ext cx="2072640" cy="2438400"/>
          </a:xfrm>
          <a:custGeom>
            <a:avLst/>
            <a:gdLst>
              <a:gd name="connsiteX0" fmla="*/ 2004060 w 2072640"/>
              <a:gd name="connsiteY0" fmla="*/ 0 h 2438400"/>
              <a:gd name="connsiteX1" fmla="*/ 1478280 w 2072640"/>
              <a:gd name="connsiteY1" fmla="*/ 335280 h 2438400"/>
              <a:gd name="connsiteX2" fmla="*/ 1219200 w 2072640"/>
              <a:gd name="connsiteY2" fmla="*/ 480060 h 2438400"/>
              <a:gd name="connsiteX3" fmla="*/ 960120 w 2072640"/>
              <a:gd name="connsiteY3" fmla="*/ 594360 h 2438400"/>
              <a:gd name="connsiteX4" fmla="*/ 861060 w 2072640"/>
              <a:gd name="connsiteY4" fmla="*/ 594360 h 2438400"/>
              <a:gd name="connsiteX5" fmla="*/ 609600 w 2072640"/>
              <a:gd name="connsiteY5" fmla="*/ 579120 h 2438400"/>
              <a:gd name="connsiteX6" fmla="*/ 373380 w 2072640"/>
              <a:gd name="connsiteY6" fmla="*/ 929640 h 2438400"/>
              <a:gd name="connsiteX7" fmla="*/ 0 w 2072640"/>
              <a:gd name="connsiteY7" fmla="*/ 1524000 h 2438400"/>
              <a:gd name="connsiteX8" fmla="*/ 99060 w 2072640"/>
              <a:gd name="connsiteY8" fmla="*/ 1805940 h 2438400"/>
              <a:gd name="connsiteX9" fmla="*/ 381000 w 2072640"/>
              <a:gd name="connsiteY9" fmla="*/ 2392680 h 2438400"/>
              <a:gd name="connsiteX10" fmla="*/ 457200 w 2072640"/>
              <a:gd name="connsiteY10" fmla="*/ 2438400 h 2438400"/>
              <a:gd name="connsiteX11" fmla="*/ 556260 w 2072640"/>
              <a:gd name="connsiteY11" fmla="*/ 2400300 h 2438400"/>
              <a:gd name="connsiteX12" fmla="*/ 1280160 w 2072640"/>
              <a:gd name="connsiteY12" fmla="*/ 2049780 h 2438400"/>
              <a:gd name="connsiteX13" fmla="*/ 1371600 w 2072640"/>
              <a:gd name="connsiteY13" fmla="*/ 2004060 h 2438400"/>
              <a:gd name="connsiteX14" fmla="*/ 1402080 w 2072640"/>
              <a:gd name="connsiteY14" fmla="*/ 1927860 h 2438400"/>
              <a:gd name="connsiteX15" fmla="*/ 1386840 w 2072640"/>
              <a:gd name="connsiteY15" fmla="*/ 1744980 h 2438400"/>
              <a:gd name="connsiteX16" fmla="*/ 1402080 w 2072640"/>
              <a:gd name="connsiteY16" fmla="*/ 1417320 h 2438400"/>
              <a:gd name="connsiteX17" fmla="*/ 1516380 w 2072640"/>
              <a:gd name="connsiteY17" fmla="*/ 975360 h 2438400"/>
              <a:gd name="connsiteX18" fmla="*/ 1653540 w 2072640"/>
              <a:gd name="connsiteY18" fmla="*/ 678180 h 2438400"/>
              <a:gd name="connsiteX19" fmla="*/ 1767840 w 2072640"/>
              <a:gd name="connsiteY19" fmla="*/ 434340 h 2438400"/>
              <a:gd name="connsiteX20" fmla="*/ 1874520 w 2072640"/>
              <a:gd name="connsiteY20" fmla="*/ 274320 h 2438400"/>
              <a:gd name="connsiteX21" fmla="*/ 2072640 w 2072640"/>
              <a:gd name="connsiteY21" fmla="*/ 68580 h 2438400"/>
              <a:gd name="connsiteX22" fmla="*/ 2004060 w 2072640"/>
              <a:gd name="connsiteY22" fmla="*/ 0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72640" h="2438400">
                <a:moveTo>
                  <a:pt x="2004060" y="0"/>
                </a:moveTo>
                <a:lnTo>
                  <a:pt x="1478280" y="335280"/>
                </a:lnTo>
                <a:lnTo>
                  <a:pt x="1219200" y="480060"/>
                </a:lnTo>
                <a:lnTo>
                  <a:pt x="960120" y="594360"/>
                </a:lnTo>
                <a:lnTo>
                  <a:pt x="861060" y="594360"/>
                </a:lnTo>
                <a:lnTo>
                  <a:pt x="609600" y="579120"/>
                </a:lnTo>
                <a:lnTo>
                  <a:pt x="373380" y="929640"/>
                </a:lnTo>
                <a:lnTo>
                  <a:pt x="0" y="1524000"/>
                </a:lnTo>
                <a:lnTo>
                  <a:pt x="99060" y="1805940"/>
                </a:lnTo>
                <a:lnTo>
                  <a:pt x="381000" y="2392680"/>
                </a:lnTo>
                <a:lnTo>
                  <a:pt x="457200" y="2438400"/>
                </a:lnTo>
                <a:lnTo>
                  <a:pt x="556260" y="2400300"/>
                </a:lnTo>
                <a:lnTo>
                  <a:pt x="1280160" y="2049780"/>
                </a:lnTo>
                <a:lnTo>
                  <a:pt x="1371600" y="2004060"/>
                </a:lnTo>
                <a:lnTo>
                  <a:pt x="1402080" y="1927860"/>
                </a:lnTo>
                <a:lnTo>
                  <a:pt x="1386840" y="1744980"/>
                </a:lnTo>
                <a:lnTo>
                  <a:pt x="1402080" y="1417320"/>
                </a:lnTo>
                <a:lnTo>
                  <a:pt x="1516380" y="975360"/>
                </a:lnTo>
                <a:lnTo>
                  <a:pt x="1653540" y="678180"/>
                </a:lnTo>
                <a:lnTo>
                  <a:pt x="1767840" y="434340"/>
                </a:lnTo>
                <a:lnTo>
                  <a:pt x="1874520" y="274320"/>
                </a:lnTo>
                <a:lnTo>
                  <a:pt x="2072640" y="68580"/>
                </a:lnTo>
                <a:lnTo>
                  <a:pt x="2004060" y="0"/>
                </a:lnTo>
                <a:close/>
              </a:path>
            </a:pathLst>
          </a:custGeom>
          <a:noFill/>
          <a:ln w="508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38" name="矩形 37"/>
          <p:cNvSpPr/>
          <p:nvPr/>
        </p:nvSpPr>
        <p:spPr>
          <a:xfrm>
            <a:off x="11938051" y="3245703"/>
            <a:ext cx="92689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algn="ctr" eaLnBrk="1" fontAlgn="auto" hangingPunct="1">
              <a:defRPr/>
            </a:pPr>
            <a:r>
              <a:rPr lang="en-US" altLang="zh-CN" sz="900" b="1" spc="20" dirty="0">
                <a:effectLst>
                  <a:glow rad="381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09-14</a:t>
            </a:r>
          </a:p>
          <a:p>
            <a:pPr marL="12700" indent="323850" algn="ctr" eaLnBrk="1" fontAlgn="auto" hangingPunct="1">
              <a:defRPr/>
            </a:pPr>
            <a:r>
              <a:rPr lang="en-US" altLang="zh-CN" sz="900" b="1" spc="20" dirty="0">
                <a:effectLst>
                  <a:glow rad="381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G1c</a:t>
            </a:r>
          </a:p>
          <a:p>
            <a:pPr marL="12700" indent="323850" algn="ctr" eaLnBrk="1" fontAlgn="auto" hangingPunct="1">
              <a:defRPr/>
            </a:pPr>
            <a:endParaRPr lang="zh-CN" altLang="en-US" sz="900" b="1" spc="20" dirty="0">
              <a:effectLst>
                <a:glow rad="38100">
                  <a:schemeClr val="bg1">
                    <a:alpha val="7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4" name="矩形 43"/>
          <p:cNvSpPr/>
          <p:nvPr/>
        </p:nvSpPr>
        <p:spPr>
          <a:xfrm rot="19749684">
            <a:off x="11191246" y="7327538"/>
            <a:ext cx="890532" cy="257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文靖东路</a:t>
            </a:r>
          </a:p>
        </p:txBody>
      </p:sp>
      <p:sp>
        <p:nvSpPr>
          <p:cNvPr id="45" name="矩形 44"/>
          <p:cNvSpPr/>
          <p:nvPr/>
        </p:nvSpPr>
        <p:spPr>
          <a:xfrm rot="18260988">
            <a:off x="10179195" y="4382351"/>
            <a:ext cx="890532" cy="257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天宏路</a:t>
            </a:r>
          </a:p>
        </p:txBody>
      </p:sp>
      <p:sp>
        <p:nvSpPr>
          <p:cNvPr id="52" name="矩形 51"/>
          <p:cNvSpPr/>
          <p:nvPr/>
        </p:nvSpPr>
        <p:spPr>
          <a:xfrm rot="948912">
            <a:off x="12586557" y="4011447"/>
            <a:ext cx="191819" cy="58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万安北路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 rot="19628113">
            <a:off x="10308863" y="5759568"/>
            <a:ext cx="890532" cy="257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天惠路</a:t>
            </a:r>
          </a:p>
        </p:txBody>
      </p:sp>
      <p:sp>
        <p:nvSpPr>
          <p:cNvPr id="55" name="矩形 54"/>
          <p:cNvSpPr/>
          <p:nvPr/>
        </p:nvSpPr>
        <p:spPr>
          <a:xfrm rot="19774944">
            <a:off x="10536924" y="6491207"/>
            <a:ext cx="890532" cy="257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祈泽路</a:t>
            </a:r>
          </a:p>
        </p:txBody>
      </p:sp>
      <p:sp>
        <p:nvSpPr>
          <p:cNvPr id="56" name="矩形 55"/>
          <p:cNvSpPr/>
          <p:nvPr/>
        </p:nvSpPr>
        <p:spPr>
          <a:xfrm rot="20291896">
            <a:off x="11335565" y="5662859"/>
            <a:ext cx="191819" cy="58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宏靖路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 rot="20291896">
            <a:off x="9013314" y="5903160"/>
            <a:ext cx="191819" cy="58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宁杭高速</a:t>
            </a:r>
          </a:p>
        </p:txBody>
      </p:sp>
      <p:sp>
        <p:nvSpPr>
          <p:cNvPr id="59" name="矩形 58"/>
          <p:cNvSpPr/>
          <p:nvPr/>
        </p:nvSpPr>
        <p:spPr>
          <a:xfrm rot="18948560">
            <a:off x="13506236" y="3008861"/>
            <a:ext cx="191819" cy="58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上高路</a:t>
            </a:r>
          </a:p>
        </p:txBody>
      </p:sp>
      <p:sp>
        <p:nvSpPr>
          <p:cNvPr id="63" name="矩形 62"/>
          <p:cNvSpPr/>
          <p:nvPr/>
        </p:nvSpPr>
        <p:spPr>
          <a:xfrm rot="19948020">
            <a:off x="10088192" y="6411968"/>
            <a:ext cx="191819" cy="58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cs typeface="+mn-ea"/>
                <a:sym typeface="+mn-lt"/>
              </a:rPr>
              <a:t>环镇南路</a:t>
            </a:r>
          </a:p>
        </p:txBody>
      </p:sp>
      <p:sp>
        <p:nvSpPr>
          <p:cNvPr id="76" name="矩形标注 85"/>
          <p:cNvSpPr/>
          <p:nvPr/>
        </p:nvSpPr>
        <p:spPr bwMode="auto">
          <a:xfrm>
            <a:off x="7854505" y="2888786"/>
            <a:ext cx="2315280" cy="1664395"/>
          </a:xfrm>
          <a:prstGeom prst="wedgeRectCallout">
            <a:avLst>
              <a:gd name="adj1" fmla="val 95198"/>
              <a:gd name="adj2" fmla="val 31261"/>
            </a:avLst>
          </a:prstGeom>
          <a:solidFill>
            <a:schemeClr val="bg1">
              <a:alpha val="85000"/>
            </a:schemeClr>
          </a:solidFill>
          <a:ln w="9525" cap="sq">
            <a:solidFill>
              <a:schemeClr val="tx1">
                <a:alpha val="60000"/>
              </a:schemeClr>
            </a:solidFill>
            <a:prstDash val="solid"/>
            <a:miter lim="800000"/>
            <a:headEnd type="arrow" w="lg" len="sm"/>
            <a:tailEnd type="arrow" w="lg" len="sm"/>
          </a:ln>
        </p:spPr>
        <p:txBody>
          <a:bodyPr rtlCol="0" anchor="ctr"/>
          <a:lstStyle/>
          <a:p>
            <a:pPr algn="just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09—05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</a:p>
          <a:p>
            <a:pPr algn="just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二类居住用地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(R2)</a:t>
            </a:r>
          </a:p>
          <a:p>
            <a:pPr algn="just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4.42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</a:p>
          <a:p>
            <a:pPr algn="just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容积率：≤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2.0</a:t>
            </a:r>
          </a:p>
          <a:p>
            <a:pPr algn="just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建筑密度：≤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  <a:p>
            <a:pPr algn="just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建筑高度：≤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</a:p>
          <a:p>
            <a:pPr algn="just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绿地率：≥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</a:p>
        </p:txBody>
      </p:sp>
      <p:sp>
        <p:nvSpPr>
          <p:cNvPr id="77" name="矩形标注 85"/>
          <p:cNvSpPr/>
          <p:nvPr/>
        </p:nvSpPr>
        <p:spPr bwMode="auto">
          <a:xfrm>
            <a:off x="13806100" y="3473028"/>
            <a:ext cx="2315280" cy="1080153"/>
          </a:xfrm>
          <a:prstGeom prst="wedgeRectCallout">
            <a:avLst>
              <a:gd name="adj1" fmla="val -108757"/>
              <a:gd name="adj2" fmla="val -37618"/>
            </a:avLst>
          </a:prstGeom>
          <a:solidFill>
            <a:schemeClr val="bg1">
              <a:alpha val="85000"/>
            </a:schemeClr>
          </a:solidFill>
          <a:ln w="9525" cap="sq">
            <a:solidFill>
              <a:schemeClr val="tx1">
                <a:alpha val="60000"/>
              </a:schemeClr>
            </a:solidFill>
            <a:prstDash val="solid"/>
            <a:miter lim="800000"/>
            <a:headEnd type="arrow" w="lg" len="sm"/>
            <a:tailEnd type="arrow" w="lg" len="sm"/>
          </a:ln>
        </p:spPr>
        <p:txBody>
          <a:bodyPr rtlCol="0" anchor="ctr"/>
          <a:lstStyle/>
          <a:p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09—14地块</a:t>
            </a:r>
          </a:p>
          <a:p>
            <a:r>
              <a:rPr lang="en-US" altLang="zh-CN" sz="1400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街旁绿地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(G1c)</a:t>
            </a:r>
          </a:p>
          <a:p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0.53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绿地率：≥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rot="18323107">
            <a:off x="2273611" y="7895219"/>
            <a:ext cx="251537" cy="769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500" b="0" dirty="0"/>
              <a:t>天宏路</a:t>
            </a:r>
          </a:p>
        </p:txBody>
      </p:sp>
      <p:sp>
        <p:nvSpPr>
          <p:cNvPr id="26" name="文本框 25"/>
          <p:cNvSpPr txBox="1"/>
          <p:nvPr/>
        </p:nvSpPr>
        <p:spPr>
          <a:xfrm rot="19804189">
            <a:off x="2426645" y="8241599"/>
            <a:ext cx="323011" cy="769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 b="1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500" b="0" dirty="0"/>
              <a:t>文靖东路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</Words>
  <Application>Microsoft Office PowerPoint</Application>
  <PresentationFormat>自定义</PresentationFormat>
  <Paragraphs>65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463</cp:revision>
  <cp:lastPrinted>2024-03-26T06:31:00Z</cp:lastPrinted>
  <dcterms:created xsi:type="dcterms:W3CDTF">2019-11-04T11:42:00Z</dcterms:created>
  <dcterms:modified xsi:type="dcterms:W3CDTF">2025-10-11T01:43:34Z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2019-10-18T16:00:00Z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2019-11-13T16:00:00Z</vt:filetime>
  </property>
  <property fmtid="{D5CDD505-2E9C-101B-9397-08002B2CF9AE}" pid="5" name="ICV">
    <vt:lpwstr>8960F96882D34D89B452A743248609AA_13</vt:lpwstr>
  </property>
  <property fmtid="{D5CDD505-2E9C-101B-9397-08002B2CF9AE}" pid="6" name="KSOProductBuildVer">
    <vt:lpwstr>2052-12.1.0.22529</vt:lpwstr>
  </property>
</Properties>
</file>