
<file path=[Content_Types].xml><?xml version="1.0" encoding="utf-8"?>
<Types xmlns="http://schemas.openxmlformats.org/package/2006/content-types"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tags/tag2.xml" ContentType="application/vnd.openxmlformats-officedocument.presentationml.tags+xml"/>
  <Override PartName="/ppt/tags/tag3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"/>
  </p:notesMasterIdLst>
  <p:sldIdLst>
    <p:sldId id="256" r:id="rId2"/>
    <p:sldId id="264" r:id="rId3"/>
  </p:sldIdLst>
  <p:sldSz cx="20104100" cy="10058400"/>
  <p:notesSz cx="14355763" cy="9926638"/>
  <p:custDataLst>
    <p:tags r:id="rId5"/>
  </p:custDataLst>
  <p:defaultTextStyle>
    <a:defPPr>
      <a:defRPr lang="zh-CN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166" userDrawn="1">
          <p15:clr>
            <a:srgbClr val="A4A3A4"/>
          </p15:clr>
        </p15:guide>
        <p15:guide id="2" pos="633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000FF"/>
    <a:srgbClr val="C00000"/>
    <a:srgbClr val="D42324"/>
    <a:srgbClr val="FFFFFF"/>
    <a:srgbClr val="01089B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6740" autoAdjust="0"/>
    <p:restoredTop sz="96331" autoAdjust="0"/>
  </p:normalViewPr>
  <p:slideViewPr>
    <p:cSldViewPr showGuides="1">
      <p:cViewPr varScale="1">
        <p:scale>
          <a:sx n="77" d="100"/>
          <a:sy n="77" d="100"/>
        </p:scale>
        <p:origin x="-426" y="-108"/>
      </p:cViewPr>
      <p:guideLst>
        <p:guide orient="horz" pos="3166"/>
        <p:guide pos="6331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tags" Target="tags/tag1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3" y="2"/>
            <a:ext cx="6221133" cy="498212"/>
          </a:xfrm>
          <a:prstGeom prst="rect">
            <a:avLst/>
          </a:prstGeom>
        </p:spPr>
        <p:txBody>
          <a:bodyPr vert="horz" lIns="73587" tIns="36794" rIns="73587" bIns="36794" rtlCol="0"/>
          <a:lstStyle>
            <a:lvl1pPr algn="l">
              <a:defRPr sz="1000"/>
            </a:lvl1pPr>
          </a:lstStyle>
          <a:p>
            <a:pPr defTabSz="735965"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8131230" y="2"/>
            <a:ext cx="6221133" cy="498212"/>
          </a:xfrm>
          <a:prstGeom prst="rect">
            <a:avLst/>
          </a:prstGeom>
        </p:spPr>
        <p:txBody>
          <a:bodyPr vert="horz" lIns="73587" tIns="36794" rIns="73587" bIns="36794" rtlCol="0"/>
          <a:lstStyle>
            <a:lvl1pPr algn="r">
              <a:defRPr sz="1000"/>
            </a:lvl1pPr>
          </a:lstStyle>
          <a:p>
            <a:pPr defTabSz="735965">
              <a:defRPr/>
            </a:pPr>
            <a:fld id="{C1DB716A-964D-4EB2-8D0E-86C29F8A49E2}" type="datetimeFigureOut">
              <a:rPr lang="zh-CN" altLang="en-US" smtClean="0"/>
              <a:pPr defTabSz="735965">
                <a:defRPr/>
              </a:pPr>
              <a:t>2025/10/20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33813" y="1243013"/>
            <a:ext cx="6688137" cy="3346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73587" tIns="36794" rIns="73587" bIns="36794" rtlCol="0" anchor="ctr"/>
          <a:lstStyle/>
          <a:p>
            <a:pPr marL="0" marR="0" lvl="0" indent="0" algn="l" defTabSz="73596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1435126" y="4776884"/>
            <a:ext cx="11485517" cy="3908927"/>
          </a:xfrm>
          <a:prstGeom prst="rect">
            <a:avLst/>
          </a:prstGeom>
        </p:spPr>
        <p:txBody>
          <a:bodyPr vert="horz" lIns="73587" tIns="36794" rIns="73587" bIns="36794" rtlCol="0"/>
          <a:lstStyle/>
          <a:p>
            <a:pPr marL="0" marR="0" lvl="0" indent="0" algn="l" defTabSz="73596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</a:p>
          <a:p>
            <a:pPr marL="368300" marR="0" lvl="1" indent="0" algn="l" defTabSz="73596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二级</a:t>
            </a:r>
          </a:p>
          <a:p>
            <a:pPr marL="735965" marR="0" lvl="2" indent="0" algn="l" defTabSz="73596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三级</a:t>
            </a:r>
          </a:p>
          <a:p>
            <a:pPr marL="1103630" marR="0" lvl="3" indent="0" algn="l" defTabSz="73596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四级</a:t>
            </a:r>
          </a:p>
          <a:p>
            <a:pPr marL="1471930" marR="0" lvl="4" indent="0" algn="l" defTabSz="73596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3" y="9428428"/>
            <a:ext cx="6221133" cy="498212"/>
          </a:xfrm>
          <a:prstGeom prst="rect">
            <a:avLst/>
          </a:prstGeom>
        </p:spPr>
        <p:txBody>
          <a:bodyPr vert="horz" lIns="73587" tIns="36794" rIns="73587" bIns="36794" rtlCol="0" anchor="b"/>
          <a:lstStyle>
            <a:lvl1pPr algn="l">
              <a:defRPr sz="1000"/>
            </a:lvl1pPr>
          </a:lstStyle>
          <a:p>
            <a:pPr defTabSz="735965"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8131230" y="9428428"/>
            <a:ext cx="6221133" cy="498212"/>
          </a:xfrm>
          <a:prstGeom prst="rect">
            <a:avLst/>
          </a:prstGeom>
        </p:spPr>
        <p:txBody>
          <a:bodyPr vert="horz" wrap="square" lIns="73587" tIns="36794" rIns="73587" bIns="36794" numCol="1" anchor="b" anchorCtr="0" compatLnSpc="1"/>
          <a:lstStyle>
            <a:lvl1pPr algn="r">
              <a:defRPr sz="1000"/>
            </a:lvl1pPr>
          </a:lstStyle>
          <a:p>
            <a:pPr defTabSz="735965">
              <a:defRPr/>
            </a:pPr>
            <a:fld id="{213A655C-B1AC-4425-A5A8-AB2C31E5176D}" type="slidenum">
              <a:rPr lang="zh-CN" altLang="en-US" smtClean="0"/>
              <a:pPr defTabSz="735965"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0243" name="备注占位符 2"/>
          <p:cNvSpPr>
            <a:spLocks noGrp="1"/>
          </p:cNvSpPr>
          <p:nvPr>
            <p:ph type="body" idx="1"/>
          </p:nvPr>
        </p:nvSpPr>
        <p:spPr>
          <a:xfrm>
            <a:off x="1429097" y="4747856"/>
            <a:ext cx="11437252" cy="3885172"/>
          </a:xfrm>
          <a:noFill/>
          <a:ln>
            <a:noFill/>
          </a:ln>
        </p:spPr>
        <p:txBody>
          <a:bodyPr wrap="square" lIns="73218" tIns="36610" rIns="73218" bIns="36610" anchor="t" anchorCtr="0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024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8097062" y="9371130"/>
            <a:ext cx="6194991" cy="495184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/>
            <a:fld id="{9A0DB2DC-4C9A-4742-B13C-FB6460FD3503}" type="slidenum">
              <a:rPr lang="zh-CN" altLang="en-US" dirty="0">
                <a:solidFill>
                  <a:srgbClr val="000000"/>
                </a:solidFill>
              </a:rPr>
              <a:pPr lvl="0" algn="r"/>
              <a:t>2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118104"/>
            <a:ext cx="17088485" cy="21122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5632704"/>
            <a:ext cx="14072869" cy="2514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9" name="Holder 4"/>
          <p:cNvSpPr>
            <a:spLocks noGrp="1"/>
          </p:cNvSpPr>
          <p:nvPr>
            <p:ph type="ftr" sz="quarter" idx="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5"/>
          <p:cNvSpPr>
            <a:spLocks noGrp="1"/>
          </p:cNvSpPr>
          <p:nvPr>
            <p:ph type="dt" sz="half" idx="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20275FD-135D-4BC5-ABA7-171CF6D46488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10/20/2025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6"/>
          <p:cNvSpPr>
            <a:spLocks noGrp="1"/>
          </p:cNvSpPr>
          <p:nvPr>
            <p:ph type="sldNum" sz="quarter" idx="1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AE77DD5-325A-4769-9C55-E302D77FA1AB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9" name="Holder 4"/>
          <p:cNvSpPr>
            <a:spLocks noGrp="1"/>
          </p:cNvSpPr>
          <p:nvPr>
            <p:ph type="ftr" sz="quarter" idx="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5"/>
          <p:cNvSpPr>
            <a:spLocks noGrp="1"/>
          </p:cNvSpPr>
          <p:nvPr>
            <p:ph type="dt" sz="half" idx="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B41257D-445D-4368-B419-9FA411A0CAA6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10/20/2025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6"/>
          <p:cNvSpPr>
            <a:spLocks noGrp="1"/>
          </p:cNvSpPr>
          <p:nvPr>
            <p:ph type="sldNum" sz="quarter" idx="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F95C69B-6AB9-4BA6-9AF6-127A8972002B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313432"/>
            <a:ext cx="8745283" cy="66385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313432"/>
            <a:ext cx="8745283" cy="66385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9" name="Holder 5"/>
          <p:cNvSpPr>
            <a:spLocks noGrp="1"/>
          </p:cNvSpPr>
          <p:nvPr>
            <p:ph type="ftr" sz="quarter" idx="1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6"/>
          <p:cNvSpPr>
            <a:spLocks noGrp="1"/>
          </p:cNvSpPr>
          <p:nvPr>
            <p:ph type="dt" sz="half" idx="1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581978B-FCDE-44CA-AB9F-210F33591AC9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10/20/2025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7"/>
          <p:cNvSpPr>
            <a:spLocks noGrp="1"/>
          </p:cNvSpPr>
          <p:nvPr>
            <p:ph type="sldNum" sz="quarter" idx="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00BB6B4-23BD-4279-B4C6-9EA1EDC7902A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9" name="Holder 3"/>
          <p:cNvSpPr>
            <a:spLocks noGrp="1"/>
          </p:cNvSpPr>
          <p:nvPr>
            <p:ph type="ftr" sz="quarter" idx="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4"/>
          <p:cNvSpPr>
            <a:spLocks noGrp="1"/>
          </p:cNvSpPr>
          <p:nvPr>
            <p:ph type="dt" sz="half" idx="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4387D2B-5DC5-486C-88BF-A8AF506FA990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10/20/2025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5"/>
          <p:cNvSpPr>
            <a:spLocks noGrp="1"/>
          </p:cNvSpPr>
          <p:nvPr>
            <p:ph type="sldNum" sz="quarter" idx="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7583100-B881-4647-9371-B59ADAC7C855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older 2"/>
          <p:cNvSpPr>
            <a:spLocks noGrp="1"/>
          </p:cNvSpPr>
          <p:nvPr>
            <p:ph type="ftr" sz="quarter" idx="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3"/>
          <p:cNvSpPr>
            <a:spLocks noGrp="1"/>
          </p:cNvSpPr>
          <p:nvPr>
            <p:ph type="dt" sz="half" idx="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7E9C50C-75B2-4F8F-B4F2-C18ECBD5904B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10/20/2025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4"/>
          <p:cNvSpPr>
            <a:spLocks noGrp="1"/>
          </p:cNvSpPr>
          <p:nvPr>
            <p:ph type="sldNum" sz="quarter" idx="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5DFF8DC-8E9D-43EA-9E9C-D93CD9131DF5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bk object 17"/>
          <p:cNvSpPr/>
          <p:nvPr/>
        </p:nvSpPr>
        <p:spPr>
          <a:xfrm>
            <a:off x="0" y="0"/>
            <a:ext cx="0" cy="1588"/>
          </a:xfrm>
          <a:custGeom>
            <a:avLst/>
            <a:gdLst/>
            <a:ahLst/>
            <a:cxnLst>
              <a:cxn ang="0">
                <a:pos x="0" y="98202"/>
              </a:cxn>
              <a:cxn ang="0">
                <a:pos x="0" y="344956"/>
              </a:cxn>
            </a:cxnLst>
            <a:rect l="0" t="0" r="0" b="0"/>
            <a:pathLst>
              <a:path w="1" h="1270">
                <a:moveTo>
                  <a:pt x="0" y="461"/>
                </a:moveTo>
                <a:lnTo>
                  <a:pt x="0" y="1617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28" name="Holder 2"/>
          <p:cNvSpPr>
            <a:spLocks noGrp="1"/>
          </p:cNvSpPr>
          <p:nvPr>
            <p:ph type="title"/>
          </p:nvPr>
        </p:nvSpPr>
        <p:spPr>
          <a:xfrm>
            <a:off x="1004888" y="401638"/>
            <a:ext cx="18094325" cy="160972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lvl="0"/>
            <a:endParaRPr lang="zh-CN" altLang="zh-CN" dirty="0"/>
          </a:p>
        </p:txBody>
      </p:sp>
      <p:sp>
        <p:nvSpPr>
          <p:cNvPr id="1029" name="Holder 3"/>
          <p:cNvSpPr>
            <a:spLocks noGrp="1"/>
          </p:cNvSpPr>
          <p:nvPr>
            <p:ph type="body"/>
          </p:nvPr>
        </p:nvSpPr>
        <p:spPr>
          <a:xfrm>
            <a:off x="1004888" y="2312988"/>
            <a:ext cx="18094325" cy="663892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lvl="0"/>
            <a:endParaRPr lang="zh-CN" altLang="zh-CN"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eaLnBrk="1" fontAlgn="auto" hangingPunct="1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eaLnBrk="1" fontAlgn="auto" hangingPunct="1">
              <a:defRPr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A187F2E-D3FA-4D89-8BC6-EEA6E98D90A6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10/20/2025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 algn="r" eaLnBrk="1" hangingPunct="1">
              <a:defRPr noProof="1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6844445-4DBC-44DA-80E1-FCFBF76E9E15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94" y="0"/>
            <a:ext cx="20098512" cy="100584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0" fontAlgn="base" hangingPunct="0">
        <a:spcBef>
          <a:spcPct val="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0" fontAlgn="base" hangingPunct="0">
        <a:spcBef>
          <a:spcPct val="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0" fontAlgn="base" hangingPunct="0">
        <a:spcBef>
          <a:spcPct val="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0" fontAlgn="base" hangingPunct="0">
        <a:spcBef>
          <a:spcPct val="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286000">
        <a:defRPr sz="2000">
          <a:latin typeface="+mn-lt"/>
          <a:ea typeface="+mn-ea"/>
          <a:cs typeface="+mn-cs"/>
        </a:defRPr>
      </a:lvl6pPr>
      <a:lvl7pPr marL="2743200">
        <a:defRPr sz="2000">
          <a:latin typeface="+mn-lt"/>
          <a:ea typeface="+mn-ea"/>
          <a:cs typeface="+mn-cs"/>
        </a:defRPr>
      </a:lvl7pPr>
      <a:lvl8pPr marL="3200400">
        <a:defRPr sz="2000">
          <a:latin typeface="+mn-lt"/>
          <a:ea typeface="+mn-ea"/>
          <a:cs typeface="+mn-cs"/>
        </a:defRPr>
      </a:lvl8pPr>
      <a:lvl9pPr marL="3657600">
        <a:defRPr sz="2000"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tags" Target="../tags/tag4.xml"/><Relationship Id="rId7" Type="http://schemas.openxmlformats.org/officeDocument/2006/relationships/image" Target="../media/image6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5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2968374" y="619172"/>
            <a:ext cx="69487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南京市国土空间规划编制成果公布</a:t>
            </a:r>
            <a:endParaRPr lang="zh-CN" altLang="en-US" sz="9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图片 2"/>
          <p:cNvPicPr>
            <a:picLocks noChangeAspect="1"/>
          </p:cNvPicPr>
          <p:nvPr/>
        </p:nvPicPr>
        <p:blipFill rotWithShape="1">
          <a:blip r:embed="rId4"/>
          <a:srcRect r="79277"/>
          <a:stretch>
            <a:fillRect/>
          </a:stretch>
        </p:blipFill>
        <p:spPr>
          <a:xfrm>
            <a:off x="12566650" y="533400"/>
            <a:ext cx="473732" cy="5302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197" name="object 5"/>
          <p:cNvSpPr txBox="1"/>
          <p:nvPr/>
        </p:nvSpPr>
        <p:spPr>
          <a:xfrm>
            <a:off x="11097197" y="2366324"/>
            <a:ext cx="4114692" cy="50101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marL="11430" algn="ctr" eaLnBrk="1" hangingPunct="1">
              <a:lnSpc>
                <a:spcPct val="102000"/>
              </a:lnSpc>
            </a:pPr>
            <a:r>
              <a:rPr lang="zh-CN" altLang="en-US" sz="1600" b="1" dirty="0">
                <a:solidFill>
                  <a:srgbClr val="FFFFFF"/>
                </a:solidFill>
                <a:latin typeface="宋体" panose="02010600030101010101" pitchFamily="2" charset="-122"/>
                <a:sym typeface="+mn-ea"/>
              </a:rPr>
              <a:t>《南京市溧水区副城中心区控制性详细规划》</a:t>
            </a:r>
            <a:r>
              <a:rPr lang="en-US" altLang="zh-CN" sz="1600" b="1" dirty="0">
                <a:solidFill>
                  <a:srgbClr val="FFFFFF"/>
                </a:solidFill>
                <a:latin typeface="宋体" panose="02010600030101010101" pitchFamily="2" charset="-122"/>
                <a:sym typeface="+mn-ea"/>
              </a:rPr>
              <a:t>NJLSb0</a:t>
            </a:r>
            <a:r>
              <a:rPr lang="en-US" sz="1600" b="1" dirty="0">
                <a:solidFill>
                  <a:srgbClr val="FFFFFF"/>
                </a:solidFill>
                <a:latin typeface="宋体" panose="02010600030101010101" pitchFamily="2" charset="-122"/>
                <a:sym typeface="+mn-ea"/>
              </a:rPr>
              <a:t>20-05</a:t>
            </a:r>
            <a:r>
              <a:rPr lang="zh-CN" altLang="en-US" sz="1600" b="1" dirty="0">
                <a:solidFill>
                  <a:srgbClr val="FFFFFF"/>
                </a:solidFill>
                <a:latin typeface="宋体" panose="02010600030101010101" pitchFamily="2" charset="-122"/>
                <a:sym typeface="+mn-ea"/>
              </a:rPr>
              <a:t>规划管理单元图则技术修正</a:t>
            </a:r>
          </a:p>
        </p:txBody>
      </p:sp>
      <p:sp>
        <p:nvSpPr>
          <p:cNvPr id="2" name="object 7"/>
          <p:cNvSpPr txBox="1"/>
          <p:nvPr/>
        </p:nvSpPr>
        <p:spPr>
          <a:xfrm>
            <a:off x="15571128" y="609716"/>
            <a:ext cx="3889375" cy="1538883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marL="12700" indent="200025" eaLnBrk="1" hangingPunct="1">
              <a:lnSpc>
                <a:spcPts val="1975"/>
              </a:lnSpc>
            </a:pPr>
            <a:r>
              <a:rPr lang="en-US" altLang="zh-CN" sz="1400" dirty="0" err="1">
                <a:latin typeface="黑体" panose="02010609060101010101" pitchFamily="49" charset="-122"/>
                <a:ea typeface="黑体" panose="02010609060101010101" pitchFamily="49" charset="-122"/>
              </a:rPr>
              <a:t>前言</a:t>
            </a:r>
            <a:endParaRPr lang="en-US" altLang="zh-CN" sz="1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12700" indent="200025" algn="just" eaLnBrk="1" hangingPunct="1">
              <a:lnSpc>
                <a:spcPts val="1975"/>
              </a:lnSpc>
            </a:pPr>
            <a:r>
              <a:rPr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为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优化产业布局，</a:t>
            </a:r>
            <a:r>
              <a:rPr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我局会同溧水区人民政府开展了《南京市溧水区副城中心区控制性详细规划》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NJLSb020-05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规划管理单元图则技术修正</a:t>
            </a:r>
            <a:r>
              <a:rPr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工作。</a:t>
            </a:r>
            <a:endParaRPr sz="9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2700" indent="200025" algn="just" eaLnBrk="1" hangingPunct="1">
              <a:lnSpc>
                <a:spcPts val="1975"/>
              </a:lnSpc>
            </a:pPr>
            <a:r>
              <a:rPr sz="90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根据</a:t>
            </a:r>
            <a:r>
              <a:rPr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《中华人民共和国城乡规划法》《南京市国土空间规划条例》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，现将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《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南京市溧水区副城中心区控制性详细规划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》NJLSb020-05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规划管理单元图则技术修正成果向社会予以公布。</a:t>
            </a:r>
            <a:endParaRPr lang="zh-CN" altLang="en-US" sz="9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8202" name="object 15"/>
          <p:cNvSpPr/>
          <p:nvPr/>
        </p:nvSpPr>
        <p:spPr>
          <a:xfrm>
            <a:off x="5335588" y="8804275"/>
            <a:ext cx="3013075" cy="1025525"/>
          </a:xfrm>
          <a:custGeom>
            <a:avLst/>
            <a:gdLst>
              <a:gd name="txL" fmla="*/ 0 w 3013709"/>
              <a:gd name="txT" fmla="*/ 0 h 1024890"/>
              <a:gd name="txR" fmla="*/ 3013709 w 3013709"/>
              <a:gd name="txB" fmla="*/ 1024890 h 1024890"/>
            </a:gdLst>
            <a:ahLst/>
            <a:cxnLst>
              <a:cxn ang="0">
                <a:pos x="0" y="1040429"/>
              </a:cxn>
              <a:cxn ang="0">
                <a:pos x="2997703" y="1040429"/>
              </a:cxn>
              <a:cxn ang="0">
                <a:pos x="2997703" y="0"/>
              </a:cxn>
              <a:cxn ang="0">
                <a:pos x="0" y="0"/>
              </a:cxn>
              <a:cxn ang="0">
                <a:pos x="0" y="1040429"/>
              </a:cxn>
            </a:cxnLst>
            <a:rect l="txL" t="txT" r="txR" b="txB"/>
            <a:pathLst>
              <a:path w="3013709" h="1024890">
                <a:moveTo>
                  <a:pt x="0" y="1024443"/>
                </a:moveTo>
                <a:lnTo>
                  <a:pt x="3013511" y="1024443"/>
                </a:lnTo>
                <a:lnTo>
                  <a:pt x="3013511" y="0"/>
                </a:lnTo>
                <a:lnTo>
                  <a:pt x="0" y="0"/>
                </a:lnTo>
                <a:lnTo>
                  <a:pt x="0" y="1024443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" name="object 12"/>
          <p:cNvSpPr txBox="1"/>
          <p:nvPr/>
        </p:nvSpPr>
        <p:spPr>
          <a:xfrm>
            <a:off x="15844664" y="6520894"/>
            <a:ext cx="3712442" cy="2272417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marL="12700" indent="-12700" algn="just" eaLnBrk="1" hangingPunct="1">
              <a:lnSpc>
                <a:spcPts val="1975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说明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2700" indent="-12700" algn="just" eaLnBrk="1" hangingPunct="1">
              <a:lnSpc>
                <a:spcPct val="200000"/>
              </a:lnSpc>
            </a:pP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1、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本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规划</a:t>
            </a:r>
            <a:r>
              <a:rPr lang="en-US" altLang="zh-CN" sz="90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是城市发展的控制与引导性文件</a:t>
            </a:r>
            <a:r>
              <a:rPr lang="en-US" altLang="zh-CN" sz="9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，不代表具体的项目实施计划和实施方案。一旦有建设行为，应依据批准的具体项目建设方案实施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  <a:p>
            <a:pPr marL="12700" indent="-12700" algn="just" eaLnBrk="1" hangingPunct="1">
              <a:lnSpc>
                <a:spcPct val="200000"/>
              </a:lnSpc>
            </a:pP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2、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国土空间规划</a:t>
            </a: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是不断优化更新的过程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，规划内容以南京市规划和自然资源局存档备查的最新版本为准，同一地区同内容深度规划若有更新，南京市规划和自然资源局将</a:t>
            </a:r>
            <a:r>
              <a:rPr lang="en-US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依法及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时在网站上公布，本材料自动作废。</a:t>
            </a:r>
          </a:p>
          <a:p>
            <a:pPr marL="12700" indent="-12700" algn="just" eaLnBrk="1" hangingPunct="1">
              <a:lnSpc>
                <a:spcPct val="200000"/>
              </a:lnSpc>
            </a:pPr>
            <a:r>
              <a:rPr lang="en-US" altLang="zh-CN" sz="900" noProof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900" noProof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900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本材料版权及解释权归南京市规划和自然资源局所有，未取得版权人的书面授权，谢绝改变、分发、发布或使用本材料图文资料。</a:t>
            </a:r>
          </a:p>
        </p:txBody>
      </p:sp>
      <p:sp>
        <p:nvSpPr>
          <p:cNvPr id="5" name="object 16"/>
          <p:cNvSpPr txBox="1"/>
          <p:nvPr/>
        </p:nvSpPr>
        <p:spPr>
          <a:xfrm>
            <a:off x="5434013" y="8665409"/>
            <a:ext cx="2689225" cy="98869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marL="184150" indent="-171450" eaLnBrk="1" hangingPunct="1">
              <a:buFont typeface="Arial" panose="020B0604020202020204" pitchFamily="34" charset="0"/>
              <a:buChar char="•"/>
            </a:pP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地 址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南京市鼓楼区</a:t>
            </a:r>
            <a:r>
              <a:rPr lang="en-US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中山路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171号</a:t>
            </a:r>
          </a:p>
          <a:p>
            <a:pPr marL="184150" indent="-171450" eaLnBrk="1" hangingPunct="1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邮 编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210005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84150" indent="-171450" eaLnBrk="1" hangingPunct="1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网 址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http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://ghj.nanjing.gov.cn</a:t>
            </a:r>
          </a:p>
          <a:p>
            <a:pPr marL="184150" indent="-171450" eaLnBrk="1" hangingPunct="1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altLang="zh-CN" sz="120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咨询电话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56618702</a:t>
            </a:r>
          </a:p>
        </p:txBody>
      </p:sp>
      <p:pic>
        <p:nvPicPr>
          <p:cNvPr id="8" name="图片 7" descr="有度即时通2025030511411111631"/>
          <p:cNvPicPr>
            <a:picLocks noChangeAspect="1"/>
          </p:cNvPicPr>
          <p:nvPr/>
        </p:nvPicPr>
        <p:blipFill>
          <a:blip r:embed="rId5">
            <a:grayscl/>
          </a:blip>
          <a:srcRect l="159" t="3653"/>
          <a:stretch>
            <a:fillRect/>
          </a:stretch>
        </p:blipFill>
        <p:spPr>
          <a:xfrm>
            <a:off x="10125075" y="5785485"/>
            <a:ext cx="5086985" cy="4272915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0088880" y="5789519"/>
            <a:ext cx="5122864" cy="4268881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object 4"/>
          <p:cNvSpPr txBox="1"/>
          <p:nvPr/>
        </p:nvSpPr>
        <p:spPr>
          <a:xfrm>
            <a:off x="11747500" y="8702675"/>
            <a:ext cx="2000078" cy="61150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marL="374650" indent="-363220" eaLnBrk="1" hangingPunct="1">
              <a:lnSpc>
                <a:spcPct val="153000"/>
              </a:lnSpc>
            </a:pPr>
            <a:r>
              <a:rPr lang="en-US" altLang="zh-CN" sz="1400" dirty="0">
                <a:latin typeface="黑体" panose="02010609060101010101" pitchFamily="49" charset="-122"/>
                <a:ea typeface="黑体" panose="02010609060101010101" pitchFamily="49" charset="-122"/>
              </a:rPr>
              <a:t>南京市规划和自然资源局</a:t>
            </a:r>
            <a:r>
              <a:rPr lang="en-US" altLang="zh-CN" sz="1200" dirty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en-US" altLang="zh-CN" sz="1200" dirty="0" err="1">
                <a:latin typeface="黑体" panose="02010609060101010101" pitchFamily="49" charset="-122"/>
                <a:ea typeface="黑体" panose="02010609060101010101" pitchFamily="49" charset="-122"/>
              </a:rPr>
              <a:t>二O</a:t>
            </a:r>
            <a:r>
              <a:rPr lang="en-US" altLang="en-US" sz="1200" dirty="0" err="1">
                <a:latin typeface="黑体" panose="02010609060101010101" pitchFamily="49" charset="-122"/>
                <a:ea typeface="黑体" panose="02010609060101010101" pitchFamily="49" charset="-122"/>
              </a:rPr>
              <a:t>二</a:t>
            </a:r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五</a:t>
            </a:r>
            <a:r>
              <a:rPr lang="en-US" altLang="zh-CN" sz="1200" dirty="0">
                <a:latin typeface="黑体" panose="02010609060101010101" pitchFamily="49" charset="-122"/>
                <a:ea typeface="黑体" panose="02010609060101010101" pitchFamily="49" charset="-122"/>
              </a:rPr>
              <a:t>年</a:t>
            </a:r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十</a:t>
            </a:r>
            <a:r>
              <a:rPr lang="en-US" altLang="zh-CN" sz="1200" dirty="0">
                <a:latin typeface="黑体" panose="02010609060101010101" pitchFamily="49" charset="-122"/>
                <a:ea typeface="黑体" panose="02010609060101010101" pitchFamily="49" charset="-122"/>
              </a:rPr>
              <a:t>月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图片 55" descr="入库控详20250114-模型"/>
          <p:cNvPicPr>
            <a:picLocks noChangeAspect="1"/>
          </p:cNvPicPr>
          <p:nvPr/>
        </p:nvPicPr>
        <p:blipFill>
          <a:blip r:embed="rId6"/>
          <a:srcRect l="-278" r="12046"/>
          <a:stretch>
            <a:fillRect/>
          </a:stretch>
        </p:blipFill>
        <p:spPr>
          <a:xfrm>
            <a:off x="375285" y="6361430"/>
            <a:ext cx="4039235" cy="30727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任意多边形 5"/>
          <p:cNvSpPr/>
          <p:nvPr/>
        </p:nvSpPr>
        <p:spPr>
          <a:xfrm>
            <a:off x="958215" y="7391400"/>
            <a:ext cx="2510155" cy="1899285"/>
          </a:xfrm>
          <a:custGeom>
            <a:avLst/>
            <a:gdLst>
              <a:gd name="connisteX0" fmla="*/ 0 w 2510155"/>
              <a:gd name="connsiteY0" fmla="*/ 0 h 1899285"/>
              <a:gd name="connisteX1" fmla="*/ 173355 w 2510155"/>
              <a:gd name="connsiteY1" fmla="*/ 78740 h 1899285"/>
              <a:gd name="connisteX2" fmla="*/ 313690 w 2510155"/>
              <a:gd name="connsiteY2" fmla="*/ 173990 h 1899285"/>
              <a:gd name="connisteX3" fmla="*/ 481965 w 2510155"/>
              <a:gd name="connsiteY3" fmla="*/ 291465 h 1899285"/>
              <a:gd name="connisteX4" fmla="*/ 711835 w 2510155"/>
              <a:gd name="connsiteY4" fmla="*/ 436880 h 1899285"/>
              <a:gd name="connisteX5" fmla="*/ 868680 w 2510155"/>
              <a:gd name="connsiteY5" fmla="*/ 527050 h 1899285"/>
              <a:gd name="connisteX6" fmla="*/ 1053465 w 2510155"/>
              <a:gd name="connsiteY6" fmla="*/ 622300 h 1899285"/>
              <a:gd name="connisteX7" fmla="*/ 1188085 w 2510155"/>
              <a:gd name="connsiteY7" fmla="*/ 706120 h 1899285"/>
              <a:gd name="connisteX8" fmla="*/ 1339215 w 2510155"/>
              <a:gd name="connsiteY8" fmla="*/ 840740 h 1899285"/>
              <a:gd name="connisteX9" fmla="*/ 1478915 w 2510155"/>
              <a:gd name="connsiteY9" fmla="*/ 997585 h 1899285"/>
              <a:gd name="connisteX10" fmla="*/ 1569085 w 2510155"/>
              <a:gd name="connsiteY10" fmla="*/ 1120775 h 1899285"/>
              <a:gd name="connisteX11" fmla="*/ 1669415 w 2510155"/>
              <a:gd name="connsiteY11" fmla="*/ 1238250 h 1899285"/>
              <a:gd name="connisteX12" fmla="*/ 1787525 w 2510155"/>
              <a:gd name="connsiteY12" fmla="*/ 1339215 h 1899285"/>
              <a:gd name="connisteX13" fmla="*/ 1938655 w 2510155"/>
              <a:gd name="connsiteY13" fmla="*/ 1456690 h 1899285"/>
              <a:gd name="connisteX14" fmla="*/ 2263775 w 2510155"/>
              <a:gd name="connsiteY14" fmla="*/ 1697990 h 1899285"/>
              <a:gd name="connisteX15" fmla="*/ 2442845 w 2510155"/>
              <a:gd name="connsiteY15" fmla="*/ 1837690 h 1899285"/>
              <a:gd name="connisteX16" fmla="*/ 2510155 w 2510155"/>
              <a:gd name="connsiteY16" fmla="*/ 1899285 h 189928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</a:cxnLst>
            <a:rect l="l" t="t" r="r" b="b"/>
            <a:pathLst>
              <a:path w="2510155" h="1899285">
                <a:moveTo>
                  <a:pt x="0" y="0"/>
                </a:moveTo>
                <a:lnTo>
                  <a:pt x="173355" y="78740"/>
                </a:lnTo>
                <a:lnTo>
                  <a:pt x="313690" y="173990"/>
                </a:lnTo>
                <a:lnTo>
                  <a:pt x="481965" y="291465"/>
                </a:lnTo>
                <a:lnTo>
                  <a:pt x="711835" y="436880"/>
                </a:lnTo>
                <a:lnTo>
                  <a:pt x="868680" y="527050"/>
                </a:lnTo>
                <a:lnTo>
                  <a:pt x="1053465" y="622300"/>
                </a:lnTo>
                <a:lnTo>
                  <a:pt x="1188085" y="706120"/>
                </a:lnTo>
                <a:lnTo>
                  <a:pt x="1339215" y="840740"/>
                </a:lnTo>
                <a:lnTo>
                  <a:pt x="1478915" y="997585"/>
                </a:lnTo>
                <a:lnTo>
                  <a:pt x="1569085" y="1120775"/>
                </a:lnTo>
                <a:lnTo>
                  <a:pt x="1669415" y="1238250"/>
                </a:lnTo>
                <a:lnTo>
                  <a:pt x="1787525" y="1339215"/>
                </a:lnTo>
                <a:lnTo>
                  <a:pt x="1938655" y="1456690"/>
                </a:lnTo>
                <a:lnTo>
                  <a:pt x="2263775" y="1697990"/>
                </a:lnTo>
                <a:lnTo>
                  <a:pt x="2442845" y="1837690"/>
                </a:lnTo>
                <a:lnTo>
                  <a:pt x="2510155" y="1899285"/>
                </a:lnTo>
              </a:path>
            </a:pathLst>
          </a:custGeom>
          <a:noFill/>
          <a:ln w="19050">
            <a:solidFill>
              <a:schemeClr val="bg1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800">
              <a:sym typeface="+mn-ea"/>
            </a:endParaRPr>
          </a:p>
        </p:txBody>
      </p:sp>
      <p:sp>
        <p:nvSpPr>
          <p:cNvPr id="7" name="任意多边形 6"/>
          <p:cNvSpPr/>
          <p:nvPr/>
        </p:nvSpPr>
        <p:spPr>
          <a:xfrm>
            <a:off x="1725930" y="7909560"/>
            <a:ext cx="2560320" cy="767715"/>
          </a:xfrm>
          <a:custGeom>
            <a:avLst/>
            <a:gdLst>
              <a:gd name="connisteX0" fmla="*/ 0 w 2560320"/>
              <a:gd name="connsiteY0" fmla="*/ 767715 h 767715"/>
              <a:gd name="connisteX1" fmla="*/ 1170940 w 2560320"/>
              <a:gd name="connsiteY1" fmla="*/ 375285 h 767715"/>
              <a:gd name="connisteX2" fmla="*/ 1602105 w 2560320"/>
              <a:gd name="connsiteY2" fmla="*/ 252095 h 767715"/>
              <a:gd name="connisteX3" fmla="*/ 2095500 w 2560320"/>
              <a:gd name="connsiteY3" fmla="*/ 162560 h 767715"/>
              <a:gd name="connisteX4" fmla="*/ 2268855 w 2560320"/>
              <a:gd name="connsiteY4" fmla="*/ 112395 h 767715"/>
              <a:gd name="connisteX5" fmla="*/ 2560320 w 2560320"/>
              <a:gd name="connsiteY5" fmla="*/ 0 h 76771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rect l="l" t="t" r="r" b="b"/>
            <a:pathLst>
              <a:path w="2560320" h="767715">
                <a:moveTo>
                  <a:pt x="0" y="767715"/>
                </a:moveTo>
                <a:lnTo>
                  <a:pt x="1170940" y="375285"/>
                </a:lnTo>
                <a:lnTo>
                  <a:pt x="1602105" y="252095"/>
                </a:lnTo>
                <a:lnTo>
                  <a:pt x="2095500" y="162560"/>
                </a:lnTo>
                <a:lnTo>
                  <a:pt x="2268855" y="112395"/>
                </a:lnTo>
                <a:lnTo>
                  <a:pt x="2560320" y="0"/>
                </a:lnTo>
              </a:path>
            </a:pathLst>
          </a:custGeom>
          <a:noFill/>
          <a:ln w="19050">
            <a:solidFill>
              <a:schemeClr val="bg1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/>
        </p:nvSpPr>
        <p:spPr>
          <a:xfrm>
            <a:off x="1170940" y="7038340"/>
            <a:ext cx="2459990" cy="2224405"/>
          </a:xfrm>
          <a:custGeom>
            <a:avLst/>
            <a:gdLst>
              <a:gd name="connisteX0" fmla="*/ 0 w 2459990"/>
              <a:gd name="connsiteY0" fmla="*/ 0 h 2224405"/>
              <a:gd name="connisteX1" fmla="*/ 375285 w 2459990"/>
              <a:gd name="connsiteY1" fmla="*/ 319405 h 2224405"/>
              <a:gd name="connisteX2" fmla="*/ 638810 w 2459990"/>
              <a:gd name="connsiteY2" fmla="*/ 509905 h 2224405"/>
              <a:gd name="connisteX3" fmla="*/ 890905 w 2459990"/>
              <a:gd name="connsiteY3" fmla="*/ 672465 h 2224405"/>
              <a:gd name="connisteX4" fmla="*/ 1198880 w 2459990"/>
              <a:gd name="connsiteY4" fmla="*/ 835025 h 2224405"/>
              <a:gd name="connisteX5" fmla="*/ 1367155 w 2459990"/>
              <a:gd name="connsiteY5" fmla="*/ 924560 h 2224405"/>
              <a:gd name="connisteX6" fmla="*/ 1490345 w 2459990"/>
              <a:gd name="connsiteY6" fmla="*/ 1014095 h 2224405"/>
              <a:gd name="connisteX7" fmla="*/ 1675130 w 2459990"/>
              <a:gd name="connsiteY7" fmla="*/ 1221740 h 2224405"/>
              <a:gd name="connisteX8" fmla="*/ 1922145 w 2459990"/>
              <a:gd name="connsiteY8" fmla="*/ 1535430 h 2224405"/>
              <a:gd name="connisteX9" fmla="*/ 2459990 w 2459990"/>
              <a:gd name="connsiteY9" fmla="*/ 2224405 h 222440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</a:cxnLst>
            <a:rect l="l" t="t" r="r" b="b"/>
            <a:pathLst>
              <a:path w="2459990" h="2224405">
                <a:moveTo>
                  <a:pt x="0" y="0"/>
                </a:moveTo>
                <a:lnTo>
                  <a:pt x="375285" y="319405"/>
                </a:lnTo>
                <a:lnTo>
                  <a:pt x="638810" y="509905"/>
                </a:lnTo>
                <a:lnTo>
                  <a:pt x="890905" y="672465"/>
                </a:lnTo>
                <a:lnTo>
                  <a:pt x="1198880" y="835025"/>
                </a:lnTo>
                <a:lnTo>
                  <a:pt x="1367155" y="924560"/>
                </a:lnTo>
                <a:lnTo>
                  <a:pt x="1490345" y="1014095"/>
                </a:lnTo>
                <a:lnTo>
                  <a:pt x="1675130" y="1221740"/>
                </a:lnTo>
                <a:lnTo>
                  <a:pt x="1922145" y="1535430"/>
                </a:lnTo>
                <a:lnTo>
                  <a:pt x="2459990" y="2224405"/>
                </a:lnTo>
              </a:path>
            </a:pathLst>
          </a:custGeom>
          <a:noFill/>
          <a:ln w="19050">
            <a:solidFill>
              <a:schemeClr val="bg1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800">
              <a:sym typeface="+mn-ea"/>
            </a:endParaRPr>
          </a:p>
        </p:txBody>
      </p:sp>
      <p:sp>
        <p:nvSpPr>
          <p:cNvPr id="10" name="任意多边形 9"/>
          <p:cNvSpPr/>
          <p:nvPr/>
        </p:nvSpPr>
        <p:spPr>
          <a:xfrm>
            <a:off x="1170940" y="6631940"/>
            <a:ext cx="952500" cy="1540510"/>
          </a:xfrm>
          <a:custGeom>
            <a:avLst/>
            <a:gdLst>
              <a:gd name="connisteX0" fmla="*/ 952500 w 952500"/>
              <a:gd name="connsiteY0" fmla="*/ 0 h 1540510"/>
              <a:gd name="connisteX1" fmla="*/ 784225 w 952500"/>
              <a:gd name="connsiteY1" fmla="*/ 369570 h 1540510"/>
              <a:gd name="connisteX2" fmla="*/ 643890 w 952500"/>
              <a:gd name="connsiteY2" fmla="*/ 582295 h 1540510"/>
              <a:gd name="connisteX3" fmla="*/ 459105 w 952500"/>
              <a:gd name="connsiteY3" fmla="*/ 812165 h 1540510"/>
              <a:gd name="connisteX4" fmla="*/ 252095 w 952500"/>
              <a:gd name="connsiteY4" fmla="*/ 1042035 h 1540510"/>
              <a:gd name="connisteX5" fmla="*/ 117475 w 952500"/>
              <a:gd name="connsiteY5" fmla="*/ 1254760 h 1540510"/>
              <a:gd name="connisteX6" fmla="*/ 0 w 952500"/>
              <a:gd name="connsiteY6" fmla="*/ 1540510 h 154051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l" t="t" r="r" b="b"/>
            <a:pathLst>
              <a:path w="952500" h="1540510">
                <a:moveTo>
                  <a:pt x="952500" y="0"/>
                </a:moveTo>
                <a:lnTo>
                  <a:pt x="784225" y="369570"/>
                </a:lnTo>
                <a:lnTo>
                  <a:pt x="643890" y="582295"/>
                </a:lnTo>
                <a:lnTo>
                  <a:pt x="459105" y="812165"/>
                </a:lnTo>
                <a:lnTo>
                  <a:pt x="252095" y="1042035"/>
                </a:lnTo>
                <a:lnTo>
                  <a:pt x="117475" y="1254760"/>
                </a:lnTo>
                <a:lnTo>
                  <a:pt x="0" y="1540510"/>
                </a:lnTo>
              </a:path>
            </a:pathLst>
          </a:custGeom>
          <a:noFill/>
          <a:ln w="19050">
            <a:solidFill>
              <a:schemeClr val="bg1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800">
              <a:sym typeface="+mn-ea"/>
            </a:endParaRPr>
          </a:p>
        </p:txBody>
      </p:sp>
      <p:sp>
        <p:nvSpPr>
          <p:cNvPr id="11" name="任意多边形 10"/>
          <p:cNvSpPr/>
          <p:nvPr/>
        </p:nvSpPr>
        <p:spPr>
          <a:xfrm>
            <a:off x="1529715" y="6847840"/>
            <a:ext cx="1002665" cy="1423035"/>
          </a:xfrm>
          <a:custGeom>
            <a:avLst/>
            <a:gdLst>
              <a:gd name="connisteX0" fmla="*/ 1002665 w 1002665"/>
              <a:gd name="connsiteY0" fmla="*/ 0 h 1423035"/>
              <a:gd name="connisteX1" fmla="*/ 0 w 1002665"/>
              <a:gd name="connsiteY1" fmla="*/ 1423035 h 142303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</a:cxnLst>
            <a:rect l="l" t="t" r="r" b="b"/>
            <a:pathLst>
              <a:path w="1002665" h="1423035">
                <a:moveTo>
                  <a:pt x="1002665" y="0"/>
                </a:moveTo>
                <a:lnTo>
                  <a:pt x="0" y="1423035"/>
                </a:lnTo>
              </a:path>
            </a:pathLst>
          </a:custGeom>
          <a:noFill/>
          <a:ln w="19050">
            <a:solidFill>
              <a:schemeClr val="bg1">
                <a:lumMod val="50000"/>
              </a:schemeClr>
            </a:solidFill>
            <a:headEnd type="arrow"/>
            <a:tailEnd type="none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800">
              <a:sym typeface="+mn-ea"/>
            </a:endParaRPr>
          </a:p>
        </p:txBody>
      </p:sp>
      <p:sp>
        <p:nvSpPr>
          <p:cNvPr id="12" name="任意多边形 11"/>
          <p:cNvSpPr/>
          <p:nvPr/>
        </p:nvSpPr>
        <p:spPr>
          <a:xfrm>
            <a:off x="812800" y="7615555"/>
            <a:ext cx="1882140" cy="1585595"/>
          </a:xfrm>
          <a:custGeom>
            <a:avLst/>
            <a:gdLst>
              <a:gd name="connisteX0" fmla="*/ 0 w 1882140"/>
              <a:gd name="connsiteY0" fmla="*/ 0 h 1585595"/>
              <a:gd name="connisteX1" fmla="*/ 95250 w 1882140"/>
              <a:gd name="connsiteY1" fmla="*/ 39370 h 1585595"/>
              <a:gd name="connisteX2" fmla="*/ 280035 w 1882140"/>
              <a:gd name="connsiteY2" fmla="*/ 134620 h 1585595"/>
              <a:gd name="connisteX3" fmla="*/ 548640 w 1882140"/>
              <a:gd name="connsiteY3" fmla="*/ 274320 h 1585595"/>
              <a:gd name="connisteX4" fmla="*/ 694690 w 1882140"/>
              <a:gd name="connsiteY4" fmla="*/ 330835 h 1585595"/>
              <a:gd name="connisteX5" fmla="*/ 806450 w 1882140"/>
              <a:gd name="connsiteY5" fmla="*/ 375285 h 1585595"/>
              <a:gd name="connisteX6" fmla="*/ 935355 w 1882140"/>
              <a:gd name="connsiteY6" fmla="*/ 436880 h 1585595"/>
              <a:gd name="connisteX7" fmla="*/ 1019175 w 1882140"/>
              <a:gd name="connsiteY7" fmla="*/ 498475 h 1585595"/>
              <a:gd name="connisteX8" fmla="*/ 1092200 w 1882140"/>
              <a:gd name="connsiteY8" fmla="*/ 571500 h 1585595"/>
              <a:gd name="connisteX9" fmla="*/ 1143000 w 1882140"/>
              <a:gd name="connsiteY9" fmla="*/ 716915 h 1585595"/>
              <a:gd name="connisteX10" fmla="*/ 1260475 w 1882140"/>
              <a:gd name="connsiteY10" fmla="*/ 1081405 h 1585595"/>
              <a:gd name="connisteX11" fmla="*/ 1316355 w 1882140"/>
              <a:gd name="connsiteY11" fmla="*/ 1226820 h 1585595"/>
              <a:gd name="connisteX12" fmla="*/ 1366520 w 1882140"/>
              <a:gd name="connsiteY12" fmla="*/ 1299845 h 1585595"/>
              <a:gd name="connisteX13" fmla="*/ 1461770 w 1882140"/>
              <a:gd name="connsiteY13" fmla="*/ 1383665 h 1585595"/>
              <a:gd name="connisteX14" fmla="*/ 1719580 w 1882140"/>
              <a:gd name="connsiteY14" fmla="*/ 1546225 h 1585595"/>
              <a:gd name="connisteX15" fmla="*/ 1882140 w 1882140"/>
              <a:gd name="connsiteY15" fmla="*/ 1579880 h 1585595"/>
              <a:gd name="connisteX16" fmla="*/ 1882140 w 1882140"/>
              <a:gd name="connsiteY16" fmla="*/ 1585595 h 15855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</a:cxnLst>
            <a:rect l="l" t="t" r="r" b="b"/>
            <a:pathLst>
              <a:path w="1882140" h="1585595">
                <a:moveTo>
                  <a:pt x="0" y="0"/>
                </a:moveTo>
                <a:lnTo>
                  <a:pt x="95250" y="39370"/>
                </a:lnTo>
                <a:lnTo>
                  <a:pt x="280035" y="134620"/>
                </a:lnTo>
                <a:lnTo>
                  <a:pt x="548640" y="274320"/>
                </a:lnTo>
                <a:lnTo>
                  <a:pt x="694690" y="330835"/>
                </a:lnTo>
                <a:lnTo>
                  <a:pt x="806450" y="375285"/>
                </a:lnTo>
                <a:lnTo>
                  <a:pt x="935355" y="436880"/>
                </a:lnTo>
                <a:lnTo>
                  <a:pt x="1019175" y="498475"/>
                </a:lnTo>
                <a:lnTo>
                  <a:pt x="1092200" y="571500"/>
                </a:lnTo>
                <a:lnTo>
                  <a:pt x="1143000" y="716915"/>
                </a:lnTo>
                <a:lnTo>
                  <a:pt x="1260475" y="1081405"/>
                </a:lnTo>
                <a:lnTo>
                  <a:pt x="1316355" y="1226820"/>
                </a:lnTo>
                <a:lnTo>
                  <a:pt x="1366520" y="1299845"/>
                </a:lnTo>
                <a:lnTo>
                  <a:pt x="1461770" y="1383665"/>
                </a:lnTo>
                <a:lnTo>
                  <a:pt x="1719580" y="1546225"/>
                </a:lnTo>
                <a:lnTo>
                  <a:pt x="1882140" y="1579880"/>
                </a:lnTo>
                <a:lnTo>
                  <a:pt x="1882140" y="1585595"/>
                </a:lnTo>
              </a:path>
            </a:pathLst>
          </a:custGeom>
          <a:noFill/>
          <a:ln w="19050">
            <a:solidFill>
              <a:schemeClr val="bg1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800"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 rot="21120000">
            <a:off x="3199130" y="8045450"/>
            <a:ext cx="617220" cy="183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" b="1">
                <a:effectLst>
                  <a:glow rad="2286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长</a:t>
            </a:r>
            <a:r>
              <a:rPr lang="en-US" altLang="zh-CN" sz="600" b="1">
                <a:effectLst>
                  <a:glow rad="2286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600" b="1">
                <a:effectLst>
                  <a:glow rad="2286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乐</a:t>
            </a:r>
            <a:r>
              <a:rPr lang="en-US" altLang="zh-CN" sz="600" b="1">
                <a:effectLst>
                  <a:glow rad="2286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600" b="1">
                <a:effectLst>
                  <a:glow rad="2286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大</a:t>
            </a:r>
            <a:r>
              <a:rPr lang="en-US" altLang="zh-CN" sz="600" b="1">
                <a:effectLst>
                  <a:glow rad="2286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600" b="1">
                <a:effectLst>
                  <a:glow rad="2286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道</a:t>
            </a:r>
          </a:p>
        </p:txBody>
      </p:sp>
      <p:sp>
        <p:nvSpPr>
          <p:cNvPr id="14" name="文本框 13"/>
          <p:cNvSpPr txBox="1"/>
          <p:nvPr/>
        </p:nvSpPr>
        <p:spPr>
          <a:xfrm rot="1680000">
            <a:off x="2030095" y="7791450"/>
            <a:ext cx="617220" cy="183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" b="1">
                <a:effectLst>
                  <a:glow rad="2286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淮</a:t>
            </a:r>
            <a:r>
              <a:rPr lang="en-US" altLang="zh-CN" sz="600" b="1">
                <a:effectLst>
                  <a:glow rad="2286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600" b="1">
                <a:effectLst>
                  <a:glow rad="2286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源</a:t>
            </a:r>
            <a:r>
              <a:rPr lang="en-US" altLang="zh-CN" sz="600" b="1">
                <a:effectLst>
                  <a:glow rad="2286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600" b="1">
                <a:effectLst>
                  <a:glow rad="2286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大</a:t>
            </a:r>
            <a:r>
              <a:rPr lang="en-US" altLang="zh-CN" sz="600" b="1">
                <a:effectLst>
                  <a:glow rad="2286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600" b="1">
                <a:effectLst>
                  <a:glow rad="2286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道</a:t>
            </a:r>
          </a:p>
        </p:txBody>
      </p:sp>
      <p:sp>
        <p:nvSpPr>
          <p:cNvPr id="15" name="文本框 14"/>
          <p:cNvSpPr txBox="1"/>
          <p:nvPr/>
        </p:nvSpPr>
        <p:spPr>
          <a:xfrm rot="1920000">
            <a:off x="1850390" y="8029575"/>
            <a:ext cx="617220" cy="183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" b="1">
                <a:effectLst>
                  <a:glow rad="2286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宁</a:t>
            </a:r>
            <a:r>
              <a:rPr lang="en-US" altLang="zh-CN" sz="600" b="1">
                <a:effectLst>
                  <a:glow rad="2286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600" b="1">
                <a:effectLst>
                  <a:glow rad="2286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宣</a:t>
            </a:r>
            <a:r>
              <a:rPr lang="en-US" altLang="zh-CN" sz="600" b="1">
                <a:effectLst>
                  <a:glow rad="2286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600" b="1">
                <a:effectLst>
                  <a:glow rad="2286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高</a:t>
            </a:r>
            <a:r>
              <a:rPr lang="en-US" altLang="zh-CN" sz="600" b="1">
                <a:effectLst>
                  <a:glow rad="2286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600" b="1">
                <a:effectLst>
                  <a:glow rad="2286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速</a:t>
            </a:r>
          </a:p>
        </p:txBody>
      </p:sp>
      <p:sp>
        <p:nvSpPr>
          <p:cNvPr id="16" name="文本框 15"/>
          <p:cNvSpPr txBox="1"/>
          <p:nvPr/>
        </p:nvSpPr>
        <p:spPr>
          <a:xfrm rot="19260000">
            <a:off x="2061845" y="8602980"/>
            <a:ext cx="24574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" b="1">
                <a:effectLst>
                  <a:glow rad="2286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新能源大道</a:t>
            </a:r>
          </a:p>
        </p:txBody>
      </p:sp>
      <p:sp>
        <p:nvSpPr>
          <p:cNvPr id="18" name="文本框 17"/>
          <p:cNvSpPr txBox="1"/>
          <p:nvPr/>
        </p:nvSpPr>
        <p:spPr>
          <a:xfrm rot="2280000">
            <a:off x="1895475" y="7298690"/>
            <a:ext cx="2457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" b="1">
                <a:effectLst>
                  <a:glow rad="2286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沂湖路</a:t>
            </a:r>
          </a:p>
        </p:txBody>
      </p:sp>
      <p:sp>
        <p:nvSpPr>
          <p:cNvPr id="19" name="文本框 18"/>
          <p:cNvSpPr txBox="1"/>
          <p:nvPr/>
        </p:nvSpPr>
        <p:spPr>
          <a:xfrm rot="1800000">
            <a:off x="1839595" y="6713855"/>
            <a:ext cx="2457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" b="1">
                <a:effectLst>
                  <a:glow rad="2286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S243</a:t>
            </a:r>
          </a:p>
        </p:txBody>
      </p:sp>
      <p:sp>
        <p:nvSpPr>
          <p:cNvPr id="9222" name="object 7"/>
          <p:cNvSpPr txBox="1"/>
          <p:nvPr/>
        </p:nvSpPr>
        <p:spPr>
          <a:xfrm>
            <a:off x="292318" y="1066904"/>
            <a:ext cx="1454150" cy="2222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marL="12700" eaLnBrk="1" hangingPunct="1"/>
            <a:r>
              <a:rPr lang="en-US" altLang="zh-CN" sz="1400" b="1" dirty="0" err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区位</a:t>
            </a:r>
            <a:endParaRPr lang="en-US" altLang="zh-CN" sz="1400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223" name="object 8"/>
          <p:cNvSpPr/>
          <p:nvPr/>
        </p:nvSpPr>
        <p:spPr>
          <a:xfrm>
            <a:off x="0" y="779463"/>
            <a:ext cx="20104100" cy="0"/>
          </a:xfrm>
          <a:custGeom>
            <a:avLst/>
            <a:gdLst>
              <a:gd name="txL" fmla="*/ 0 w 20104100"/>
              <a:gd name="txT" fmla="*/ 0 h 1"/>
              <a:gd name="txR" fmla="*/ 20104100 w 20104100"/>
              <a:gd name="txB" fmla="*/ 0 h 1"/>
            </a:gdLst>
            <a:ahLst/>
            <a:cxnLst>
              <a:cxn ang="0">
                <a:pos x="0" y="0"/>
              </a:cxn>
              <a:cxn ang="0">
                <a:pos x="20104100" y="0"/>
              </a:cxn>
            </a:cxnLst>
            <a:rect l="txL" t="txT" r="txR" b="txB"/>
            <a:pathLst>
              <a:path w="20104100" h="1">
                <a:moveTo>
                  <a:pt x="0" y="0"/>
                </a:moveTo>
                <a:lnTo>
                  <a:pt x="20104099" y="0"/>
                </a:lnTo>
              </a:path>
            </a:pathLst>
          </a:custGeom>
          <a:noFill/>
          <a:ln w="8666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9224" name="object 9"/>
          <p:cNvSpPr/>
          <p:nvPr/>
        </p:nvSpPr>
        <p:spPr>
          <a:xfrm>
            <a:off x="0" y="0"/>
            <a:ext cx="0" cy="10053638"/>
          </a:xfrm>
          <a:custGeom>
            <a:avLst/>
            <a:gdLst>
              <a:gd name="txL" fmla="*/ 0 w 1"/>
              <a:gd name="txT" fmla="*/ 0 h 10053320"/>
              <a:gd name="txR" fmla="*/ 0 w 1"/>
              <a:gd name="txB" fmla="*/ 10053320 h 10053320"/>
            </a:gdLst>
            <a:ahLst/>
            <a:cxnLst>
              <a:cxn ang="0">
                <a:pos x="0" y="0"/>
              </a:cxn>
              <a:cxn ang="0">
                <a:pos x="0" y="10060684"/>
              </a:cxn>
            </a:cxnLst>
            <a:rect l="txL" t="txT" r="txR" b="txB"/>
            <a:pathLst>
              <a:path w="1" h="10053320">
                <a:moveTo>
                  <a:pt x="0" y="0"/>
                </a:moveTo>
                <a:lnTo>
                  <a:pt x="0" y="10052740"/>
                </a:lnTo>
              </a:path>
            </a:pathLst>
          </a:custGeom>
          <a:noFill/>
          <a:ln w="8666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225" name="object 10"/>
          <p:cNvSpPr/>
          <p:nvPr/>
        </p:nvSpPr>
        <p:spPr>
          <a:xfrm>
            <a:off x="-639" y="10034588"/>
            <a:ext cx="20104100" cy="0"/>
          </a:xfrm>
          <a:custGeom>
            <a:avLst/>
            <a:gdLst>
              <a:gd name="txL" fmla="*/ 0 w 20104100"/>
              <a:gd name="txT" fmla="*/ 0 h 1"/>
              <a:gd name="txR" fmla="*/ 20104100 w 20104100"/>
              <a:gd name="txB" fmla="*/ 0 h 1"/>
            </a:gdLst>
            <a:ahLst/>
            <a:cxnLst>
              <a:cxn ang="0">
                <a:pos x="0" y="0"/>
              </a:cxn>
              <a:cxn ang="0">
                <a:pos x="20104100" y="0"/>
              </a:cxn>
            </a:cxnLst>
            <a:rect l="txL" t="txT" r="txR" b="txB"/>
            <a:pathLst>
              <a:path w="20104100" h="1">
                <a:moveTo>
                  <a:pt x="0" y="0"/>
                </a:moveTo>
                <a:lnTo>
                  <a:pt x="20104099" y="0"/>
                </a:lnTo>
              </a:path>
            </a:pathLst>
          </a:custGeom>
          <a:noFill/>
          <a:ln w="8666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226" name="object 7"/>
          <p:cNvSpPr txBox="1"/>
          <p:nvPr/>
        </p:nvSpPr>
        <p:spPr>
          <a:xfrm>
            <a:off x="5643991" y="1082170"/>
            <a:ext cx="2174875" cy="21526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marL="12700" eaLnBrk="1" hangingPunct="1"/>
            <a:r>
              <a:rPr lang="zh-CN" altLang="en-US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图则技术修正内容</a:t>
            </a:r>
            <a:endParaRPr lang="en-US" altLang="en-US" sz="14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231" name="object 11"/>
          <p:cNvSpPr/>
          <p:nvPr/>
        </p:nvSpPr>
        <p:spPr>
          <a:xfrm>
            <a:off x="4760913" y="796925"/>
            <a:ext cx="0" cy="9117013"/>
          </a:xfrm>
          <a:custGeom>
            <a:avLst/>
            <a:gdLst>
              <a:gd name="txL" fmla="*/ 0 w 1"/>
              <a:gd name="txT" fmla="*/ 0 h 9116695"/>
              <a:gd name="txR" fmla="*/ 0 w 1"/>
              <a:gd name="txB" fmla="*/ 9116695 h 9116695"/>
            </a:gdLst>
            <a:ahLst/>
            <a:cxnLst>
              <a:cxn ang="0">
                <a:pos x="0" y="0"/>
              </a:cxn>
              <a:cxn ang="0">
                <a:pos x="0" y="9124211"/>
              </a:cxn>
            </a:cxnLst>
            <a:rect l="txL" t="txT" r="txR" b="txB"/>
            <a:pathLst>
              <a:path w="1" h="9116695">
                <a:moveTo>
                  <a:pt x="0" y="0"/>
                </a:moveTo>
                <a:lnTo>
                  <a:pt x="0" y="9116254"/>
                </a:lnTo>
              </a:path>
            </a:pathLst>
          </a:custGeom>
          <a:noFill/>
          <a:ln w="8666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232" name="object 2"/>
          <p:cNvSpPr txBox="1"/>
          <p:nvPr/>
        </p:nvSpPr>
        <p:spPr>
          <a:xfrm>
            <a:off x="-639" y="362749"/>
            <a:ext cx="20104099" cy="32258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marL="12700" algn="ctr">
              <a:lnSpc>
                <a:spcPct val="150000"/>
              </a:lnSpc>
            </a:pPr>
            <a:r>
              <a:rPr lang="en-US" altLang="zh-CN" sz="1400" b="1" dirty="0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《</a:t>
            </a:r>
            <a:r>
              <a:rPr lang="zh-CN" altLang="en-US" sz="1400" b="1" dirty="0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南京市溧水区副城中心区控制性详细规划</a:t>
            </a:r>
            <a:r>
              <a:rPr lang="en-US" altLang="zh-CN" sz="1400" b="1" dirty="0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》</a:t>
            </a:r>
            <a:r>
              <a:rPr lang="en-US" altLang="zh-CN" sz="14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NJ</a:t>
            </a:r>
            <a:r>
              <a:rPr lang="en-US" sz="14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LSb020-05</a:t>
            </a:r>
            <a:r>
              <a:rPr lang="zh-CN" altLang="en-US" sz="14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规划管理单元图则技术修正</a:t>
            </a:r>
          </a:p>
        </p:txBody>
      </p:sp>
      <p:sp>
        <p:nvSpPr>
          <p:cNvPr id="2" name="object 3"/>
          <p:cNvSpPr txBox="1"/>
          <p:nvPr/>
        </p:nvSpPr>
        <p:spPr>
          <a:xfrm>
            <a:off x="320817" y="1355816"/>
            <a:ext cx="4321175" cy="62293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indent="323850" eaLnBrk="1" fontAlgn="auto" hangingPunct="1">
              <a:lnSpc>
                <a:spcPct val="150000"/>
              </a:lnSpc>
              <a:defRPr/>
            </a:pPr>
            <a:r>
              <a:rPr lang="en-US" altLang="zh-CN" sz="900" spc="2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NJLSb020-05</a:t>
            </a:r>
            <a:r>
              <a:rPr lang="zh-CN" altLang="en-US" sz="900" spc="2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规划管理单元图则位于溧水开发区，东至蟾山路，西至沂湖路，南至润淮大道，北至新淮大道，图则总用地面积约1</a:t>
            </a:r>
            <a:r>
              <a:rPr lang="en-US" altLang="zh-CN" sz="900" spc="2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76.</a:t>
            </a:r>
            <a:r>
              <a:rPr lang="zh-CN" altLang="en-US" sz="900" spc="2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87公顷。</a:t>
            </a:r>
            <a:endParaRPr lang="zh-CN" altLang="en-US" sz="900" spc="20" dirty="0">
              <a:solidFill>
                <a:prstClr val="black"/>
              </a:solidFill>
              <a:latin typeface="宋体" panose="02010600030101010101" pitchFamily="2" charset="-122"/>
              <a:sym typeface="+mn-ea"/>
            </a:endParaRPr>
          </a:p>
          <a:p>
            <a:pPr marL="12700" indent="323850" eaLnBrk="1" fontAlgn="auto" hangingPunct="1">
              <a:lnSpc>
                <a:spcPct val="150000"/>
              </a:lnSpc>
              <a:defRPr/>
            </a:pPr>
            <a:endParaRPr lang="zh-CN" altLang="en-US" sz="900" spc="2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622503" y="1406079"/>
            <a:ext cx="1288597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33680" algn="just" fontAlgn="auto">
              <a:lnSpc>
                <a:spcPct val="150000"/>
              </a:lnSpc>
              <a:buFont typeface="Wingdings" panose="05000000000000000000" charset="0"/>
              <a:defRPr/>
              <a:extLst>
                <a:ext uri="{35155182-B16C-46BC-9424-99874614C6A1}">
                  <wpsdc:indentchars xmlns:wpsdc="http://www.wps.cn/officeDocument/2017/drawingmlCustomData" xmlns="" val="200" checksum="4145137957"/>
                </a:ext>
              </a:extLst>
            </a:pPr>
            <a:r>
              <a:rPr lang="zh-CN" altLang="en-US" sz="900" spc="2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从</a:t>
            </a:r>
            <a:r>
              <a:rPr lang="en-US" altLang="zh-CN" sz="900" spc="2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05—11</a:t>
            </a:r>
            <a:r>
              <a:rPr lang="zh-CN" altLang="en-US" sz="900" spc="2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地块中切分出两处一类工业用地（</a:t>
            </a:r>
            <a:r>
              <a:rPr lang="en-US" altLang="zh-CN" sz="900" spc="2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M1</a:t>
            </a:r>
            <a:r>
              <a:rPr lang="zh-CN" altLang="en-US" sz="900" spc="2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），地块编号分别为</a:t>
            </a:r>
            <a:r>
              <a:rPr lang="en-US" altLang="zh-CN" sz="900" spc="2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05—62</a:t>
            </a:r>
            <a:r>
              <a:rPr lang="zh-CN" altLang="en-US" sz="900" spc="2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</a:t>
            </a:r>
            <a:r>
              <a:rPr lang="en-US" altLang="zh-CN" sz="900" spc="2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05—63</a:t>
            </a:r>
            <a:r>
              <a:rPr lang="zh-CN" altLang="en-US" sz="900" spc="2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</a:t>
            </a:r>
            <a:r>
              <a:rPr lang="zh-CN" altLang="en-US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其中</a:t>
            </a:r>
            <a:r>
              <a:rPr lang="en-US" altLang="zh-CN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05—63 </a:t>
            </a:r>
            <a:r>
              <a:rPr lang="zh-CN" altLang="en-US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地块指标保持不变， </a:t>
            </a:r>
            <a:r>
              <a:rPr lang="en-US" altLang="zh-CN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05—62</a:t>
            </a:r>
            <a:r>
              <a:rPr lang="zh-CN" altLang="en-US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地块建筑密度调整为</a:t>
            </a:r>
            <a:r>
              <a:rPr lang="en-US" altLang="zh-CN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≤</a:t>
            </a:r>
            <a:r>
              <a:rPr lang="en-US" altLang="zh-CN" sz="900" spc="2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70%</a:t>
            </a:r>
            <a:r>
              <a:rPr lang="zh-CN" altLang="en-US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，绿地率调整为</a:t>
            </a:r>
            <a:r>
              <a:rPr lang="en-US" altLang="zh-CN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≥</a:t>
            </a:r>
            <a:r>
              <a:rPr lang="en-US" altLang="zh-CN" sz="900" spc="2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5</a:t>
            </a:r>
            <a:r>
              <a:rPr lang="en-US" altLang="zh-CN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%</a:t>
            </a:r>
            <a:r>
              <a:rPr lang="zh-CN" altLang="en-US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；</a:t>
            </a:r>
            <a:endParaRPr lang="zh-CN" altLang="en-US" sz="900" spc="2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lvl="0" indent="233680" algn="just" fontAlgn="auto">
              <a:lnSpc>
                <a:spcPct val="150000"/>
              </a:lnSpc>
              <a:buFont typeface="Wingdings" panose="05000000000000000000" charset="0"/>
              <a:defRPr/>
              <a:extLst>
                <a:ext uri="{35155182-B16C-46BC-9424-99874614C6A1}">
                  <wpsdc:indentchars xmlns:wpsdc="http://www.wps.cn/officeDocument/2017/drawingmlCustomData" xmlns="" val="200" checksum="4145137957"/>
                </a:ext>
              </a:extLst>
            </a:pPr>
            <a:r>
              <a:rPr lang="zh-CN" altLang="en-US" sz="900" spc="2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从</a:t>
            </a:r>
            <a:r>
              <a:rPr lang="en-US" altLang="zh-CN" sz="900" spc="2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05—19</a:t>
            </a:r>
            <a:r>
              <a:rPr lang="zh-CN" altLang="en-US" sz="900" spc="2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地块中切分出一处一类工业用地（</a:t>
            </a:r>
            <a:r>
              <a:rPr lang="en-US" altLang="zh-CN" sz="900" spc="2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M1</a:t>
            </a:r>
            <a:r>
              <a:rPr lang="zh-CN" altLang="en-US" sz="900" spc="2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），地块编号为</a:t>
            </a:r>
            <a:r>
              <a:rPr lang="en-US" altLang="zh-CN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05—64</a:t>
            </a:r>
            <a:r>
              <a:rPr lang="zh-CN" altLang="en-US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，建筑密度调整为</a:t>
            </a:r>
            <a:r>
              <a:rPr lang="en-US" altLang="zh-CN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≤</a:t>
            </a:r>
            <a:r>
              <a:rPr lang="en-US" altLang="zh-CN" sz="900" spc="2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70%</a:t>
            </a:r>
            <a:r>
              <a:rPr lang="zh-CN" altLang="en-US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，绿地率调整为</a:t>
            </a:r>
            <a:r>
              <a:rPr lang="en-US" altLang="zh-CN" sz="900" spc="2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≥</a:t>
            </a:r>
            <a:r>
              <a:rPr lang="en-US" altLang="zh-CN" sz="900" spc="2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5%</a:t>
            </a:r>
            <a:r>
              <a:rPr lang="zh-CN" altLang="en-US" sz="900" spc="2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</a:t>
            </a:r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152400" y="152400"/>
            <a:ext cx="20104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graphicFrame>
        <p:nvGraphicFramePr>
          <p:cNvPr id="9" name="表格 8"/>
          <p:cNvGraphicFramePr>
            <a:graphicFrameLocks noGrp="1"/>
          </p:cNvGraphicFramePr>
          <p:nvPr/>
        </p:nvGraphicFramePr>
        <p:xfrm>
          <a:off x="16604721" y="9124553"/>
          <a:ext cx="3333750" cy="54424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23685"/>
                <a:gridCol w="2810065"/>
              </a:tblGrid>
              <a:tr h="29221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1" lang="zh-CN" altLang="en-US" sz="900" b="0" kern="1200" noProof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批准单位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zh-CN" altLang="en-US" sz="9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南京市规划和自然资源局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202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1" lang="zh-CN" altLang="en-US" sz="900" b="0" kern="1200" noProof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批准文号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Clr>
                          <a:schemeClr val="accent2"/>
                        </a:buClr>
                        <a:buSzPct val="110000"/>
                      </a:pPr>
                      <a:r>
                        <a:rPr kumimoji="1" lang="zh-CN" altLang="zh-CN" sz="9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宁规划资源办〔</a:t>
                      </a:r>
                      <a:r>
                        <a:rPr kumimoji="1" lang="en-US" altLang="zh-CN" sz="9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2025</a:t>
                      </a:r>
                      <a:r>
                        <a:rPr kumimoji="1" lang="zh-CN" altLang="zh-CN" sz="9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〕</a:t>
                      </a:r>
                      <a:r>
                        <a:rPr kumimoji="1" lang="en-US" altLang="zh-CN" sz="9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88</a:t>
                      </a:r>
                      <a:r>
                        <a:rPr kumimoji="1" lang="zh-CN" altLang="zh-CN" sz="9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号</a:t>
                      </a:r>
                      <a:endParaRPr kumimoji="1" lang="zh-CN" altLang="zh-CN" sz="900" b="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+mn-ea"/>
                      </a:endParaRP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22" name="图片 2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39652" y="1772525"/>
            <a:ext cx="3224227" cy="3801744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3" name="矩形 22"/>
          <p:cNvSpPr/>
          <p:nvPr/>
        </p:nvSpPr>
        <p:spPr bwMode="auto">
          <a:xfrm>
            <a:off x="839651" y="1772524"/>
            <a:ext cx="3224228" cy="3801745"/>
          </a:xfrm>
          <a:prstGeom prst="rect">
            <a:avLst/>
          </a:prstGeom>
          <a:solidFill>
            <a:schemeClr val="lt1">
              <a:alpha val="5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4" name="椭圆 23"/>
          <p:cNvSpPr/>
          <p:nvPr/>
        </p:nvSpPr>
        <p:spPr>
          <a:xfrm>
            <a:off x="1787679" y="2292706"/>
            <a:ext cx="152396" cy="152396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1851390" y="2328262"/>
            <a:ext cx="1198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NJLSb020-05</a:t>
            </a:r>
          </a:p>
          <a:p>
            <a:pPr algn="ctr"/>
            <a:r>
              <a:rPr lang="zh-CN" altLang="en-US" sz="1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规划管理单元图则</a:t>
            </a:r>
          </a:p>
        </p:txBody>
      </p:sp>
      <p:sp>
        <p:nvSpPr>
          <p:cNvPr id="26" name="矩形 25"/>
          <p:cNvSpPr/>
          <p:nvPr/>
        </p:nvSpPr>
        <p:spPr>
          <a:xfrm>
            <a:off x="1878833" y="5562586"/>
            <a:ext cx="1325880" cy="2298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zh-CN" altLang="en-US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本</a:t>
            </a:r>
            <a:r>
              <a:rPr lang="zh-CN" altLang="zh-CN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图则在</a:t>
            </a:r>
            <a:r>
              <a:rPr lang="zh-CN" altLang="en-US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溧水</a:t>
            </a:r>
            <a:r>
              <a:rPr lang="zh-CN" altLang="zh-CN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区的位置</a:t>
            </a:r>
          </a:p>
        </p:txBody>
      </p:sp>
      <p:sp>
        <p:nvSpPr>
          <p:cNvPr id="28" name="矩形 27"/>
          <p:cNvSpPr/>
          <p:nvPr/>
        </p:nvSpPr>
        <p:spPr>
          <a:xfrm>
            <a:off x="1474498" y="9522644"/>
            <a:ext cx="1977390" cy="2298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zh-CN" altLang="en-US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本</a:t>
            </a:r>
            <a:r>
              <a:rPr lang="zh-CN" altLang="zh-CN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图则在</a:t>
            </a:r>
            <a:r>
              <a:rPr lang="en-US" altLang="zh-CN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NJLSb020</a:t>
            </a:r>
            <a:r>
              <a:rPr lang="zh-CN" altLang="en-US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控规</a:t>
            </a:r>
            <a:r>
              <a:rPr lang="zh-CN" altLang="zh-CN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单元的位置</a:t>
            </a:r>
          </a:p>
        </p:txBody>
      </p:sp>
      <p:sp>
        <p:nvSpPr>
          <p:cNvPr id="57" name="文本框 56"/>
          <p:cNvSpPr txBox="1"/>
          <p:nvPr/>
        </p:nvSpPr>
        <p:spPr>
          <a:xfrm>
            <a:off x="2743835" y="6395085"/>
            <a:ext cx="133604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NJLSb020</a:t>
            </a:r>
            <a:r>
              <a:rPr lang="zh-CN" altLang="en-US" sz="1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控规单元</a:t>
            </a:r>
          </a:p>
        </p:txBody>
      </p:sp>
      <p:sp>
        <p:nvSpPr>
          <p:cNvPr id="58" name="文本框 57"/>
          <p:cNvSpPr txBox="1"/>
          <p:nvPr/>
        </p:nvSpPr>
        <p:spPr>
          <a:xfrm>
            <a:off x="2959221" y="6683605"/>
            <a:ext cx="1198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000" b="1" dirty="0">
                <a:solidFill>
                  <a:srgbClr val="C00000"/>
                </a:solidFill>
                <a:effectLst>
                  <a:glow rad="1270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NJLSb020-05</a:t>
            </a:r>
          </a:p>
          <a:p>
            <a:pPr algn="ctr"/>
            <a:r>
              <a:rPr lang="zh-CN" altLang="en-US" sz="1000" b="1" dirty="0">
                <a:solidFill>
                  <a:srgbClr val="C00000"/>
                </a:solidFill>
                <a:effectLst>
                  <a:glow rad="1270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规划管理单元图则</a:t>
            </a:r>
          </a:p>
        </p:txBody>
      </p:sp>
      <p:sp>
        <p:nvSpPr>
          <p:cNvPr id="60" name="任意多边形 59"/>
          <p:cNvSpPr/>
          <p:nvPr/>
        </p:nvSpPr>
        <p:spPr>
          <a:xfrm>
            <a:off x="2667635" y="6631940"/>
            <a:ext cx="1297305" cy="196215"/>
          </a:xfrm>
          <a:custGeom>
            <a:avLst/>
            <a:gdLst>
              <a:gd name="connisteX0" fmla="*/ 0 w 1297305"/>
              <a:gd name="connsiteY0" fmla="*/ 196215 h 196215"/>
              <a:gd name="connisteX1" fmla="*/ 148590 w 1297305"/>
              <a:gd name="connsiteY1" fmla="*/ 5715 h 196215"/>
              <a:gd name="connisteX2" fmla="*/ 1297305 w 1297305"/>
              <a:gd name="connsiteY2" fmla="*/ 5715 h 196215"/>
              <a:gd name="connisteX3" fmla="*/ 1297305 w 1297305"/>
              <a:gd name="connsiteY3" fmla="*/ 0 h 19621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rect l="l" t="t" r="r" b="b"/>
            <a:pathLst>
              <a:path w="1297305" h="196215">
                <a:moveTo>
                  <a:pt x="0" y="196215"/>
                </a:moveTo>
                <a:lnTo>
                  <a:pt x="148590" y="5715"/>
                </a:lnTo>
                <a:lnTo>
                  <a:pt x="1297305" y="5715"/>
                </a:lnTo>
                <a:lnTo>
                  <a:pt x="1297305" y="0"/>
                </a:lnTo>
              </a:path>
            </a:pathLst>
          </a:custGeom>
          <a:noFill/>
          <a:ln w="12700">
            <a:solidFill>
              <a:schemeClr val="tx1"/>
            </a:solidFill>
            <a:headEnd type="oval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800">
              <a:sym typeface="+mn-ea"/>
            </a:endParaRPr>
          </a:p>
        </p:txBody>
      </p:sp>
      <p:sp>
        <p:nvSpPr>
          <p:cNvPr id="27" name="任意多边形 26"/>
          <p:cNvSpPr/>
          <p:nvPr/>
        </p:nvSpPr>
        <p:spPr>
          <a:xfrm>
            <a:off x="1027430" y="6619240"/>
            <a:ext cx="2730500" cy="1156335"/>
          </a:xfrm>
          <a:custGeom>
            <a:avLst/>
            <a:gdLst>
              <a:gd name="connisteX0" fmla="*/ 0 w 2730500"/>
              <a:gd name="connsiteY0" fmla="*/ 0 h 1156335"/>
              <a:gd name="connisteX1" fmla="*/ 793750 w 2730500"/>
              <a:gd name="connsiteY1" fmla="*/ 494665 h 1156335"/>
              <a:gd name="connisteX2" fmla="*/ 1169670 w 2730500"/>
              <a:gd name="connsiteY2" fmla="*/ 757555 h 1156335"/>
              <a:gd name="connisteX3" fmla="*/ 1600835 w 2730500"/>
              <a:gd name="connsiteY3" fmla="*/ 1034415 h 1156335"/>
              <a:gd name="connisteX4" fmla="*/ 1704975 w 2730500"/>
              <a:gd name="connsiteY4" fmla="*/ 1106805 h 1156335"/>
              <a:gd name="connisteX5" fmla="*/ 1764030 w 2730500"/>
              <a:gd name="connsiteY5" fmla="*/ 1138555 h 1156335"/>
              <a:gd name="connisteX6" fmla="*/ 1841500 w 2730500"/>
              <a:gd name="connsiteY6" fmla="*/ 1156335 h 1156335"/>
              <a:gd name="connisteX7" fmla="*/ 2730500 w 2730500"/>
              <a:gd name="connsiteY7" fmla="*/ 1156335 h 115633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</a:cxnLst>
            <a:rect l="l" t="t" r="r" b="b"/>
            <a:pathLst>
              <a:path w="2730500" h="1156335">
                <a:moveTo>
                  <a:pt x="0" y="0"/>
                </a:moveTo>
                <a:lnTo>
                  <a:pt x="793750" y="494665"/>
                </a:lnTo>
                <a:lnTo>
                  <a:pt x="1169670" y="757555"/>
                </a:lnTo>
                <a:lnTo>
                  <a:pt x="1600835" y="1034415"/>
                </a:lnTo>
                <a:lnTo>
                  <a:pt x="1704975" y="1106805"/>
                </a:lnTo>
                <a:lnTo>
                  <a:pt x="1764030" y="1138555"/>
                </a:lnTo>
                <a:lnTo>
                  <a:pt x="1841500" y="1156335"/>
                </a:lnTo>
                <a:lnTo>
                  <a:pt x="2730500" y="1156335"/>
                </a:lnTo>
              </a:path>
            </a:pathLst>
          </a:custGeom>
          <a:noFill/>
          <a:ln w="19050">
            <a:solidFill>
              <a:schemeClr val="bg1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800">
              <a:sym typeface="+mn-ea"/>
            </a:endParaRPr>
          </a:p>
        </p:txBody>
      </p:sp>
      <p:sp>
        <p:nvSpPr>
          <p:cNvPr id="21" name="任意多边形 20"/>
          <p:cNvSpPr/>
          <p:nvPr/>
        </p:nvSpPr>
        <p:spPr>
          <a:xfrm>
            <a:off x="2174875" y="7031990"/>
            <a:ext cx="643890" cy="603250"/>
          </a:xfrm>
          <a:custGeom>
            <a:avLst/>
            <a:gdLst>
              <a:gd name="connisteX0" fmla="*/ 222250 w 643890"/>
              <a:gd name="connsiteY0" fmla="*/ 0 h 603250"/>
              <a:gd name="connisteX1" fmla="*/ 0 w 643890"/>
              <a:gd name="connsiteY1" fmla="*/ 326390 h 603250"/>
              <a:gd name="connisteX2" fmla="*/ 434975 w 643890"/>
              <a:gd name="connsiteY2" fmla="*/ 603250 h 603250"/>
              <a:gd name="connisteX3" fmla="*/ 643890 w 643890"/>
              <a:gd name="connsiteY3" fmla="*/ 304165 h 603250"/>
              <a:gd name="connisteX4" fmla="*/ 222250 w 643890"/>
              <a:gd name="connsiteY4" fmla="*/ 0 h 60325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l" t="t" r="r" b="b"/>
            <a:pathLst>
              <a:path w="643890" h="603250">
                <a:moveTo>
                  <a:pt x="222250" y="0"/>
                </a:moveTo>
                <a:lnTo>
                  <a:pt x="0" y="326390"/>
                </a:lnTo>
                <a:lnTo>
                  <a:pt x="434975" y="603250"/>
                </a:lnTo>
                <a:lnTo>
                  <a:pt x="643890" y="304165"/>
                </a:lnTo>
                <a:lnTo>
                  <a:pt x="222250" y="0"/>
                </a:lnTo>
                <a:close/>
              </a:path>
            </a:pathLst>
          </a:custGeom>
          <a:noFill/>
          <a:ln w="19050">
            <a:solidFill>
              <a:srgbClr val="C00000"/>
            </a:solidFill>
            <a:prstDash val="sysDash"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800">
              <a:sym typeface="+mn-ea"/>
            </a:endParaRPr>
          </a:p>
        </p:txBody>
      </p:sp>
      <p:sp>
        <p:nvSpPr>
          <p:cNvPr id="61" name="任意多边形 60"/>
          <p:cNvSpPr/>
          <p:nvPr/>
        </p:nvSpPr>
        <p:spPr>
          <a:xfrm>
            <a:off x="2815275" y="7045979"/>
            <a:ext cx="1259161" cy="259507"/>
          </a:xfrm>
          <a:custGeom>
            <a:avLst/>
            <a:gdLst>
              <a:gd name="connsiteX0" fmla="*/ 0 w 1209675"/>
              <a:gd name="connsiteY0" fmla="*/ 257175 h 257175"/>
              <a:gd name="connsiteX1" fmla="*/ 257175 w 1209675"/>
              <a:gd name="connsiteY1" fmla="*/ 0 h 257175"/>
              <a:gd name="connsiteX2" fmla="*/ 1209675 w 1209675"/>
              <a:gd name="connsiteY2" fmla="*/ 0 h 257175"/>
              <a:gd name="connsiteX0-1" fmla="*/ 0 w 1209675"/>
              <a:gd name="connsiteY0-2" fmla="*/ 257175 h 257175"/>
              <a:gd name="connsiteX1-3" fmla="*/ 433483 w 1209675"/>
              <a:gd name="connsiteY1-4" fmla="*/ 0 h 257175"/>
              <a:gd name="connsiteX2-5" fmla="*/ 1209675 w 1209675"/>
              <a:gd name="connsiteY2-6" fmla="*/ 0 h 257175"/>
              <a:gd name="connsiteX0-7" fmla="*/ 0 w 1792844"/>
              <a:gd name="connsiteY0-8" fmla="*/ 257175 h 257175"/>
              <a:gd name="connsiteX1-9" fmla="*/ 433483 w 1792844"/>
              <a:gd name="connsiteY1-10" fmla="*/ 0 h 257175"/>
              <a:gd name="connsiteX2-11" fmla="*/ 1792844 w 1792844"/>
              <a:gd name="connsiteY2-12" fmla="*/ 0 h 257175"/>
              <a:gd name="connsiteX0-13" fmla="*/ 0 w 1792844"/>
              <a:gd name="connsiteY0-14" fmla="*/ 257175 h 257175"/>
              <a:gd name="connsiteX1-15" fmla="*/ 243613 w 1792844"/>
              <a:gd name="connsiteY1-16" fmla="*/ 0 h 257175"/>
              <a:gd name="connsiteX2-17" fmla="*/ 1792844 w 1792844"/>
              <a:gd name="connsiteY2-18" fmla="*/ 0 h 2571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1792844" h="257175">
                <a:moveTo>
                  <a:pt x="0" y="257175"/>
                </a:moveTo>
                <a:lnTo>
                  <a:pt x="243613" y="0"/>
                </a:lnTo>
                <a:lnTo>
                  <a:pt x="1792844" y="0"/>
                </a:lnTo>
              </a:path>
            </a:pathLst>
          </a:custGeom>
          <a:noFill/>
          <a:ln w="12700">
            <a:solidFill>
              <a:schemeClr val="tx1"/>
            </a:solidFill>
            <a:headEnd type="oval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文本框 28"/>
          <p:cNvSpPr txBox="1"/>
          <p:nvPr/>
        </p:nvSpPr>
        <p:spPr>
          <a:xfrm>
            <a:off x="2923540" y="7696200"/>
            <a:ext cx="617220" cy="183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" b="1">
                <a:effectLst>
                  <a:glow rad="2286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润</a:t>
            </a:r>
            <a:r>
              <a:rPr lang="en-US" altLang="zh-CN" sz="600" b="1">
                <a:effectLst>
                  <a:glow rad="2286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600" b="1">
                <a:effectLst>
                  <a:glow rad="2286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淮</a:t>
            </a:r>
            <a:r>
              <a:rPr lang="en-US" altLang="zh-CN" sz="600" b="1">
                <a:effectLst>
                  <a:glow rad="2286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600" b="1">
                <a:effectLst>
                  <a:glow rad="2286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大</a:t>
            </a:r>
            <a:r>
              <a:rPr lang="en-US" altLang="zh-CN" sz="600" b="1">
                <a:effectLst>
                  <a:glow rad="2286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600" b="1">
                <a:effectLst>
                  <a:glow rad="2286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道</a:t>
            </a:r>
          </a:p>
        </p:txBody>
      </p:sp>
      <p:pic>
        <p:nvPicPr>
          <p:cNvPr id="30" name="图片 29" descr="NJLSb020-05(1)—调整后-模型"/>
          <p:cNvPicPr>
            <a:picLocks noChangeAspect="1"/>
          </p:cNvPicPr>
          <p:nvPr/>
        </p:nvPicPr>
        <p:blipFill>
          <a:blip r:embed="rId8"/>
          <a:srcRect l="1407" t="3963" r="6232" b="4976"/>
          <a:stretch>
            <a:fillRect/>
          </a:stretch>
        </p:blipFill>
        <p:spPr>
          <a:xfrm>
            <a:off x="6668135" y="2760980"/>
            <a:ext cx="9840595" cy="6859270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6732905" y="5414010"/>
            <a:ext cx="1622425" cy="1448435"/>
          </a:xfrm>
          <a:prstGeom prst="wedgeRectCallout">
            <a:avLst>
              <a:gd name="adj1" fmla="val 103659"/>
              <a:gd name="adj2" fmla="val -1074"/>
            </a:avLst>
          </a:prstGeom>
          <a:solidFill>
            <a:schemeClr val="bg1">
              <a:alpha val="40000"/>
            </a:schemeClr>
          </a:solidFill>
          <a:ln>
            <a:solidFill>
              <a:schemeClr val="tx1"/>
            </a:solidFill>
          </a:ln>
        </p:spPr>
        <p:txBody>
          <a:bodyPr wrap="none" rtlCol="0" anchor="ctr" anchorCtr="0">
            <a:noAutofit/>
          </a:bodyPr>
          <a:lstStyle>
            <a:defPPr>
              <a:defRPr lang="zh-CN"/>
            </a:defPPr>
            <a:lvl1pPr>
              <a:defRPr sz="14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en-US" altLang="zh-CN" sz="1200" b="0" dirty="0">
                <a:solidFill>
                  <a:schemeClr val="tx1"/>
                </a:solidFill>
              </a:rPr>
              <a:t>05-63</a:t>
            </a:r>
            <a:r>
              <a:rPr lang="zh-CN" altLang="en-US" sz="1200" b="0" dirty="0">
                <a:solidFill>
                  <a:schemeClr val="tx1"/>
                </a:solidFill>
              </a:rPr>
              <a:t>地块</a:t>
            </a:r>
            <a:endParaRPr lang="en-US" altLang="zh-CN" sz="1200" b="0" dirty="0">
              <a:solidFill>
                <a:schemeClr val="tx1"/>
              </a:solidFill>
            </a:endParaRPr>
          </a:p>
          <a:p>
            <a:pPr algn="l"/>
            <a:r>
              <a:rPr lang="zh-CN" altLang="en-US" sz="1200" b="0" dirty="0">
                <a:solidFill>
                  <a:schemeClr val="tx1"/>
                </a:solidFill>
              </a:rPr>
              <a:t>用地性质：</a:t>
            </a:r>
            <a:r>
              <a:rPr lang="en-US" altLang="zh-CN" sz="1200" b="0" dirty="0">
                <a:solidFill>
                  <a:schemeClr val="tx1"/>
                </a:solidFill>
              </a:rPr>
              <a:t>M1</a:t>
            </a:r>
          </a:p>
          <a:p>
            <a:pPr algn="l"/>
            <a:r>
              <a:rPr lang="zh-CN" altLang="en-US" sz="1200" dirty="0">
                <a:solidFill>
                  <a:srgbClr val="FF0000"/>
                </a:solidFill>
              </a:rPr>
              <a:t>用地面积：</a:t>
            </a:r>
            <a:r>
              <a:rPr lang="en-US" altLang="zh-CN" sz="1200" dirty="0">
                <a:solidFill>
                  <a:srgbClr val="FF0000"/>
                </a:solidFill>
              </a:rPr>
              <a:t>2.35</a:t>
            </a:r>
            <a:r>
              <a:rPr lang="zh-CN" altLang="en-US" sz="1200" dirty="0">
                <a:solidFill>
                  <a:srgbClr val="FF0000"/>
                </a:solidFill>
              </a:rPr>
              <a:t>公顷</a:t>
            </a:r>
            <a:endParaRPr lang="zh-CN" altLang="en-US" sz="1200" b="0" dirty="0">
              <a:solidFill>
                <a:schemeClr val="tx1"/>
              </a:solidFill>
            </a:endParaRPr>
          </a:p>
          <a:p>
            <a:pPr algn="l"/>
            <a:r>
              <a:rPr lang="zh-CN" altLang="en-US" sz="1200" b="0" dirty="0">
                <a:solidFill>
                  <a:schemeClr val="tx1"/>
                </a:solidFill>
              </a:rPr>
              <a:t>容积率：</a:t>
            </a:r>
            <a:r>
              <a:rPr lang="en-US" altLang="zh-CN" sz="1200" b="0" dirty="0">
                <a:solidFill>
                  <a:schemeClr val="tx1"/>
                </a:solidFill>
              </a:rPr>
              <a:t>≤2.0</a:t>
            </a:r>
            <a:endParaRPr lang="zh-CN" altLang="en-US" sz="1200" b="0" dirty="0">
              <a:solidFill>
                <a:schemeClr val="tx1"/>
              </a:solidFill>
            </a:endParaRPr>
          </a:p>
          <a:p>
            <a:pPr algn="l"/>
            <a:r>
              <a:rPr lang="en-US" altLang="zh-CN" sz="1200" b="0" dirty="0">
                <a:solidFill>
                  <a:schemeClr val="tx1"/>
                </a:solidFill>
              </a:rPr>
              <a:t>建筑密度：≤50%</a:t>
            </a:r>
          </a:p>
          <a:p>
            <a:pPr algn="l"/>
            <a:r>
              <a:rPr lang="en-US" altLang="zh-CN" sz="1200" b="0" dirty="0">
                <a:solidFill>
                  <a:schemeClr val="tx1"/>
                </a:solidFill>
              </a:rPr>
              <a:t>建筑高度：≤24m</a:t>
            </a:r>
          </a:p>
          <a:p>
            <a:pPr algn="l"/>
            <a:r>
              <a:rPr lang="en-US" altLang="zh-CN" sz="1200" b="0" dirty="0">
                <a:solidFill>
                  <a:schemeClr val="tx1"/>
                </a:solidFill>
              </a:rPr>
              <a:t>绿地率：——</a:t>
            </a:r>
          </a:p>
        </p:txBody>
      </p:sp>
      <p:sp>
        <p:nvSpPr>
          <p:cNvPr id="34" name="文本框 33"/>
          <p:cNvSpPr txBox="1"/>
          <p:nvPr/>
        </p:nvSpPr>
        <p:spPr>
          <a:xfrm>
            <a:off x="6732905" y="7304405"/>
            <a:ext cx="1622425" cy="1448435"/>
          </a:xfrm>
          <a:prstGeom prst="wedgeRectCallout">
            <a:avLst>
              <a:gd name="adj1" fmla="val 110704"/>
              <a:gd name="adj2" fmla="val -106159"/>
            </a:avLst>
          </a:prstGeom>
          <a:solidFill>
            <a:schemeClr val="bg1">
              <a:alpha val="40000"/>
            </a:schemeClr>
          </a:solidFill>
          <a:ln>
            <a:solidFill>
              <a:schemeClr val="tx1"/>
            </a:solidFill>
          </a:ln>
        </p:spPr>
        <p:txBody>
          <a:bodyPr wrap="none" rtlCol="0" anchor="ctr" anchorCtr="0">
            <a:noAutofit/>
          </a:bodyPr>
          <a:lstStyle>
            <a:defPPr>
              <a:defRPr lang="zh-CN"/>
            </a:defPPr>
            <a:lvl1pPr>
              <a:defRPr sz="14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en-US" altLang="zh-CN" sz="1200" b="0" dirty="0">
                <a:solidFill>
                  <a:schemeClr val="tx1"/>
                </a:solidFill>
              </a:rPr>
              <a:t>05-62</a:t>
            </a:r>
            <a:r>
              <a:rPr lang="zh-CN" altLang="en-US" sz="1200" b="0" dirty="0">
                <a:solidFill>
                  <a:schemeClr val="tx1"/>
                </a:solidFill>
              </a:rPr>
              <a:t>地块</a:t>
            </a:r>
            <a:endParaRPr lang="en-US" altLang="zh-CN" sz="1200" b="0" dirty="0">
              <a:solidFill>
                <a:schemeClr val="tx1"/>
              </a:solidFill>
            </a:endParaRPr>
          </a:p>
          <a:p>
            <a:pPr algn="l"/>
            <a:r>
              <a:rPr lang="zh-CN" altLang="en-US" sz="1200" b="0" dirty="0">
                <a:solidFill>
                  <a:schemeClr val="tx1"/>
                </a:solidFill>
              </a:rPr>
              <a:t>用地性质：</a:t>
            </a:r>
            <a:r>
              <a:rPr lang="en-US" altLang="zh-CN" sz="1200" b="0" dirty="0">
                <a:solidFill>
                  <a:schemeClr val="tx1"/>
                </a:solidFill>
              </a:rPr>
              <a:t>M1</a:t>
            </a:r>
          </a:p>
          <a:p>
            <a:pPr algn="l"/>
            <a:r>
              <a:rPr lang="zh-CN" altLang="en-US" sz="1200" dirty="0">
                <a:solidFill>
                  <a:srgbClr val="FF0000"/>
                </a:solidFill>
              </a:rPr>
              <a:t>用地面积：</a:t>
            </a:r>
            <a:r>
              <a:rPr lang="en-US" altLang="zh-CN" sz="1200" dirty="0">
                <a:solidFill>
                  <a:srgbClr val="FF0000"/>
                </a:solidFill>
              </a:rPr>
              <a:t>4.50</a:t>
            </a:r>
            <a:r>
              <a:rPr lang="zh-CN" altLang="en-US" sz="1200" dirty="0">
                <a:solidFill>
                  <a:srgbClr val="FF0000"/>
                </a:solidFill>
              </a:rPr>
              <a:t>公顷</a:t>
            </a:r>
            <a:endParaRPr lang="zh-CN" altLang="en-US" sz="1200" b="0" dirty="0">
              <a:solidFill>
                <a:schemeClr val="tx1"/>
              </a:solidFill>
            </a:endParaRPr>
          </a:p>
          <a:p>
            <a:pPr algn="l"/>
            <a:r>
              <a:rPr lang="zh-CN" altLang="en-US" sz="1200" b="0" dirty="0">
                <a:solidFill>
                  <a:schemeClr val="tx1"/>
                </a:solidFill>
              </a:rPr>
              <a:t>容积率：</a:t>
            </a:r>
            <a:r>
              <a:rPr lang="en-US" altLang="zh-CN" sz="1200" b="0" dirty="0">
                <a:solidFill>
                  <a:schemeClr val="tx1"/>
                </a:solidFill>
              </a:rPr>
              <a:t>≤2.0</a:t>
            </a:r>
            <a:endParaRPr lang="zh-CN" altLang="en-US" sz="1200" b="0" dirty="0">
              <a:solidFill>
                <a:schemeClr val="tx1"/>
              </a:solidFill>
            </a:endParaRPr>
          </a:p>
          <a:p>
            <a:pPr algn="l"/>
            <a:r>
              <a:rPr lang="zh-CN" altLang="en-US" sz="1200" dirty="0">
                <a:solidFill>
                  <a:srgbClr val="FF0000"/>
                </a:solidFill>
              </a:rPr>
              <a:t>建筑密度：≤</a:t>
            </a:r>
            <a:r>
              <a:rPr lang="en-US" altLang="zh-CN" sz="1200" dirty="0">
                <a:solidFill>
                  <a:srgbClr val="FF0000"/>
                </a:solidFill>
              </a:rPr>
              <a:t>7</a:t>
            </a:r>
            <a:r>
              <a:rPr lang="zh-CN" altLang="en-US" sz="1200" dirty="0">
                <a:solidFill>
                  <a:srgbClr val="FF0000"/>
                </a:solidFill>
              </a:rPr>
              <a:t>0%</a:t>
            </a:r>
          </a:p>
          <a:p>
            <a:pPr algn="l"/>
            <a:r>
              <a:rPr lang="en-US" altLang="zh-CN" sz="1200" b="0" dirty="0">
                <a:solidFill>
                  <a:schemeClr val="tx1"/>
                </a:solidFill>
              </a:rPr>
              <a:t>建筑高度：≤24m</a:t>
            </a:r>
          </a:p>
          <a:p>
            <a:pPr algn="l"/>
            <a:r>
              <a:rPr lang="zh-CN" altLang="en-US" sz="1200" dirty="0">
                <a:solidFill>
                  <a:srgbClr val="FF0000"/>
                </a:solidFill>
              </a:rPr>
              <a:t>绿地率：≥5%</a:t>
            </a:r>
          </a:p>
        </p:txBody>
      </p:sp>
      <p:sp>
        <p:nvSpPr>
          <p:cNvPr id="35" name="文本框 34"/>
          <p:cNvSpPr txBox="1"/>
          <p:nvPr/>
        </p:nvSpPr>
        <p:spPr>
          <a:xfrm>
            <a:off x="8898890" y="7773035"/>
            <a:ext cx="1622425" cy="1448435"/>
          </a:xfrm>
          <a:prstGeom prst="wedgeRectCallout">
            <a:avLst>
              <a:gd name="adj1" fmla="val 38532"/>
              <a:gd name="adj2" fmla="val -113524"/>
            </a:avLst>
          </a:prstGeom>
          <a:solidFill>
            <a:schemeClr val="bg1">
              <a:alpha val="40000"/>
            </a:schemeClr>
          </a:solidFill>
          <a:ln>
            <a:solidFill>
              <a:schemeClr val="tx1"/>
            </a:solidFill>
          </a:ln>
        </p:spPr>
        <p:txBody>
          <a:bodyPr wrap="none" rtlCol="0" anchor="ctr" anchorCtr="0">
            <a:noAutofit/>
          </a:bodyPr>
          <a:lstStyle>
            <a:defPPr>
              <a:defRPr lang="zh-CN"/>
            </a:defPPr>
            <a:lvl1pPr>
              <a:defRPr sz="14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en-US" altLang="zh-CN" sz="1200" b="0" dirty="0">
                <a:solidFill>
                  <a:schemeClr val="tx1"/>
                </a:solidFill>
              </a:rPr>
              <a:t>05-11</a:t>
            </a:r>
            <a:r>
              <a:rPr lang="zh-CN" altLang="en-US" sz="1200" b="0" dirty="0">
                <a:solidFill>
                  <a:schemeClr val="tx1"/>
                </a:solidFill>
              </a:rPr>
              <a:t>地块</a:t>
            </a:r>
            <a:endParaRPr lang="en-US" altLang="zh-CN" sz="1200" b="0" dirty="0">
              <a:solidFill>
                <a:schemeClr val="tx1"/>
              </a:solidFill>
            </a:endParaRPr>
          </a:p>
          <a:p>
            <a:pPr algn="l"/>
            <a:r>
              <a:rPr lang="zh-CN" altLang="en-US" sz="1200" b="0" dirty="0">
                <a:solidFill>
                  <a:schemeClr val="tx1"/>
                </a:solidFill>
              </a:rPr>
              <a:t>用地性质：</a:t>
            </a:r>
            <a:r>
              <a:rPr lang="en-US" altLang="zh-CN" sz="1200" b="0" dirty="0">
                <a:solidFill>
                  <a:schemeClr val="tx1"/>
                </a:solidFill>
              </a:rPr>
              <a:t>M1</a:t>
            </a:r>
          </a:p>
          <a:p>
            <a:pPr algn="l"/>
            <a:r>
              <a:rPr lang="zh-CN" altLang="en-US" sz="1200" dirty="0">
                <a:solidFill>
                  <a:srgbClr val="FF0000"/>
                </a:solidFill>
              </a:rPr>
              <a:t>用地面积：</a:t>
            </a:r>
            <a:r>
              <a:rPr lang="en-US" altLang="zh-CN" sz="1200" dirty="0">
                <a:solidFill>
                  <a:srgbClr val="FF0000"/>
                </a:solidFill>
              </a:rPr>
              <a:t>19.29</a:t>
            </a:r>
            <a:r>
              <a:rPr lang="zh-CN" altLang="en-US" sz="1200" dirty="0">
                <a:solidFill>
                  <a:srgbClr val="FF0000"/>
                </a:solidFill>
              </a:rPr>
              <a:t>公顷</a:t>
            </a:r>
            <a:endParaRPr lang="zh-CN" altLang="en-US" sz="1200" b="0" dirty="0">
              <a:solidFill>
                <a:schemeClr val="tx1"/>
              </a:solidFill>
            </a:endParaRPr>
          </a:p>
          <a:p>
            <a:pPr algn="l"/>
            <a:r>
              <a:rPr lang="zh-CN" altLang="en-US" sz="1200" b="0" dirty="0">
                <a:solidFill>
                  <a:schemeClr val="tx1"/>
                </a:solidFill>
              </a:rPr>
              <a:t>容积率：</a:t>
            </a:r>
            <a:r>
              <a:rPr lang="en-US" altLang="zh-CN" sz="1200" b="0" dirty="0">
                <a:solidFill>
                  <a:schemeClr val="tx1"/>
                </a:solidFill>
              </a:rPr>
              <a:t>≤2.0</a:t>
            </a:r>
            <a:endParaRPr lang="zh-CN" altLang="en-US" sz="1200" b="0" dirty="0">
              <a:solidFill>
                <a:schemeClr val="tx1"/>
              </a:solidFill>
            </a:endParaRPr>
          </a:p>
          <a:p>
            <a:pPr algn="l"/>
            <a:r>
              <a:rPr lang="en-US" altLang="zh-CN" sz="1200" b="0" dirty="0">
                <a:solidFill>
                  <a:schemeClr val="tx1"/>
                </a:solidFill>
              </a:rPr>
              <a:t>建筑密度：≤50%</a:t>
            </a:r>
          </a:p>
          <a:p>
            <a:pPr algn="l"/>
            <a:r>
              <a:rPr lang="en-US" altLang="zh-CN" sz="1200" b="0" dirty="0">
                <a:solidFill>
                  <a:schemeClr val="tx1"/>
                </a:solidFill>
              </a:rPr>
              <a:t>建筑高度：≤24m</a:t>
            </a:r>
          </a:p>
          <a:p>
            <a:pPr algn="l"/>
            <a:r>
              <a:rPr lang="en-US" altLang="zh-CN" sz="1200" b="0" dirty="0">
                <a:solidFill>
                  <a:schemeClr val="tx1"/>
                </a:solidFill>
              </a:rPr>
              <a:t>绿地率：——</a:t>
            </a:r>
          </a:p>
        </p:txBody>
      </p:sp>
      <p:sp>
        <p:nvSpPr>
          <p:cNvPr id="40" name="矩形 39"/>
          <p:cNvSpPr/>
          <p:nvPr/>
        </p:nvSpPr>
        <p:spPr>
          <a:xfrm>
            <a:off x="14840585" y="8752840"/>
            <a:ext cx="1414780" cy="647700"/>
          </a:xfrm>
          <a:prstGeom prst="rect">
            <a:avLst/>
          </a:prstGeom>
          <a:solidFill>
            <a:schemeClr val="bg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TextBox 4"/>
          <p:cNvSpPr txBox="1">
            <a:spLocks noChangeArrowheads="1"/>
          </p:cNvSpPr>
          <p:nvPr/>
        </p:nvSpPr>
        <p:spPr bwMode="auto">
          <a:xfrm>
            <a:off x="15365730" y="8788400"/>
            <a:ext cx="1261745" cy="3124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SzPct val="75000"/>
              <a:buFont typeface="Wingdings" panose="05000000000000000000" pitchFamily="2" charset="2"/>
              <a:buChar char="p"/>
              <a:defRPr sz="20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lnSpc>
                <a:spcPct val="125000"/>
              </a:lnSpc>
              <a:spcBef>
                <a:spcPct val="20000"/>
              </a:spcBef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lnSpc>
                <a:spcPct val="125000"/>
              </a:lnSpc>
              <a:spcBef>
                <a:spcPct val="20000"/>
              </a:spcBef>
              <a:buSzPct val="65000"/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lnSpc>
                <a:spcPct val="125000"/>
              </a:lnSpc>
              <a:spcBef>
                <a:spcPct val="20000"/>
              </a:spcBef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lnSpc>
                <a:spcPct val="125000"/>
              </a:lnSpc>
              <a:spcBef>
                <a:spcPct val="20000"/>
              </a:spcBef>
              <a:buSzPct val="80000"/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defTabSz="897890" eaLnBrk="1" hangingPunct="1">
              <a:lnSpc>
                <a:spcPct val="120000"/>
              </a:lnSpc>
              <a:spcBef>
                <a:spcPct val="0"/>
              </a:spcBef>
              <a:buSzTx/>
              <a:buNone/>
              <a:defRPr/>
            </a:pPr>
            <a:r>
              <a:rPr lang="en-US" altLang="zh-CN" sz="120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 </a:t>
            </a:r>
            <a:r>
              <a:rPr lang="zh-CN" altLang="en-US" sz="120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技术修正范围</a:t>
            </a:r>
            <a:endParaRPr lang="en-US" altLang="zh-CN" sz="1200" dirty="0">
              <a:solidFill>
                <a:prstClr val="black"/>
              </a:solidFill>
              <a:effectLst>
                <a:glow rad="127000">
                  <a:prstClr val="white"/>
                </a:glow>
              </a:effectLst>
            </a:endParaRPr>
          </a:p>
        </p:txBody>
      </p:sp>
      <p:sp>
        <p:nvSpPr>
          <p:cNvPr id="44" name="矩形 43"/>
          <p:cNvSpPr/>
          <p:nvPr>
            <p:custDataLst>
              <p:tags r:id="rId1"/>
            </p:custDataLst>
          </p:nvPr>
        </p:nvSpPr>
        <p:spPr>
          <a:xfrm>
            <a:off x="14939010" y="9186545"/>
            <a:ext cx="429260" cy="174625"/>
          </a:xfrm>
          <a:prstGeom prst="rect">
            <a:avLst/>
          </a:prstGeom>
          <a:noFill/>
          <a:ln w="19050" cmpd="thickThin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89769" tIns="44885" rIns="89769" bIns="44885" numCol="1" spcCol="0" rtlCol="0" fromWordArt="0" anchor="t" anchorCtr="0" forceAA="0" compatLnSpc="1">
            <a:noAutofit/>
          </a:bodyPr>
          <a:lstStyle/>
          <a:p>
            <a:pPr lvl="0" algn="l" defTabSz="897890">
              <a:buClrTx/>
              <a:buSzTx/>
              <a:buFontTx/>
            </a:pPr>
            <a:endParaRPr lang="zh-CN" altLang="en-US" sz="900" dirty="0">
              <a:solidFill>
                <a:prstClr val="black"/>
              </a:solidFill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45" name="TextBox 4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5368270" y="9106535"/>
            <a:ext cx="1259205" cy="3124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SzPct val="75000"/>
              <a:buFont typeface="Wingdings" panose="05000000000000000000" pitchFamily="2" charset="2"/>
              <a:buChar char="p"/>
              <a:defRPr sz="20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lnSpc>
                <a:spcPct val="125000"/>
              </a:lnSpc>
              <a:spcBef>
                <a:spcPct val="20000"/>
              </a:spcBef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lnSpc>
                <a:spcPct val="125000"/>
              </a:lnSpc>
              <a:spcBef>
                <a:spcPct val="20000"/>
              </a:spcBef>
              <a:buSzPct val="65000"/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lnSpc>
                <a:spcPct val="125000"/>
              </a:lnSpc>
              <a:spcBef>
                <a:spcPct val="20000"/>
              </a:spcBef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lnSpc>
                <a:spcPct val="125000"/>
              </a:lnSpc>
              <a:spcBef>
                <a:spcPct val="20000"/>
              </a:spcBef>
              <a:buSzPct val="80000"/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defTabSz="897890" eaLnBrk="1" hangingPunct="1">
              <a:lnSpc>
                <a:spcPct val="120000"/>
              </a:lnSpc>
              <a:spcBef>
                <a:spcPct val="0"/>
              </a:spcBef>
              <a:buSzTx/>
              <a:buNone/>
              <a:defRPr/>
            </a:pPr>
            <a:r>
              <a:rPr lang="en-US" altLang="zh-CN" sz="90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 </a:t>
            </a:r>
            <a:r>
              <a:rPr lang="zh-CN" altLang="en-US" sz="120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单元图则范围</a:t>
            </a:r>
            <a:endParaRPr lang="en-US" altLang="zh-CN" sz="1200" dirty="0">
              <a:solidFill>
                <a:prstClr val="black"/>
              </a:solidFill>
              <a:effectLst>
                <a:glow rad="127000">
                  <a:prstClr val="white"/>
                </a:glow>
              </a:effectLst>
            </a:endParaRPr>
          </a:p>
        </p:txBody>
      </p:sp>
      <p:sp>
        <p:nvSpPr>
          <p:cNvPr id="36" name="矩形 35"/>
          <p:cNvSpPr/>
          <p:nvPr>
            <p:custDataLst>
              <p:tags r:id="rId3"/>
            </p:custDataLst>
          </p:nvPr>
        </p:nvSpPr>
        <p:spPr>
          <a:xfrm>
            <a:off x="14939010" y="8865870"/>
            <a:ext cx="429260" cy="176530"/>
          </a:xfrm>
          <a:prstGeom prst="rect">
            <a:avLst/>
          </a:prstGeom>
          <a:noFill/>
          <a:ln w="19050">
            <a:solidFill>
              <a:srgbClr val="0000FF"/>
            </a:solidFill>
            <a:prstDash val="sysDash"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任意多边形 2"/>
          <p:cNvSpPr/>
          <p:nvPr/>
        </p:nvSpPr>
        <p:spPr>
          <a:xfrm>
            <a:off x="9464040" y="3261995"/>
            <a:ext cx="5508625" cy="5941060"/>
          </a:xfrm>
          <a:custGeom>
            <a:avLst/>
            <a:gdLst>
              <a:gd name="connisteX0" fmla="*/ 1471930 w 5508625"/>
              <a:gd name="connsiteY0" fmla="*/ 0 h 5941060"/>
              <a:gd name="connisteX1" fmla="*/ 0 w 5508625"/>
              <a:gd name="connsiteY1" fmla="*/ 2052320 h 5941060"/>
              <a:gd name="connisteX2" fmla="*/ 2416810 w 5508625"/>
              <a:gd name="connsiteY2" fmla="*/ 3766820 h 5941060"/>
              <a:gd name="connisteX3" fmla="*/ 1390650 w 5508625"/>
              <a:gd name="connsiteY3" fmla="*/ 4455795 h 5941060"/>
              <a:gd name="connisteX4" fmla="*/ 3550920 w 5508625"/>
              <a:gd name="connsiteY4" fmla="*/ 5941060 h 5941060"/>
              <a:gd name="connisteX5" fmla="*/ 5036185 w 5508625"/>
              <a:gd name="connsiteY5" fmla="*/ 3807460 h 5941060"/>
              <a:gd name="connisteX6" fmla="*/ 5387340 w 5508625"/>
              <a:gd name="connsiteY6" fmla="*/ 3281045 h 5941060"/>
              <a:gd name="connisteX7" fmla="*/ 5508625 w 5508625"/>
              <a:gd name="connsiteY7" fmla="*/ 2983865 h 5941060"/>
              <a:gd name="connisteX8" fmla="*/ 5022850 w 5508625"/>
              <a:gd name="connsiteY8" fmla="*/ 2632710 h 5941060"/>
              <a:gd name="connisteX9" fmla="*/ 4064000 w 5508625"/>
              <a:gd name="connsiteY9" fmla="*/ 1903730 h 5941060"/>
              <a:gd name="connisteX10" fmla="*/ 3496945 w 5508625"/>
              <a:gd name="connsiteY10" fmla="*/ 2754630 h 5941060"/>
              <a:gd name="connisteX11" fmla="*/ 3064510 w 5508625"/>
              <a:gd name="connsiteY11" fmla="*/ 3307715 h 5941060"/>
              <a:gd name="connisteX12" fmla="*/ 2983865 w 5508625"/>
              <a:gd name="connsiteY12" fmla="*/ 3375660 h 5941060"/>
              <a:gd name="connisteX13" fmla="*/ 1619885 w 5508625"/>
              <a:gd name="connsiteY13" fmla="*/ 2430145 h 5941060"/>
              <a:gd name="connisteX14" fmla="*/ 2092960 w 5508625"/>
              <a:gd name="connsiteY14" fmla="*/ 1755140 h 5941060"/>
              <a:gd name="connisteX15" fmla="*/ 3496945 w 5508625"/>
              <a:gd name="connsiteY15" fmla="*/ 2767965 h 5941060"/>
              <a:gd name="connisteX16" fmla="*/ 4064000 w 5508625"/>
              <a:gd name="connsiteY16" fmla="*/ 1890395 h 5941060"/>
              <a:gd name="connisteX17" fmla="*/ 1660525 w 5508625"/>
              <a:gd name="connsiteY17" fmla="*/ 121285 h 5941060"/>
              <a:gd name="connisteX18" fmla="*/ 1471930 w 5508625"/>
              <a:gd name="connsiteY18" fmla="*/ 0 h 594106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</a:cxnLst>
            <a:rect l="l" t="t" r="r" b="b"/>
            <a:pathLst>
              <a:path w="5508625" h="5941060">
                <a:moveTo>
                  <a:pt x="1471930" y="0"/>
                </a:moveTo>
                <a:lnTo>
                  <a:pt x="0" y="2052320"/>
                </a:lnTo>
                <a:lnTo>
                  <a:pt x="2416810" y="3766820"/>
                </a:lnTo>
                <a:lnTo>
                  <a:pt x="1390650" y="4455795"/>
                </a:lnTo>
                <a:lnTo>
                  <a:pt x="3550920" y="5941060"/>
                </a:lnTo>
                <a:lnTo>
                  <a:pt x="5036185" y="3807460"/>
                </a:lnTo>
                <a:lnTo>
                  <a:pt x="5387340" y="3281045"/>
                </a:lnTo>
                <a:lnTo>
                  <a:pt x="5508625" y="2983865"/>
                </a:lnTo>
                <a:lnTo>
                  <a:pt x="5022850" y="2632710"/>
                </a:lnTo>
                <a:lnTo>
                  <a:pt x="4064000" y="1903730"/>
                </a:lnTo>
                <a:lnTo>
                  <a:pt x="3496945" y="2754630"/>
                </a:lnTo>
                <a:lnTo>
                  <a:pt x="3064510" y="3307715"/>
                </a:lnTo>
                <a:lnTo>
                  <a:pt x="2983865" y="3375660"/>
                </a:lnTo>
                <a:lnTo>
                  <a:pt x="1619885" y="2430145"/>
                </a:lnTo>
                <a:lnTo>
                  <a:pt x="2092960" y="1755140"/>
                </a:lnTo>
                <a:lnTo>
                  <a:pt x="3496945" y="2767965"/>
                </a:lnTo>
                <a:lnTo>
                  <a:pt x="4064000" y="1890395"/>
                </a:lnTo>
                <a:lnTo>
                  <a:pt x="1660525" y="121285"/>
                </a:lnTo>
                <a:lnTo>
                  <a:pt x="1471930" y="0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文本框 32"/>
          <p:cNvSpPr txBox="1"/>
          <p:nvPr/>
        </p:nvSpPr>
        <p:spPr>
          <a:xfrm>
            <a:off x="13381355" y="4897755"/>
            <a:ext cx="1515745" cy="1448435"/>
          </a:xfrm>
          <a:prstGeom prst="wedgeRectCallout">
            <a:avLst>
              <a:gd name="adj1" fmla="val -101864"/>
              <a:gd name="adj2" fmla="val 33428"/>
            </a:avLst>
          </a:prstGeom>
          <a:solidFill>
            <a:schemeClr val="bg1">
              <a:alpha val="40000"/>
            </a:schemeClr>
          </a:solidFill>
          <a:ln>
            <a:solidFill>
              <a:schemeClr val="tx1"/>
            </a:solidFill>
          </a:ln>
        </p:spPr>
        <p:txBody>
          <a:bodyPr wrap="none" rtlCol="0" anchor="ctr" anchorCtr="0">
            <a:noAutofit/>
          </a:bodyPr>
          <a:lstStyle>
            <a:defPPr>
              <a:defRPr lang="zh-CN"/>
            </a:defPPr>
            <a:lvl1pPr>
              <a:defRPr sz="14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en-US" altLang="zh-CN" sz="1200" b="0" dirty="0">
                <a:solidFill>
                  <a:schemeClr val="tx1"/>
                </a:solidFill>
              </a:rPr>
              <a:t>05-19</a:t>
            </a:r>
            <a:r>
              <a:rPr lang="zh-CN" altLang="en-US" sz="1200" b="0" dirty="0">
                <a:solidFill>
                  <a:schemeClr val="tx1"/>
                </a:solidFill>
              </a:rPr>
              <a:t>地块</a:t>
            </a:r>
            <a:endParaRPr lang="en-US" altLang="zh-CN" sz="1200" b="0" dirty="0">
              <a:solidFill>
                <a:schemeClr val="tx1"/>
              </a:solidFill>
            </a:endParaRPr>
          </a:p>
          <a:p>
            <a:pPr algn="l"/>
            <a:r>
              <a:rPr lang="zh-CN" altLang="en-US" sz="1200" b="0" dirty="0">
                <a:solidFill>
                  <a:schemeClr val="tx1"/>
                </a:solidFill>
              </a:rPr>
              <a:t>用地性质：</a:t>
            </a:r>
            <a:r>
              <a:rPr lang="en-US" altLang="zh-CN" sz="1200" b="0" dirty="0">
                <a:solidFill>
                  <a:schemeClr val="tx1"/>
                </a:solidFill>
              </a:rPr>
              <a:t>M1</a:t>
            </a:r>
          </a:p>
          <a:p>
            <a:pPr algn="l"/>
            <a:r>
              <a:rPr lang="zh-CN" altLang="en-US" sz="1200" dirty="0">
                <a:solidFill>
                  <a:srgbClr val="FF0000"/>
                </a:solidFill>
              </a:rPr>
              <a:t>用地面积：</a:t>
            </a:r>
            <a:r>
              <a:rPr lang="en-US" altLang="zh-CN" sz="1200" dirty="0">
                <a:solidFill>
                  <a:srgbClr val="FF0000"/>
                </a:solidFill>
              </a:rPr>
              <a:t>1.99</a:t>
            </a:r>
            <a:r>
              <a:rPr lang="zh-CN" altLang="en-US" sz="1200" dirty="0">
                <a:solidFill>
                  <a:srgbClr val="FF0000"/>
                </a:solidFill>
              </a:rPr>
              <a:t>公顷</a:t>
            </a:r>
            <a:endParaRPr lang="zh-CN" altLang="en-US" sz="1200" b="0" dirty="0">
              <a:solidFill>
                <a:schemeClr val="tx1"/>
              </a:solidFill>
            </a:endParaRPr>
          </a:p>
          <a:p>
            <a:pPr algn="l"/>
            <a:r>
              <a:rPr lang="zh-CN" altLang="en-US" sz="1200" b="0" dirty="0">
                <a:solidFill>
                  <a:schemeClr val="tx1"/>
                </a:solidFill>
                <a:sym typeface="+mn-ea"/>
              </a:rPr>
              <a:t>容积率：</a:t>
            </a:r>
            <a:r>
              <a:rPr lang="en-US" altLang="zh-CN" sz="1200" b="0" dirty="0">
                <a:solidFill>
                  <a:schemeClr val="tx1"/>
                </a:solidFill>
                <a:sym typeface="+mn-ea"/>
              </a:rPr>
              <a:t>≤2.0</a:t>
            </a:r>
            <a:endParaRPr lang="zh-CN" altLang="en-US" sz="1200" b="0" dirty="0">
              <a:solidFill>
                <a:schemeClr val="tx1"/>
              </a:solidFill>
            </a:endParaRPr>
          </a:p>
          <a:p>
            <a:pPr algn="l"/>
            <a:r>
              <a:rPr lang="en-US" altLang="zh-CN" sz="1200" b="0" dirty="0">
                <a:solidFill>
                  <a:schemeClr val="tx1"/>
                </a:solidFill>
                <a:sym typeface="+mn-ea"/>
              </a:rPr>
              <a:t>建筑密度：≤50%</a:t>
            </a:r>
            <a:endParaRPr lang="en-US" altLang="zh-CN" sz="1200" b="0" dirty="0">
              <a:solidFill>
                <a:schemeClr val="tx1"/>
              </a:solidFill>
            </a:endParaRPr>
          </a:p>
          <a:p>
            <a:pPr algn="l"/>
            <a:r>
              <a:rPr lang="en-US" altLang="zh-CN" sz="1200" b="0" dirty="0">
                <a:solidFill>
                  <a:schemeClr val="tx1"/>
                </a:solidFill>
                <a:sym typeface="+mn-ea"/>
              </a:rPr>
              <a:t>建筑高度：≤24m</a:t>
            </a:r>
            <a:endParaRPr lang="en-US" altLang="zh-CN" sz="1200" b="0" dirty="0">
              <a:solidFill>
                <a:schemeClr val="tx1"/>
              </a:solidFill>
            </a:endParaRPr>
          </a:p>
          <a:p>
            <a:pPr algn="l"/>
            <a:r>
              <a:rPr lang="en-US" altLang="zh-CN" sz="1200" b="0" dirty="0">
                <a:solidFill>
                  <a:schemeClr val="tx1"/>
                </a:solidFill>
                <a:sym typeface="+mn-ea"/>
              </a:rPr>
              <a:t>绿地率：——</a:t>
            </a:r>
            <a:endParaRPr lang="en-US" altLang="zh-CN" sz="1200" dirty="0">
              <a:solidFill>
                <a:srgbClr val="FF0000"/>
              </a:solidFill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9684385" y="3796030"/>
            <a:ext cx="1515745" cy="1448435"/>
          </a:xfrm>
          <a:prstGeom prst="wedgeRectCallout">
            <a:avLst>
              <a:gd name="adj1" fmla="val 90469"/>
              <a:gd name="adj2" fmla="val 74112"/>
            </a:avLst>
          </a:prstGeom>
          <a:solidFill>
            <a:schemeClr val="bg1">
              <a:alpha val="40000"/>
            </a:schemeClr>
          </a:solidFill>
          <a:ln>
            <a:solidFill>
              <a:schemeClr val="tx1"/>
            </a:solidFill>
          </a:ln>
        </p:spPr>
        <p:txBody>
          <a:bodyPr wrap="none" rtlCol="0" anchor="ctr" anchorCtr="0">
            <a:noAutofit/>
          </a:bodyPr>
          <a:lstStyle>
            <a:defPPr>
              <a:defRPr lang="zh-CN"/>
            </a:defPPr>
            <a:lvl1pPr>
              <a:defRPr sz="14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en-US" altLang="zh-CN" sz="1200" b="0" dirty="0">
                <a:solidFill>
                  <a:schemeClr val="tx1"/>
                </a:solidFill>
              </a:rPr>
              <a:t>05-64</a:t>
            </a:r>
            <a:r>
              <a:rPr lang="zh-CN" altLang="en-US" sz="1200" b="0" dirty="0">
                <a:solidFill>
                  <a:schemeClr val="tx1"/>
                </a:solidFill>
              </a:rPr>
              <a:t>地块</a:t>
            </a:r>
            <a:endParaRPr lang="en-US" altLang="zh-CN" sz="1200" b="0" dirty="0">
              <a:solidFill>
                <a:schemeClr val="tx1"/>
              </a:solidFill>
            </a:endParaRPr>
          </a:p>
          <a:p>
            <a:pPr algn="l"/>
            <a:r>
              <a:rPr lang="zh-CN" altLang="en-US" sz="1200" b="0" dirty="0">
                <a:solidFill>
                  <a:schemeClr val="tx1"/>
                </a:solidFill>
              </a:rPr>
              <a:t>用地性质：</a:t>
            </a:r>
            <a:r>
              <a:rPr lang="en-US" altLang="zh-CN" sz="1200" b="0" dirty="0">
                <a:solidFill>
                  <a:schemeClr val="tx1"/>
                </a:solidFill>
              </a:rPr>
              <a:t>M1</a:t>
            </a:r>
          </a:p>
          <a:p>
            <a:pPr algn="l"/>
            <a:r>
              <a:rPr lang="zh-CN" altLang="en-US" sz="1200" dirty="0">
                <a:solidFill>
                  <a:srgbClr val="FF0000"/>
                </a:solidFill>
              </a:rPr>
              <a:t>用地面积：</a:t>
            </a:r>
            <a:r>
              <a:rPr lang="en-US" altLang="zh-CN" sz="1200" dirty="0">
                <a:solidFill>
                  <a:srgbClr val="FF0000"/>
                </a:solidFill>
              </a:rPr>
              <a:t>7.68</a:t>
            </a:r>
            <a:r>
              <a:rPr lang="zh-CN" altLang="en-US" sz="1200" dirty="0">
                <a:solidFill>
                  <a:srgbClr val="FF0000"/>
                </a:solidFill>
              </a:rPr>
              <a:t>公顷</a:t>
            </a:r>
            <a:endParaRPr lang="zh-CN" altLang="en-US" sz="1200" b="0" dirty="0">
              <a:solidFill>
                <a:schemeClr val="tx1"/>
              </a:solidFill>
            </a:endParaRPr>
          </a:p>
          <a:p>
            <a:pPr algn="l"/>
            <a:r>
              <a:rPr lang="zh-CN" altLang="en-US" sz="1200" b="0" dirty="0">
                <a:solidFill>
                  <a:schemeClr val="tx1"/>
                </a:solidFill>
                <a:sym typeface="+mn-ea"/>
              </a:rPr>
              <a:t>容积率：</a:t>
            </a:r>
            <a:r>
              <a:rPr lang="en-US" altLang="zh-CN" sz="1200" b="0" dirty="0">
                <a:solidFill>
                  <a:schemeClr val="tx1"/>
                </a:solidFill>
                <a:sym typeface="+mn-ea"/>
              </a:rPr>
              <a:t>≤2.0</a:t>
            </a:r>
            <a:endParaRPr lang="zh-CN" altLang="en-US" sz="1200" b="0" dirty="0">
              <a:solidFill>
                <a:schemeClr val="tx1"/>
              </a:solidFill>
            </a:endParaRPr>
          </a:p>
          <a:p>
            <a:pPr algn="l"/>
            <a:r>
              <a:rPr lang="zh-CN" altLang="en-US" sz="1200" dirty="0">
                <a:solidFill>
                  <a:srgbClr val="FF0000"/>
                </a:solidFill>
                <a:sym typeface="+mn-ea"/>
              </a:rPr>
              <a:t>建筑密度：≤</a:t>
            </a:r>
            <a:r>
              <a:rPr lang="en-US" altLang="zh-CN" sz="1200" dirty="0">
                <a:solidFill>
                  <a:srgbClr val="FF0000"/>
                </a:solidFill>
                <a:sym typeface="+mn-ea"/>
              </a:rPr>
              <a:t>7</a:t>
            </a:r>
            <a:r>
              <a:rPr lang="zh-CN" altLang="en-US" sz="1200" dirty="0">
                <a:solidFill>
                  <a:srgbClr val="FF0000"/>
                </a:solidFill>
                <a:sym typeface="+mn-ea"/>
              </a:rPr>
              <a:t>0%</a:t>
            </a:r>
            <a:endParaRPr lang="zh-CN" altLang="en-US" sz="1200" dirty="0">
              <a:solidFill>
                <a:srgbClr val="FF0000"/>
              </a:solidFill>
            </a:endParaRPr>
          </a:p>
          <a:p>
            <a:pPr algn="l"/>
            <a:r>
              <a:rPr lang="en-US" altLang="zh-CN" sz="1200" b="0" dirty="0">
                <a:solidFill>
                  <a:schemeClr val="tx1"/>
                </a:solidFill>
                <a:sym typeface="+mn-ea"/>
              </a:rPr>
              <a:t>建筑高度：≤24m</a:t>
            </a:r>
            <a:endParaRPr lang="en-US" altLang="zh-CN" sz="1200" b="0" dirty="0">
              <a:solidFill>
                <a:schemeClr val="tx1"/>
              </a:solidFill>
            </a:endParaRPr>
          </a:p>
          <a:p>
            <a:pPr algn="l"/>
            <a:r>
              <a:rPr lang="zh-CN" altLang="en-US" sz="1200" dirty="0">
                <a:solidFill>
                  <a:srgbClr val="FF0000"/>
                </a:solidFill>
                <a:sym typeface="+mn-ea"/>
              </a:rPr>
              <a:t>绿地率：≥5%</a:t>
            </a:r>
            <a:endParaRPr lang="en-US" altLang="zh-CN" sz="1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N2Y0ZDAzNDUzMWQxNTUxMjJmYzQwOTRhYjVjMTI3ZTAifQ==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526</Words>
  <Application>WPS 演示</Application>
  <PresentationFormat>自定义</PresentationFormat>
  <Paragraphs>76</Paragraphs>
  <Slides>2</Slides>
  <Notes>2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</vt:i4>
      </vt:variant>
    </vt:vector>
  </HeadingPairs>
  <TitlesOfParts>
    <vt:vector size="3" baseType="lpstr">
      <vt:lpstr>Office Theme</vt:lpstr>
      <vt:lpstr>幻灯片 1</vt:lpstr>
      <vt:lpstr>幻灯片 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zc</dc:creator>
  <cp:lastModifiedBy>NTKO</cp:lastModifiedBy>
  <cp:revision>416</cp:revision>
  <cp:lastPrinted>2024-03-26T06:31:00Z</cp:lastPrinted>
  <dcterms:created xsi:type="dcterms:W3CDTF">2019-11-04T11:42:00Z</dcterms:created>
  <dcterms:modified xsi:type="dcterms:W3CDTF">2025-10-20T03:06:16Z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2019-10-21T08:00:00Z</vt:filetime>
  </property>
  <property fmtid="{D5CDD505-2E9C-101B-9397-08002B2CF9AE}" pid="3" name="Creator">
    <vt:lpwstr>Microsoft? Office PowerPoint 2007</vt:lpwstr>
  </property>
  <property fmtid="{D5CDD505-2E9C-101B-9397-08002B2CF9AE}" pid="4" name="LastSaved">
    <vt:filetime>2019-11-16T08:00:00Z</vt:filetime>
  </property>
  <property fmtid="{D5CDD505-2E9C-101B-9397-08002B2CF9AE}" pid="5" name="ICV">
    <vt:lpwstr>05128DA871264BA68875397B3CD331B9_13</vt:lpwstr>
  </property>
  <property fmtid="{D5CDD505-2E9C-101B-9397-08002B2CF9AE}" pid="6" name="KSOProductBuildVer">
    <vt:lpwstr>2052-12.1.0.22529</vt:lpwstr>
  </property>
</Properties>
</file>