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256" r:id="rId3"/>
    <p:sldId id="262" r:id="rId5"/>
  </p:sldIdLst>
  <p:sldSz cx="20104100" cy="10058400"/>
  <p:notesSz cx="14355445" cy="9926320"/>
  <p:custDataLst>
    <p:tags r:id="rId9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83" userDrawn="1">
          <p15:clr>
            <a:srgbClr val="A4A3A4"/>
          </p15:clr>
        </p15:guide>
        <p15:guide id="2" pos="63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00000"/>
    <a:srgbClr val="D42324"/>
    <a:srgbClr val="FFFFFF"/>
    <a:srgbClr val="0108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40" autoAdjust="0"/>
    <p:restoredTop sz="96331" autoAdjust="0"/>
  </p:normalViewPr>
  <p:slideViewPr>
    <p:cSldViewPr showGuides="1">
      <p:cViewPr varScale="1">
        <p:scale>
          <a:sx n="76" d="100"/>
          <a:sy n="76" d="100"/>
        </p:scale>
        <p:origin x="474" y="102"/>
      </p:cViewPr>
      <p:guideLst>
        <p:guide orient="horz" pos="3083"/>
        <p:guide pos="6331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gs" Target="tags/tag1.xml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6221133" cy="498212"/>
          </a:xfrm>
          <a:prstGeom prst="rect">
            <a:avLst/>
          </a:prstGeom>
        </p:spPr>
        <p:txBody>
          <a:bodyPr vert="horz" lIns="73587" tIns="36794" rIns="73587" bIns="36794" rtlCol="0"/>
          <a:lstStyle>
            <a:lvl1pPr algn="l">
              <a:defRPr sz="1000"/>
            </a:lvl1pPr>
          </a:lstStyle>
          <a:p>
            <a:pPr defTabSz="735965"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8131230" y="2"/>
            <a:ext cx="6221133" cy="498212"/>
          </a:xfrm>
          <a:prstGeom prst="rect">
            <a:avLst/>
          </a:prstGeom>
        </p:spPr>
        <p:txBody>
          <a:bodyPr vert="horz" lIns="73587" tIns="36794" rIns="73587" bIns="36794" rtlCol="0"/>
          <a:lstStyle>
            <a:lvl1pPr algn="r">
              <a:defRPr sz="1000"/>
            </a:lvl1pPr>
          </a:lstStyle>
          <a:p>
            <a:pPr defTabSz="735965">
              <a:defRPr/>
            </a:pPr>
            <a:fld id="{C1DB716A-964D-4EB2-8D0E-86C29F8A49E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33813" y="1243013"/>
            <a:ext cx="6688137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3587" tIns="36794" rIns="73587" bIns="36794" rtlCol="0" anchor="ctr"/>
          <a:lstStyle/>
          <a:p>
            <a:pPr marL="0" marR="0" lvl="0" indent="0" algn="l" defTabSz="73596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435126" y="4776884"/>
            <a:ext cx="11485517" cy="3908927"/>
          </a:xfrm>
          <a:prstGeom prst="rect">
            <a:avLst/>
          </a:prstGeom>
        </p:spPr>
        <p:txBody>
          <a:bodyPr vert="horz" lIns="73587" tIns="36794" rIns="73587" bIns="36794" rtlCol="0"/>
          <a:lstStyle/>
          <a:p>
            <a:pPr marL="0" marR="0" lvl="0" indent="0" algn="l" defTabSz="73596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8300" marR="0" lvl="1" indent="0" algn="l" defTabSz="73596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二级</a:t>
            </a: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35965" marR="0" lvl="2" indent="0" algn="l" defTabSz="73596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三级</a:t>
            </a: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03630" marR="0" lvl="3" indent="0" algn="l" defTabSz="73596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四级</a:t>
            </a: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471930" marR="0" lvl="4" indent="0" algn="l" defTabSz="73596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五级</a:t>
            </a: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3" y="9428428"/>
            <a:ext cx="6221133" cy="498212"/>
          </a:xfrm>
          <a:prstGeom prst="rect">
            <a:avLst/>
          </a:prstGeom>
        </p:spPr>
        <p:txBody>
          <a:bodyPr vert="horz" lIns="73587" tIns="36794" rIns="73587" bIns="36794" rtlCol="0" anchor="b"/>
          <a:lstStyle>
            <a:lvl1pPr algn="l">
              <a:defRPr sz="1000"/>
            </a:lvl1pPr>
          </a:lstStyle>
          <a:p>
            <a:pPr defTabSz="735965"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8131230" y="9428428"/>
            <a:ext cx="6221133" cy="498212"/>
          </a:xfrm>
          <a:prstGeom prst="rect">
            <a:avLst/>
          </a:prstGeom>
        </p:spPr>
        <p:txBody>
          <a:bodyPr vert="horz" wrap="square" lIns="73587" tIns="36794" rIns="73587" bIns="36794" numCol="1" anchor="b" anchorCtr="0" compatLnSpc="1"/>
          <a:lstStyle>
            <a:lvl1pPr algn="r">
              <a:defRPr sz="1000"/>
            </a:lvl1pPr>
          </a:lstStyle>
          <a:p>
            <a:pPr defTabSz="735965">
              <a:defRPr/>
            </a:pPr>
            <a:fld id="{213A655C-B1AC-4425-A5A8-AB2C31E517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118104"/>
            <a:ext cx="17088485" cy="21122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5632704"/>
            <a:ext cx="14072869" cy="2514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/>
        </p:txBody>
      </p:sp>
      <p:sp>
        <p:nvSpPr>
          <p:cNvPr id="9" name="Holder 4"/>
          <p:cNvSpPr>
            <a:spLocks noGrp="1"/>
          </p:cNvSpPr>
          <p:nvPr>
            <p:ph type="ftr" sz="quarter" idx="3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Holder 5"/>
          <p:cNvSpPr>
            <a:spLocks noGrp="1"/>
          </p:cNvSpPr>
          <p:nvPr>
            <p:ph type="dt" sz="half" idx="2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20275FD-135D-4BC5-ABA7-171CF6D46488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Holder 6"/>
          <p:cNvSpPr>
            <a:spLocks noGrp="1"/>
          </p:cNvSpPr>
          <p:nvPr>
            <p:ph type="sldNum" sz="quarter" idx="14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E77DD5-325A-4769-9C55-E302D77FA1AB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/>
            </a:lvl1pPr>
          </a:lstStyle>
          <a:p/>
        </p:txBody>
      </p:sp>
      <p:sp>
        <p:nvSpPr>
          <p:cNvPr id="9" name="Holder 4"/>
          <p:cNvSpPr>
            <a:spLocks noGrp="1"/>
          </p:cNvSpPr>
          <p:nvPr>
            <p:ph type="ftr" sz="quarter" idx="3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Holder 5"/>
          <p:cNvSpPr>
            <a:spLocks noGrp="1"/>
          </p:cNvSpPr>
          <p:nvPr>
            <p:ph type="dt" sz="half" idx="2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B41257D-445D-4368-B419-9FA411A0CAA6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Holder 6"/>
          <p:cNvSpPr>
            <a:spLocks noGrp="1"/>
          </p:cNvSpPr>
          <p:nvPr>
            <p:ph type="sldNum" sz="quarter" idx="4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95C69B-6AB9-4BA6-9AF6-127A8972002B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313432"/>
            <a:ext cx="8745283" cy="66385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313432"/>
            <a:ext cx="8745283" cy="66385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/>
        </p:txBody>
      </p:sp>
      <p:sp>
        <p:nvSpPr>
          <p:cNvPr id="9" name="Holder 5"/>
          <p:cNvSpPr>
            <a:spLocks noGrp="1"/>
          </p:cNvSpPr>
          <p:nvPr>
            <p:ph type="ftr" sz="quarter" idx="13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Holder 6"/>
          <p:cNvSpPr>
            <a:spLocks noGrp="1"/>
          </p:cNvSpPr>
          <p:nvPr>
            <p:ph type="dt" sz="half" idx="12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581978B-FCDE-44CA-AB9F-210F33591AC9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Holder 7"/>
          <p:cNvSpPr>
            <a:spLocks noGrp="1"/>
          </p:cNvSpPr>
          <p:nvPr>
            <p:ph type="sldNum" sz="quarter" idx="4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00BB6B4-23BD-4279-B4C6-9EA1EDC7902A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/>
        </p:txBody>
      </p:sp>
      <p:sp>
        <p:nvSpPr>
          <p:cNvPr id="9" name="Holder 3"/>
          <p:cNvSpPr>
            <a:spLocks noGrp="1"/>
          </p:cNvSpPr>
          <p:nvPr>
            <p:ph type="ftr" sz="quarter" idx="3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Holder 4"/>
          <p:cNvSpPr>
            <a:spLocks noGrp="1"/>
          </p:cNvSpPr>
          <p:nvPr>
            <p:ph type="dt" sz="half" idx="2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4387D2B-5DC5-486C-88BF-A8AF506FA990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Holder 5"/>
          <p:cNvSpPr>
            <a:spLocks noGrp="1"/>
          </p:cNvSpPr>
          <p:nvPr>
            <p:ph type="sldNum" sz="quarter" idx="4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7583100-B881-4647-9371-B59ADAC7C855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lder 2"/>
          <p:cNvSpPr>
            <a:spLocks noGrp="1"/>
          </p:cNvSpPr>
          <p:nvPr>
            <p:ph type="ftr" sz="quarter" idx="3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Holder 3"/>
          <p:cNvSpPr>
            <a:spLocks noGrp="1"/>
          </p:cNvSpPr>
          <p:nvPr>
            <p:ph type="dt" sz="half" idx="2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7E9C50C-75B2-4F8F-B4F2-C18ECBD5904B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Holder 4"/>
          <p:cNvSpPr>
            <a:spLocks noGrp="1"/>
          </p:cNvSpPr>
          <p:nvPr>
            <p:ph type="sldNum" sz="quarter" idx="4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5DFF8DC-8E9D-43EA-9E9C-D93CD9131DF5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bk object 17"/>
          <p:cNvSpPr/>
          <p:nvPr/>
        </p:nvSpPr>
        <p:spPr>
          <a:xfrm>
            <a:off x="0" y="0"/>
            <a:ext cx="0" cy="1588"/>
          </a:xfrm>
          <a:custGeom>
            <a:avLst/>
            <a:gdLst/>
            <a:ahLst/>
            <a:cxnLst>
              <a:cxn ang="0">
                <a:pos x="0" y="98202"/>
              </a:cxn>
              <a:cxn ang="0">
                <a:pos x="0" y="344956"/>
              </a:cxn>
            </a:cxnLst>
            <a:rect l="0" t="0" r="0" b="0"/>
            <a:pathLst>
              <a:path w="1" h="1270">
                <a:moveTo>
                  <a:pt x="0" y="461"/>
                </a:moveTo>
                <a:lnTo>
                  <a:pt x="0" y="1617"/>
                </a:lnTo>
              </a:path>
            </a:pathLst>
          </a:custGeom>
          <a:noFill/>
          <a:ln w="3175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8" name="Holder 2"/>
          <p:cNvSpPr>
            <a:spLocks noGrp="1"/>
          </p:cNvSpPr>
          <p:nvPr>
            <p:ph type="title"/>
          </p:nvPr>
        </p:nvSpPr>
        <p:spPr>
          <a:xfrm>
            <a:off x="1004888" y="401638"/>
            <a:ext cx="18094325" cy="16097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lvl="0"/>
            <a:endParaRPr lang="zh-CN" altLang="zh-CN" dirty="0"/>
          </a:p>
        </p:txBody>
      </p:sp>
      <p:sp>
        <p:nvSpPr>
          <p:cNvPr id="1029" name="Holder 3"/>
          <p:cNvSpPr>
            <a:spLocks noGrp="1"/>
          </p:cNvSpPr>
          <p:nvPr>
            <p:ph type="body"/>
          </p:nvPr>
        </p:nvSpPr>
        <p:spPr>
          <a:xfrm>
            <a:off x="1004888" y="2312988"/>
            <a:ext cx="18094325" cy="66389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lvl="0"/>
            <a:endParaRPr lang="zh-CN" altLang="zh-CN"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eaLnBrk="1" fontAlgn="auto" hangingPunct="1">
              <a:defRPr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187F2E-D3FA-4D89-8BC6-EEA6E98D90A6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 algn="r" eaLnBrk="1" hangingPunct="1">
              <a:defRPr noProof="1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844445-4DBC-44DA-80E1-FCFBF76E9E15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" y="0"/>
            <a:ext cx="20098512" cy="10058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 sz="2000">
          <a:latin typeface="+mn-lt"/>
          <a:ea typeface="+mn-ea"/>
          <a:cs typeface="+mn-cs"/>
        </a:defRPr>
      </a:lvl6pPr>
      <a:lvl7pPr marL="2743200">
        <a:defRPr sz="2000">
          <a:latin typeface="+mn-lt"/>
          <a:ea typeface="+mn-ea"/>
          <a:cs typeface="+mn-cs"/>
        </a:defRPr>
      </a:lvl7pPr>
      <a:lvl8pPr marL="3200400">
        <a:defRPr sz="2000">
          <a:latin typeface="+mn-lt"/>
          <a:ea typeface="+mn-ea"/>
          <a:cs typeface="+mn-cs"/>
        </a:defRPr>
      </a:lvl8pPr>
      <a:lvl9pPr marL="3657600">
        <a:defRPr sz="2000"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5.png"/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 noChangeArrowheads="1"/>
          </p:cNvPicPr>
          <p:nvPr/>
        </p:nvPicPr>
        <p:blipFill rotWithShape="1"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7270"/>
          <a:stretch>
            <a:fillRect/>
          </a:stretch>
        </p:blipFill>
        <p:spPr bwMode="auto">
          <a:xfrm>
            <a:off x="10052050" y="5797407"/>
            <a:ext cx="5122864" cy="427613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12968374" y="619172"/>
            <a:ext cx="69487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南京市国土空间规划编制成果公布</a:t>
            </a:r>
            <a:endParaRPr lang="zh-CN" altLang="en-US" sz="9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052050" y="5789519"/>
            <a:ext cx="5122864" cy="4268881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96" name="object 4"/>
          <p:cNvSpPr txBox="1"/>
          <p:nvPr/>
        </p:nvSpPr>
        <p:spPr>
          <a:xfrm>
            <a:off x="10052050" y="9058223"/>
            <a:ext cx="5122864" cy="61150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marL="374650" indent="-363220" algn="ctr" eaLnBrk="1" hangingPunct="1">
              <a:lnSpc>
                <a:spcPct val="153000"/>
              </a:lnSpc>
            </a:pP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南京市规划和自然资源局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74650" indent="-363220" algn="ctr" eaLnBrk="1" hangingPunct="1">
              <a:lnSpc>
                <a:spcPct val="153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二O</a:t>
            </a:r>
            <a:r>
              <a:rPr lang="en-US" altLang="en-US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十一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99" name="object 7"/>
          <p:cNvSpPr txBox="1"/>
          <p:nvPr/>
        </p:nvSpPr>
        <p:spPr>
          <a:xfrm>
            <a:off x="15844664" y="609716"/>
            <a:ext cx="3712442" cy="199199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marL="12700" indent="-12700" algn="just" eaLnBrk="1" hangingPunct="1">
              <a:lnSpc>
                <a:spcPts val="1975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前言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700" indent="-12700" algn="just" eaLnBrk="1" hangingPunct="1">
              <a:lnSpc>
                <a:spcPct val="200000"/>
              </a:lnSpc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为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推动校地融合发展，优化高等院校用地布局，我局会同栖霞区人民政府组织开展了《南京市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NJDBd050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单元控制性详细规划》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NJDBd050—2—03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规划管理单元图则修改工作。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700" indent="-12700" algn="just" eaLnBrk="1" hangingPunct="1">
              <a:lnSpc>
                <a:spcPct val="200000"/>
              </a:lnSpc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根据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中华人民共和国城乡规划法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》《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南京市国土空间规划条例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，现将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《南京市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NJDBd050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单元控制性详细规划》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NJDBd050—2—03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规划管理单元图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则修改向社会予以公布。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03" name="object 16"/>
          <p:cNvSpPr txBox="1"/>
          <p:nvPr/>
        </p:nvSpPr>
        <p:spPr>
          <a:xfrm>
            <a:off x="5434013" y="8665409"/>
            <a:ext cx="2689225" cy="100796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marL="184150" indent="-171450" eaLnBrk="1" hangingPunct="1"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 址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南京市鼓楼区</a:t>
            </a:r>
            <a:r>
              <a:rPr lang="en-US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中山路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171号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4150" indent="-171450" eaLnBrk="1" hangingPunct="1"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 编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210005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4150" indent="-171450" eaLnBrk="1" hangingPunct="1"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网 址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http://ghj.nanjing.gov.cn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4150" indent="-171450" eaLnBrk="1" hangingPunct="1"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en-US" altLang="zh-CN" sz="1200" err="1">
                <a:latin typeface="微软雅黑" panose="020B0503020204020204" pitchFamily="34" charset="-122"/>
                <a:ea typeface="微软雅黑" panose="020B0503020204020204" pitchFamily="34" charset="-122"/>
              </a:rPr>
              <a:t>咨询电话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025-52126800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object 12"/>
          <p:cNvSpPr txBox="1"/>
          <p:nvPr/>
        </p:nvSpPr>
        <p:spPr>
          <a:xfrm>
            <a:off x="15844664" y="6520894"/>
            <a:ext cx="3712442" cy="2272417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marL="12700" indent="-12700" algn="just" eaLnBrk="1" hangingPunct="1">
              <a:lnSpc>
                <a:spcPts val="1975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说明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700" indent="-12700" algn="just" eaLnBrk="1" hangingPunct="1">
              <a:lnSpc>
                <a:spcPct val="200000"/>
              </a:lnSpc>
            </a:pP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1、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本规划</a:t>
            </a:r>
            <a:r>
              <a:rPr lang="en-US" altLang="zh-CN" sz="9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是城市发展的控制与引导性文件，不代表具体的项目实施计划和实施方案。一旦有建设行为，应依据批准的具体项目建设方案实施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700" indent="-12700" algn="just" eaLnBrk="1" hangingPunct="1">
              <a:lnSpc>
                <a:spcPct val="200000"/>
              </a:lnSpc>
            </a:pP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2、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国土空间规划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是不断优化更新的过程，规划内容以南京市规划和自然资源局存档备查的最新版本为准，同一地区同内容深度规划若有更新，南京市规划和自然资源局将</a:t>
            </a:r>
            <a:r>
              <a:rPr lang="en-US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依法及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时在网站上公布，本材料自动作废。</a:t>
            </a:r>
            <a:endParaRPr lang="en-US" altLang="zh-CN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700" indent="-12700" algn="just" eaLnBrk="1" hangingPunct="1">
              <a:lnSpc>
                <a:spcPct val="200000"/>
              </a:lnSpc>
            </a:pPr>
            <a:r>
              <a:rPr lang="en-US" altLang="zh-CN" sz="900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900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、本材料版权及解释权归南京市规划和自然资源局所有，未取得版权人的书面授权，谢绝改变、分发、发布或使用本材料图文资料。</a:t>
            </a:r>
            <a:endParaRPr lang="zh-CN" altLang="en-US" sz="900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2"/>
          <p:cNvPicPr>
            <a:picLocks noChangeAspect="1"/>
          </p:cNvPicPr>
          <p:nvPr/>
        </p:nvPicPr>
        <p:blipFill rotWithShape="1">
          <a:blip r:embed="rId4"/>
          <a:srcRect r="79277"/>
          <a:stretch>
            <a:fillRect/>
          </a:stretch>
        </p:blipFill>
        <p:spPr>
          <a:xfrm>
            <a:off x="12566650" y="533400"/>
            <a:ext cx="473732" cy="530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object 5"/>
          <p:cNvSpPr txBox="1"/>
          <p:nvPr/>
        </p:nvSpPr>
        <p:spPr>
          <a:xfrm>
            <a:off x="10966426" y="2367905"/>
            <a:ext cx="4270200" cy="50101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marL="11430" algn="ctr" eaLnBrk="1" hangingPunct="1">
              <a:lnSpc>
                <a:spcPct val="102000"/>
              </a:lnSpc>
            </a:pPr>
            <a:r>
              <a:rPr lang="zh-CN" altLang="en-US" sz="1600" b="1" dirty="0">
                <a:solidFill>
                  <a:srgbClr val="FFFFFF"/>
                </a:solidFill>
                <a:latin typeface="宋体" panose="02010600030101010101" pitchFamily="2" charset="-122"/>
                <a:sym typeface="+mn-ea"/>
              </a:rPr>
              <a:t>《南京市</a:t>
            </a:r>
            <a:r>
              <a:rPr lang="en-US" altLang="zh-CN" sz="1600" b="1" dirty="0">
                <a:solidFill>
                  <a:srgbClr val="FFFFFF"/>
                </a:solidFill>
                <a:latin typeface="宋体" panose="02010600030101010101" pitchFamily="2" charset="-122"/>
                <a:sym typeface="+mn-ea"/>
              </a:rPr>
              <a:t>NJDBd050</a:t>
            </a:r>
            <a:r>
              <a:rPr lang="zh-CN" altLang="en-US" sz="1600" b="1" dirty="0">
                <a:solidFill>
                  <a:srgbClr val="FFFFFF"/>
                </a:solidFill>
                <a:latin typeface="宋体" panose="02010600030101010101" pitchFamily="2" charset="-122"/>
                <a:sym typeface="+mn-ea"/>
              </a:rPr>
              <a:t>单元控制性详细规划》</a:t>
            </a:r>
            <a:endParaRPr lang="zh-CN" altLang="en-US" sz="1600" b="1" dirty="0">
              <a:solidFill>
                <a:srgbClr val="FFFFFF"/>
              </a:solidFill>
              <a:latin typeface="宋体" panose="02010600030101010101" pitchFamily="2" charset="-122"/>
              <a:sym typeface="+mn-ea"/>
            </a:endParaRPr>
          </a:p>
          <a:p>
            <a:pPr marL="11430" algn="ctr" eaLnBrk="1" hangingPunct="1">
              <a:lnSpc>
                <a:spcPct val="102000"/>
              </a:lnSpc>
            </a:pPr>
            <a:r>
              <a:rPr lang="en-US" altLang="zh-CN" sz="1600" b="1" dirty="0">
                <a:solidFill>
                  <a:srgbClr val="FFFFFF"/>
                </a:solidFill>
                <a:latin typeface="宋体" panose="02010600030101010101" pitchFamily="2" charset="-122"/>
                <a:sym typeface="+mn-ea"/>
              </a:rPr>
              <a:t>NJDBd050</a:t>
            </a:r>
            <a:r>
              <a:rPr lang="en-US" altLang="zh-CN" sz="1600" b="1" dirty="0">
                <a:solidFill>
                  <a:srgbClr val="FFFFFF"/>
                </a:solidFill>
                <a:latin typeface="宋体" panose="02010600030101010101" pitchFamily="2" charset="-122"/>
                <a:sym typeface="+mn-ea"/>
              </a:rPr>
              <a:t>—</a:t>
            </a:r>
            <a:r>
              <a:rPr lang="en-US" altLang="zh-CN" sz="1600" b="1" dirty="0">
                <a:solidFill>
                  <a:srgbClr val="FFFFFF"/>
                </a:solidFill>
                <a:latin typeface="宋体" panose="02010600030101010101" pitchFamily="2" charset="-122"/>
                <a:sym typeface="+mn-ea"/>
              </a:rPr>
              <a:t>2</a:t>
            </a:r>
            <a:r>
              <a:rPr lang="en-US" altLang="zh-CN" sz="1600" b="1" dirty="0">
                <a:solidFill>
                  <a:srgbClr val="FFFFFF"/>
                </a:solidFill>
                <a:latin typeface="宋体" panose="02010600030101010101" pitchFamily="2" charset="-122"/>
                <a:sym typeface="+mn-ea"/>
              </a:rPr>
              <a:t>—</a:t>
            </a:r>
            <a:r>
              <a:rPr lang="en-US" altLang="zh-CN" sz="1600" b="1" dirty="0">
                <a:solidFill>
                  <a:srgbClr val="FFFFFF"/>
                </a:solidFill>
                <a:latin typeface="宋体" panose="02010600030101010101" pitchFamily="2" charset="-122"/>
                <a:sym typeface="+mn-ea"/>
              </a:rPr>
              <a:t>03</a:t>
            </a:r>
            <a:r>
              <a:rPr lang="zh-CN" altLang="en-US" sz="1600" b="1" dirty="0">
                <a:solidFill>
                  <a:srgbClr val="FFFFFF"/>
                </a:solidFill>
                <a:latin typeface="宋体" panose="02010600030101010101" pitchFamily="2" charset="-122"/>
                <a:sym typeface="+mn-ea"/>
              </a:rPr>
              <a:t>规划管理单元图则修改</a:t>
            </a:r>
            <a:endParaRPr lang="zh-CN" altLang="en-US" sz="1600" b="1" dirty="0">
              <a:solidFill>
                <a:srgbClr val="FFFFFF"/>
              </a:solidFill>
              <a:latin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7"/>
          <a:stretch>
            <a:fillRect/>
          </a:stretch>
        </p:blipFill>
        <p:spPr>
          <a:xfrm>
            <a:off x="683895" y="1918335"/>
            <a:ext cx="4352925" cy="2669540"/>
          </a:xfrm>
          <a:prstGeom prst="rect">
            <a:avLst/>
          </a:prstGeom>
          <a:solidFill>
            <a:schemeClr val="bg1">
              <a:alpha val="50000"/>
            </a:schemeClr>
          </a:solidFill>
          <a:ln w="6350">
            <a:solidFill>
              <a:schemeClr val="tx1"/>
            </a:solidFill>
          </a:ln>
        </p:spPr>
      </p:pic>
      <p:grpSp>
        <p:nvGrpSpPr>
          <p:cNvPr id="4" name="组合 3"/>
          <p:cNvGrpSpPr/>
          <p:nvPr/>
        </p:nvGrpSpPr>
        <p:grpSpPr>
          <a:xfrm rot="0">
            <a:off x="1808480" y="3221990"/>
            <a:ext cx="1694180" cy="508000"/>
            <a:chOff x="2281201" y="1827146"/>
            <a:chExt cx="1469635" cy="440875"/>
          </a:xfrm>
        </p:grpSpPr>
        <p:sp>
          <p:nvSpPr>
            <p:cNvPr id="32" name="文本框 31"/>
            <p:cNvSpPr txBox="1"/>
            <p:nvPr/>
          </p:nvSpPr>
          <p:spPr>
            <a:xfrm>
              <a:off x="2281201" y="1827146"/>
              <a:ext cx="1469635" cy="3459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NJDBd050</a:t>
              </a:r>
              <a:r>
                <a:rPr lang="en-US" altLang="zh-CN" sz="10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—</a:t>
              </a:r>
              <a:r>
                <a:rPr lang="zh-CN" altLang="en-US" sz="10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2</a:t>
              </a:r>
              <a:r>
                <a:rPr lang="en-US" altLang="zh-CN" sz="10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—</a:t>
              </a:r>
              <a:r>
                <a:rPr lang="zh-CN" altLang="en-US" sz="10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03</a:t>
              </a:r>
              <a:endParaRPr lang="zh-CN" altLang="en-US" sz="1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pPr algn="ctr"/>
              <a:r>
                <a:rPr lang="zh-CN" altLang="en-US" sz="10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规划管理单元图则</a:t>
              </a:r>
              <a:endParaRPr lang="zh-CN" altLang="en-US" sz="1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" name="椭圆 2"/>
            <p:cNvSpPr/>
            <p:nvPr/>
          </p:nvSpPr>
          <p:spPr>
            <a:xfrm>
              <a:off x="3061245" y="2171075"/>
              <a:ext cx="96946" cy="96946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object 7"/>
          <p:cNvSpPr txBox="1"/>
          <p:nvPr/>
        </p:nvSpPr>
        <p:spPr>
          <a:xfrm>
            <a:off x="316098" y="945541"/>
            <a:ext cx="1454150" cy="2222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marL="12700" eaLnBrk="1" hangingPunct="1"/>
            <a:r>
              <a:rPr lang="en-US" altLang="zh-CN" sz="1400" b="1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区位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object 8"/>
          <p:cNvSpPr/>
          <p:nvPr/>
        </p:nvSpPr>
        <p:spPr>
          <a:xfrm>
            <a:off x="0" y="779463"/>
            <a:ext cx="20104100" cy="0"/>
          </a:xfrm>
          <a:custGeom>
            <a:avLst/>
            <a:gdLst>
              <a:gd name="txL" fmla="*/ 0 w 20104100"/>
              <a:gd name="txT" fmla="*/ 0 h 1"/>
              <a:gd name="txR" fmla="*/ 20104100 w 20104100"/>
              <a:gd name="txB" fmla="*/ 0 h 1"/>
            </a:gdLst>
            <a:ahLst/>
            <a:cxnLst>
              <a:cxn ang="0">
                <a:pos x="0" y="0"/>
              </a:cxn>
              <a:cxn ang="0">
                <a:pos x="20104100" y="0"/>
              </a:cxn>
            </a:cxnLst>
            <a:rect l="txL" t="txT" r="txR" b="txB"/>
            <a:pathLst>
              <a:path w="20104100" h="1">
                <a:moveTo>
                  <a:pt x="0" y="0"/>
                </a:moveTo>
                <a:lnTo>
                  <a:pt x="20104099" y="0"/>
                </a:lnTo>
              </a:path>
            </a:pathLst>
          </a:custGeom>
          <a:noFill/>
          <a:ln w="8666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object 9"/>
          <p:cNvSpPr/>
          <p:nvPr/>
        </p:nvSpPr>
        <p:spPr>
          <a:xfrm>
            <a:off x="0" y="0"/>
            <a:ext cx="0" cy="10053638"/>
          </a:xfrm>
          <a:custGeom>
            <a:avLst/>
            <a:gdLst>
              <a:gd name="txL" fmla="*/ 0 w 1"/>
              <a:gd name="txT" fmla="*/ 0 h 10053320"/>
              <a:gd name="txR" fmla="*/ 0 w 1"/>
              <a:gd name="txB" fmla="*/ 10053320 h 10053320"/>
            </a:gdLst>
            <a:ahLst/>
            <a:cxnLst>
              <a:cxn ang="0">
                <a:pos x="0" y="0"/>
              </a:cxn>
              <a:cxn ang="0">
                <a:pos x="0" y="10060684"/>
              </a:cxn>
            </a:cxnLst>
            <a:rect l="txL" t="txT" r="txR" b="txB"/>
            <a:pathLst>
              <a:path w="1" h="10053320">
                <a:moveTo>
                  <a:pt x="0" y="0"/>
                </a:moveTo>
                <a:lnTo>
                  <a:pt x="0" y="10052740"/>
                </a:lnTo>
              </a:path>
            </a:pathLst>
          </a:custGeom>
          <a:noFill/>
          <a:ln w="8666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object 10"/>
          <p:cNvSpPr/>
          <p:nvPr/>
        </p:nvSpPr>
        <p:spPr>
          <a:xfrm>
            <a:off x="-639" y="10034588"/>
            <a:ext cx="20104100" cy="0"/>
          </a:xfrm>
          <a:custGeom>
            <a:avLst/>
            <a:gdLst>
              <a:gd name="txL" fmla="*/ 0 w 20104100"/>
              <a:gd name="txT" fmla="*/ 0 h 1"/>
              <a:gd name="txR" fmla="*/ 20104100 w 20104100"/>
              <a:gd name="txB" fmla="*/ 0 h 1"/>
            </a:gdLst>
            <a:ahLst/>
            <a:cxnLst>
              <a:cxn ang="0">
                <a:pos x="0" y="0"/>
              </a:cxn>
              <a:cxn ang="0">
                <a:pos x="20104100" y="0"/>
              </a:cxn>
            </a:cxnLst>
            <a:rect l="txL" t="txT" r="txR" b="txB"/>
            <a:pathLst>
              <a:path w="20104100" h="1">
                <a:moveTo>
                  <a:pt x="0" y="0"/>
                </a:moveTo>
                <a:lnTo>
                  <a:pt x="20104099" y="0"/>
                </a:lnTo>
              </a:path>
            </a:pathLst>
          </a:custGeom>
          <a:noFill/>
          <a:ln w="8666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object 7"/>
          <p:cNvSpPr txBox="1"/>
          <p:nvPr/>
        </p:nvSpPr>
        <p:spPr>
          <a:xfrm>
            <a:off x="5643991" y="924744"/>
            <a:ext cx="2174875" cy="21526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marL="12700" eaLnBrk="1" hangingPunct="1"/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图则修改内容</a:t>
            </a:r>
            <a:endParaRPr lang="en-US" altLang="en-US" sz="1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191510" y="783478"/>
            <a:ext cx="0" cy="9117013"/>
          </a:xfrm>
          <a:custGeom>
            <a:avLst/>
            <a:gdLst>
              <a:gd name="txL" fmla="*/ 0 w 1"/>
              <a:gd name="txT" fmla="*/ 0 h 9116695"/>
              <a:gd name="txR" fmla="*/ 0 w 1"/>
              <a:gd name="txB" fmla="*/ 9116695 h 9116695"/>
            </a:gdLst>
            <a:ahLst/>
            <a:cxnLst>
              <a:cxn ang="0">
                <a:pos x="0" y="0"/>
              </a:cxn>
              <a:cxn ang="0">
                <a:pos x="0" y="9124211"/>
              </a:cxn>
            </a:cxnLst>
            <a:rect l="txL" t="txT" r="txR" b="txB"/>
            <a:pathLst>
              <a:path w="1" h="9116695">
                <a:moveTo>
                  <a:pt x="0" y="0"/>
                </a:moveTo>
                <a:lnTo>
                  <a:pt x="0" y="9116254"/>
                </a:lnTo>
              </a:path>
            </a:pathLst>
          </a:custGeom>
          <a:noFill/>
          <a:ln w="8666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object 2"/>
          <p:cNvSpPr txBox="1"/>
          <p:nvPr/>
        </p:nvSpPr>
        <p:spPr>
          <a:xfrm>
            <a:off x="-639" y="362749"/>
            <a:ext cx="20104099" cy="64579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marL="12700" algn="ctr">
              <a:lnSpc>
                <a:spcPct val="150000"/>
              </a:lnSpc>
            </a:pP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《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南京市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NJDBd050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单元控制性详细规划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》NJDBd050—2—03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规划管理单元图则修改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12700" algn="ctr">
              <a:lnSpc>
                <a:spcPct val="150000"/>
              </a:lnSpc>
            </a:pP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8038644" y="1857817"/>
            <a:ext cx="507121" cy="152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object 3"/>
          <p:cNvSpPr txBox="1"/>
          <p:nvPr/>
        </p:nvSpPr>
        <p:spPr>
          <a:xfrm>
            <a:off x="316098" y="1298656"/>
            <a:ext cx="4694055" cy="415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2700" indent="323850" algn="just" eaLnBrk="1" fontAlgn="auto" hangingPunct="1">
              <a:lnSpc>
                <a:spcPct val="150000"/>
              </a:lnSpc>
              <a:defRPr/>
            </a:pPr>
            <a:r>
              <a:rPr lang="en-US" altLang="zh-CN" sz="900" spc="2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NJDBd050—2—03</a:t>
            </a:r>
            <a:r>
              <a:rPr lang="zh-CN" altLang="en-US" sz="900" spc="2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规划管理单元图则位于仙林大学城青龙片区，东至孟北路、西至逸品街、南至龙王山路、北至凤池路，用地面积约</a:t>
            </a:r>
            <a:r>
              <a:rPr lang="en-US" altLang="zh-CN" sz="900" spc="2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22.46</a:t>
            </a:r>
            <a:r>
              <a:rPr lang="zh-CN" altLang="en-US" sz="900" spc="2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公顷。</a:t>
            </a:r>
            <a:endParaRPr lang="zh-CN" altLang="en-US" sz="900" spc="2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8038644" y="1857817"/>
            <a:ext cx="507121" cy="152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9" name="表格 28"/>
          <p:cNvGraphicFramePr>
            <a:graphicFrameLocks noGrp="1"/>
          </p:cNvGraphicFramePr>
          <p:nvPr/>
        </p:nvGraphicFramePr>
        <p:xfrm>
          <a:off x="16136726" y="9124553"/>
          <a:ext cx="3333750" cy="54424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23685"/>
                <a:gridCol w="2810065"/>
              </a:tblGrid>
              <a:tr h="2922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900" b="0" kern="1200" noProof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批准单位</a:t>
                      </a:r>
                      <a:endParaRPr kumimoji="1" lang="zh-CN" altLang="en-US" sz="900" b="0" kern="1200" noProof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en-US" sz="9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南京市人民政府</a:t>
                      </a:r>
                      <a:endParaRPr kumimoji="1" lang="zh-CN" altLang="en-US" sz="9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anchorCtr="1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900" b="0" kern="1200" noProof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批准文号</a:t>
                      </a:r>
                      <a:endParaRPr kumimoji="1" lang="zh-CN" altLang="en-US" sz="900" b="0" kern="1200" noProof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zh-CN" altLang="zh-CN" sz="9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宁政复〔</a:t>
                      </a:r>
                      <a:r>
                        <a:rPr kumimoji="1" lang="en-US" altLang="zh-CN" sz="9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2025</a:t>
                      </a:r>
                      <a:r>
                        <a:rPr kumimoji="1" lang="zh-CN" altLang="zh-CN" sz="9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〕</a:t>
                      </a:r>
                      <a:r>
                        <a:rPr kumimoji="1" lang="en-US" altLang="zh-CN" sz="9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129</a:t>
                      </a:r>
                      <a:r>
                        <a:rPr kumimoji="1" lang="zh-CN" altLang="zh-CN" sz="9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号</a:t>
                      </a:r>
                      <a:endParaRPr kumimoji="1" lang="zh-CN" altLang="zh-CN" sz="9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anchorCtr="1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0" name="矩形 39"/>
          <p:cNvSpPr/>
          <p:nvPr/>
        </p:nvSpPr>
        <p:spPr>
          <a:xfrm>
            <a:off x="484618" y="4576244"/>
            <a:ext cx="4596864" cy="2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CN" altLang="en-US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本</a:t>
            </a:r>
            <a:r>
              <a:rPr lang="zh-CN" altLang="zh-CN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图则在</a:t>
            </a:r>
            <a:r>
              <a:rPr lang="zh-CN" altLang="en-US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栖霞</a:t>
            </a:r>
            <a:r>
              <a:rPr lang="zh-CN" altLang="zh-CN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区的位置</a:t>
            </a:r>
            <a:endParaRPr lang="zh-CN" altLang="zh-CN" sz="9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16028925" y="8281956"/>
            <a:ext cx="1696666" cy="632460"/>
            <a:chOff x="17976523" y="7056099"/>
            <a:chExt cx="1696666" cy="632460"/>
          </a:xfrm>
        </p:grpSpPr>
        <p:sp>
          <p:nvSpPr>
            <p:cNvPr id="49" name="矩形 48"/>
            <p:cNvSpPr/>
            <p:nvPr/>
          </p:nvSpPr>
          <p:spPr>
            <a:xfrm>
              <a:off x="17976523" y="7443214"/>
              <a:ext cx="349281" cy="129117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 dirty="0"/>
            </a:p>
          </p:txBody>
        </p:sp>
        <p:grpSp>
          <p:nvGrpSpPr>
            <p:cNvPr id="50" name="组合 49"/>
            <p:cNvGrpSpPr/>
            <p:nvPr/>
          </p:nvGrpSpPr>
          <p:grpSpPr>
            <a:xfrm>
              <a:off x="17976523" y="7056099"/>
              <a:ext cx="1696666" cy="632460"/>
              <a:chOff x="17976523" y="7056099"/>
              <a:chExt cx="1696666" cy="632460"/>
            </a:xfrm>
          </p:grpSpPr>
          <p:sp>
            <p:nvSpPr>
              <p:cNvPr id="51" name="文本框 50"/>
              <p:cNvSpPr txBox="1"/>
              <p:nvPr/>
            </p:nvSpPr>
            <p:spPr>
              <a:xfrm>
                <a:off x="18431927" y="7056099"/>
                <a:ext cx="1241262" cy="63246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>
                  <a:lnSpc>
                    <a:spcPct val="160000"/>
                  </a:lnSpc>
                </a:pPr>
                <a:r>
                  <a:rPr lang="zh-CN" altLang="en-US" sz="11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图则单元边界</a:t>
                </a:r>
                <a:endParaRPr lang="en-US" altLang="zh-CN" sz="11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60000"/>
                  </a:lnSpc>
                </a:pPr>
                <a:r>
                  <a:rPr lang="zh-CN" altLang="en-US" sz="11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修改</a:t>
                </a:r>
                <a:r>
                  <a:rPr lang="zh-CN" altLang="en-US" sz="1100" b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地块范围</a:t>
                </a:r>
                <a:endParaRPr lang="zh-CN" altLang="en-US" sz="11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2" name="矩形 51"/>
              <p:cNvSpPr/>
              <p:nvPr/>
            </p:nvSpPr>
            <p:spPr>
              <a:xfrm>
                <a:off x="17976523" y="7193276"/>
                <a:ext cx="349281" cy="129117"/>
              </a:xfrm>
              <a:prstGeom prst="rect">
                <a:avLst/>
              </a:prstGeom>
              <a:noFill/>
              <a:ln w="25400">
                <a:solidFill>
                  <a:srgbClr val="C00000"/>
                </a:solidFill>
                <a:prstDash val="sysDash"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endParaRPr lang="zh-CN" altLang="en-US" sz="1000">
                  <a:sym typeface="+mn-ea"/>
                </a:endParaRPr>
              </a:p>
            </p:txBody>
          </p:sp>
        </p:grpSp>
      </p:grpSp>
      <p:sp>
        <p:nvSpPr>
          <p:cNvPr id="39" name="矩形 38"/>
          <p:cNvSpPr/>
          <p:nvPr/>
        </p:nvSpPr>
        <p:spPr>
          <a:xfrm>
            <a:off x="300235" y="9529727"/>
            <a:ext cx="4651072" cy="2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CN" altLang="en-US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本</a:t>
            </a:r>
            <a:r>
              <a:rPr lang="zh-CN" altLang="zh-CN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图则在</a:t>
            </a:r>
            <a:r>
              <a:rPr lang="en-US" altLang="zh-CN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NJDBd050</a:t>
            </a:r>
            <a:r>
              <a:rPr lang="zh-CN" altLang="en-US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控规</a:t>
            </a:r>
            <a:r>
              <a:rPr lang="zh-CN" altLang="zh-CN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单元的位置</a:t>
            </a:r>
            <a:endParaRPr lang="zh-CN" altLang="zh-CN" sz="9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710565" y="4893945"/>
            <a:ext cx="4300855" cy="4622800"/>
            <a:chOff x="1119" y="7764"/>
            <a:chExt cx="6720" cy="7223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19" y="7773"/>
              <a:ext cx="6710" cy="7214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6350">
              <a:solidFill>
                <a:schemeClr val="tx1"/>
              </a:solidFill>
            </a:ln>
          </p:spPr>
        </p:pic>
        <p:sp>
          <p:nvSpPr>
            <p:cNvPr id="16" name="任意多边形: 形状 15"/>
            <p:cNvSpPr/>
            <p:nvPr/>
          </p:nvSpPr>
          <p:spPr>
            <a:xfrm>
              <a:off x="1119" y="7764"/>
              <a:ext cx="6720" cy="7220"/>
            </a:xfrm>
            <a:custGeom>
              <a:avLst/>
              <a:gdLst>
                <a:gd name="connsiteX0" fmla="*/ 3219125 w 4694763"/>
                <a:gd name="connsiteY0" fmla="*/ 1107280 h 5065551"/>
                <a:gd name="connsiteX1" fmla="*/ 3076250 w 4694763"/>
                <a:gd name="connsiteY1" fmla="*/ 1135855 h 5065551"/>
                <a:gd name="connsiteX2" fmla="*/ 3119112 w 4694763"/>
                <a:gd name="connsiteY2" fmla="*/ 1269205 h 5065551"/>
                <a:gd name="connsiteX3" fmla="*/ 3073868 w 4694763"/>
                <a:gd name="connsiteY3" fmla="*/ 1319212 h 5065551"/>
                <a:gd name="connsiteX4" fmla="*/ 3016718 w 4694763"/>
                <a:gd name="connsiteY4" fmla="*/ 1338262 h 5065551"/>
                <a:gd name="connsiteX5" fmla="*/ 2938137 w 4694763"/>
                <a:gd name="connsiteY5" fmla="*/ 1407318 h 5065551"/>
                <a:gd name="connsiteX6" fmla="*/ 2859556 w 4694763"/>
                <a:gd name="connsiteY6" fmla="*/ 1435893 h 5065551"/>
                <a:gd name="connsiteX7" fmla="*/ 2740493 w 4694763"/>
                <a:gd name="connsiteY7" fmla="*/ 1428749 h 5065551"/>
                <a:gd name="connsiteX8" fmla="*/ 2664293 w 4694763"/>
                <a:gd name="connsiteY8" fmla="*/ 1445418 h 5065551"/>
                <a:gd name="connsiteX9" fmla="*/ 2659531 w 4694763"/>
                <a:gd name="connsiteY9" fmla="*/ 1533524 h 5065551"/>
                <a:gd name="connsiteX10" fmla="*/ 2671437 w 4694763"/>
                <a:gd name="connsiteY10" fmla="*/ 1583530 h 5065551"/>
                <a:gd name="connsiteX11" fmla="*/ 2700012 w 4694763"/>
                <a:gd name="connsiteY11" fmla="*/ 1695449 h 5065551"/>
                <a:gd name="connsiteX12" fmla="*/ 2869081 w 4694763"/>
                <a:gd name="connsiteY12" fmla="*/ 1633537 h 5065551"/>
                <a:gd name="connsiteX13" fmla="*/ 2945281 w 4694763"/>
                <a:gd name="connsiteY13" fmla="*/ 1590674 h 5065551"/>
                <a:gd name="connsiteX14" fmla="*/ 3140543 w 4694763"/>
                <a:gd name="connsiteY14" fmla="*/ 1445418 h 5065551"/>
                <a:gd name="connsiteX15" fmla="*/ 3188168 w 4694763"/>
                <a:gd name="connsiteY15" fmla="*/ 1419224 h 5065551"/>
                <a:gd name="connsiteX16" fmla="*/ 3190550 w 4694763"/>
                <a:gd name="connsiteY16" fmla="*/ 1354930 h 5065551"/>
                <a:gd name="connsiteX17" fmla="*/ 0 w 4694763"/>
                <a:gd name="connsiteY17" fmla="*/ 0 h 5065551"/>
                <a:gd name="connsiteX18" fmla="*/ 4694763 w 4694763"/>
                <a:gd name="connsiteY18" fmla="*/ 0 h 5065551"/>
                <a:gd name="connsiteX19" fmla="*/ 4694763 w 4694763"/>
                <a:gd name="connsiteY19" fmla="*/ 5065551 h 5065551"/>
                <a:gd name="connsiteX20" fmla="*/ 0 w 4694763"/>
                <a:gd name="connsiteY20" fmla="*/ 5065551 h 5065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94763" h="5065551">
                  <a:moveTo>
                    <a:pt x="3219125" y="1107280"/>
                  </a:moveTo>
                  <a:lnTo>
                    <a:pt x="3076250" y="1135855"/>
                  </a:lnTo>
                  <a:lnTo>
                    <a:pt x="3119112" y="1269205"/>
                  </a:lnTo>
                  <a:lnTo>
                    <a:pt x="3073868" y="1319212"/>
                  </a:lnTo>
                  <a:lnTo>
                    <a:pt x="3016718" y="1338262"/>
                  </a:lnTo>
                  <a:lnTo>
                    <a:pt x="2938137" y="1407318"/>
                  </a:lnTo>
                  <a:lnTo>
                    <a:pt x="2859556" y="1435893"/>
                  </a:lnTo>
                  <a:lnTo>
                    <a:pt x="2740493" y="1428749"/>
                  </a:lnTo>
                  <a:lnTo>
                    <a:pt x="2664293" y="1445418"/>
                  </a:lnTo>
                  <a:lnTo>
                    <a:pt x="2659531" y="1533524"/>
                  </a:lnTo>
                  <a:lnTo>
                    <a:pt x="2671437" y="1583530"/>
                  </a:lnTo>
                  <a:lnTo>
                    <a:pt x="2700012" y="1695449"/>
                  </a:lnTo>
                  <a:lnTo>
                    <a:pt x="2869081" y="1633537"/>
                  </a:lnTo>
                  <a:lnTo>
                    <a:pt x="2945281" y="1590674"/>
                  </a:lnTo>
                  <a:lnTo>
                    <a:pt x="3140543" y="1445418"/>
                  </a:lnTo>
                  <a:lnTo>
                    <a:pt x="3188168" y="1419224"/>
                  </a:lnTo>
                  <a:lnTo>
                    <a:pt x="3190550" y="1354930"/>
                  </a:lnTo>
                  <a:close/>
                  <a:moveTo>
                    <a:pt x="0" y="0"/>
                  </a:moveTo>
                  <a:lnTo>
                    <a:pt x="4694763" y="0"/>
                  </a:lnTo>
                  <a:lnTo>
                    <a:pt x="4694763" y="5065551"/>
                  </a:lnTo>
                  <a:lnTo>
                    <a:pt x="0" y="5065551"/>
                  </a:lnTo>
                  <a:close/>
                </a:path>
              </a:pathLst>
            </a:custGeom>
            <a:solidFill>
              <a:schemeClr val="bg1">
                <a:alpha val="65000"/>
              </a:schemeClr>
            </a:solidFill>
            <a:ln w="25400">
              <a:noFill/>
              <a:prstDash val="sysDash"/>
              <a:round/>
              <a:tailEnd type="none" w="med" len="med"/>
            </a:ln>
            <a:effectLst/>
          </p:spPr>
          <p:txBody>
            <a:bodyPr rot="0" spcFirstLastPara="0" vertOverflow="overflow" horzOverflow="overflow" vert="horz" wrap="square" lIns="58652" tIns="29326" rIns="58652" bIns="29326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285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8" name="任意多边形 157"/>
            <p:cNvSpPr/>
            <p:nvPr/>
          </p:nvSpPr>
          <p:spPr>
            <a:xfrm>
              <a:off x="1959" y="8009"/>
              <a:ext cx="5587" cy="6797"/>
            </a:xfrm>
            <a:custGeom>
              <a:avLst/>
              <a:gdLst>
                <a:gd name="connsiteX0" fmla="*/ 685800 w 7795260"/>
                <a:gd name="connsiteY0" fmla="*/ 2217420 h 8915400"/>
                <a:gd name="connsiteX1" fmla="*/ 1577340 w 7795260"/>
                <a:gd name="connsiteY1" fmla="*/ 2057400 h 8915400"/>
                <a:gd name="connsiteX2" fmla="*/ 2034540 w 7795260"/>
                <a:gd name="connsiteY2" fmla="*/ 2080260 h 8915400"/>
                <a:gd name="connsiteX3" fmla="*/ 2171700 w 7795260"/>
                <a:gd name="connsiteY3" fmla="*/ 2057400 h 8915400"/>
                <a:gd name="connsiteX4" fmla="*/ 2331720 w 7795260"/>
                <a:gd name="connsiteY4" fmla="*/ 1920240 h 8915400"/>
                <a:gd name="connsiteX5" fmla="*/ 2331720 w 7795260"/>
                <a:gd name="connsiteY5" fmla="*/ 1531620 h 8915400"/>
                <a:gd name="connsiteX6" fmla="*/ 2400300 w 7795260"/>
                <a:gd name="connsiteY6" fmla="*/ 1485900 h 8915400"/>
                <a:gd name="connsiteX7" fmla="*/ 2606040 w 7795260"/>
                <a:gd name="connsiteY7" fmla="*/ 1508760 h 8915400"/>
                <a:gd name="connsiteX8" fmla="*/ 2948940 w 7795260"/>
                <a:gd name="connsiteY8" fmla="*/ 1600200 h 8915400"/>
                <a:gd name="connsiteX9" fmla="*/ 3337560 w 7795260"/>
                <a:gd name="connsiteY9" fmla="*/ 1645920 h 8915400"/>
                <a:gd name="connsiteX10" fmla="*/ 3611880 w 7795260"/>
                <a:gd name="connsiteY10" fmla="*/ 1714500 h 8915400"/>
                <a:gd name="connsiteX11" fmla="*/ 3794760 w 7795260"/>
                <a:gd name="connsiteY11" fmla="*/ 1645920 h 8915400"/>
                <a:gd name="connsiteX12" fmla="*/ 3977640 w 7795260"/>
                <a:gd name="connsiteY12" fmla="*/ 1508760 h 8915400"/>
                <a:gd name="connsiteX13" fmla="*/ 4160520 w 7795260"/>
                <a:gd name="connsiteY13" fmla="*/ 1143000 h 8915400"/>
                <a:gd name="connsiteX14" fmla="*/ 4549140 w 7795260"/>
                <a:gd name="connsiteY14" fmla="*/ 1188720 h 8915400"/>
                <a:gd name="connsiteX15" fmla="*/ 4640580 w 7795260"/>
                <a:gd name="connsiteY15" fmla="*/ 1165860 h 8915400"/>
                <a:gd name="connsiteX16" fmla="*/ 4686300 w 7795260"/>
                <a:gd name="connsiteY16" fmla="*/ 1051560 h 8915400"/>
                <a:gd name="connsiteX17" fmla="*/ 4892040 w 7795260"/>
                <a:gd name="connsiteY17" fmla="*/ 1074420 h 8915400"/>
                <a:gd name="connsiteX18" fmla="*/ 5097780 w 7795260"/>
                <a:gd name="connsiteY18" fmla="*/ 891540 h 8915400"/>
                <a:gd name="connsiteX19" fmla="*/ 5486400 w 7795260"/>
                <a:gd name="connsiteY19" fmla="*/ 434340 h 8915400"/>
                <a:gd name="connsiteX20" fmla="*/ 5829300 w 7795260"/>
                <a:gd name="connsiteY20" fmla="*/ 411480 h 8915400"/>
                <a:gd name="connsiteX21" fmla="*/ 6126480 w 7795260"/>
                <a:gd name="connsiteY21" fmla="*/ 457200 h 8915400"/>
                <a:gd name="connsiteX22" fmla="*/ 6263640 w 7795260"/>
                <a:gd name="connsiteY22" fmla="*/ 411480 h 8915400"/>
                <a:gd name="connsiteX23" fmla="*/ 6446520 w 7795260"/>
                <a:gd name="connsiteY23" fmla="*/ 457200 h 8915400"/>
                <a:gd name="connsiteX24" fmla="*/ 6515100 w 7795260"/>
                <a:gd name="connsiteY24" fmla="*/ 160020 h 8915400"/>
                <a:gd name="connsiteX25" fmla="*/ 6743700 w 7795260"/>
                <a:gd name="connsiteY25" fmla="*/ 0 h 8915400"/>
                <a:gd name="connsiteX26" fmla="*/ 7018020 w 7795260"/>
                <a:gd name="connsiteY26" fmla="*/ 182880 h 8915400"/>
                <a:gd name="connsiteX27" fmla="*/ 7566660 w 7795260"/>
                <a:gd name="connsiteY27" fmla="*/ 411480 h 8915400"/>
                <a:gd name="connsiteX28" fmla="*/ 7795260 w 7795260"/>
                <a:gd name="connsiteY28" fmla="*/ 457200 h 8915400"/>
                <a:gd name="connsiteX29" fmla="*/ 7475220 w 7795260"/>
                <a:gd name="connsiteY29" fmla="*/ 1211580 h 8915400"/>
                <a:gd name="connsiteX30" fmla="*/ 7315200 w 7795260"/>
                <a:gd name="connsiteY30" fmla="*/ 1668780 h 8915400"/>
                <a:gd name="connsiteX31" fmla="*/ 7360920 w 7795260"/>
                <a:gd name="connsiteY31" fmla="*/ 2400300 h 8915400"/>
                <a:gd name="connsiteX32" fmla="*/ 7452360 w 7795260"/>
                <a:gd name="connsiteY32" fmla="*/ 3383280 h 8915400"/>
                <a:gd name="connsiteX33" fmla="*/ 7498080 w 7795260"/>
                <a:gd name="connsiteY33" fmla="*/ 4069080 h 8915400"/>
                <a:gd name="connsiteX34" fmla="*/ 7360920 w 7795260"/>
                <a:gd name="connsiteY34" fmla="*/ 5189220 h 8915400"/>
                <a:gd name="connsiteX35" fmla="*/ 7109460 w 7795260"/>
                <a:gd name="connsiteY35" fmla="*/ 5715000 h 8915400"/>
                <a:gd name="connsiteX36" fmla="*/ 6583680 w 7795260"/>
                <a:gd name="connsiteY36" fmla="*/ 6858000 h 8915400"/>
                <a:gd name="connsiteX37" fmla="*/ 6332220 w 7795260"/>
                <a:gd name="connsiteY37" fmla="*/ 7383780 h 8915400"/>
                <a:gd name="connsiteX38" fmla="*/ 6263640 w 7795260"/>
                <a:gd name="connsiteY38" fmla="*/ 7680960 h 8915400"/>
                <a:gd name="connsiteX39" fmla="*/ 6286500 w 7795260"/>
                <a:gd name="connsiteY39" fmla="*/ 8161020 h 8915400"/>
                <a:gd name="connsiteX40" fmla="*/ 6560820 w 7795260"/>
                <a:gd name="connsiteY40" fmla="*/ 8915400 h 8915400"/>
                <a:gd name="connsiteX41" fmla="*/ 5829300 w 7795260"/>
                <a:gd name="connsiteY41" fmla="*/ 8618220 h 8915400"/>
                <a:gd name="connsiteX42" fmla="*/ 5257800 w 7795260"/>
                <a:gd name="connsiteY42" fmla="*/ 8503920 h 8915400"/>
                <a:gd name="connsiteX43" fmla="*/ 4457700 w 7795260"/>
                <a:gd name="connsiteY43" fmla="*/ 8503920 h 8915400"/>
                <a:gd name="connsiteX44" fmla="*/ 3863340 w 7795260"/>
                <a:gd name="connsiteY44" fmla="*/ 8481060 h 8915400"/>
                <a:gd name="connsiteX45" fmla="*/ 3451860 w 7795260"/>
                <a:gd name="connsiteY45" fmla="*/ 8458200 h 8915400"/>
                <a:gd name="connsiteX46" fmla="*/ 2743200 w 7795260"/>
                <a:gd name="connsiteY46" fmla="*/ 8321040 h 8915400"/>
                <a:gd name="connsiteX47" fmla="*/ 2468880 w 7795260"/>
                <a:gd name="connsiteY47" fmla="*/ 8298180 h 8915400"/>
                <a:gd name="connsiteX48" fmla="*/ 2263140 w 7795260"/>
                <a:gd name="connsiteY48" fmla="*/ 8229600 h 8915400"/>
                <a:gd name="connsiteX49" fmla="*/ 1005840 w 7795260"/>
                <a:gd name="connsiteY49" fmla="*/ 7886700 h 8915400"/>
                <a:gd name="connsiteX50" fmla="*/ 68580 w 7795260"/>
                <a:gd name="connsiteY50" fmla="*/ 7703820 h 8915400"/>
                <a:gd name="connsiteX51" fmla="*/ 0 w 7795260"/>
                <a:gd name="connsiteY51" fmla="*/ 7726680 h 8915400"/>
                <a:gd name="connsiteX52" fmla="*/ 411480 w 7795260"/>
                <a:gd name="connsiteY52" fmla="*/ 6903720 h 8915400"/>
                <a:gd name="connsiteX53" fmla="*/ 731520 w 7795260"/>
                <a:gd name="connsiteY53" fmla="*/ 6080760 h 8915400"/>
                <a:gd name="connsiteX54" fmla="*/ 937260 w 7795260"/>
                <a:gd name="connsiteY54" fmla="*/ 5257800 h 8915400"/>
                <a:gd name="connsiteX55" fmla="*/ 1028700 w 7795260"/>
                <a:gd name="connsiteY55" fmla="*/ 4434840 h 8915400"/>
                <a:gd name="connsiteX56" fmla="*/ 1005840 w 7795260"/>
                <a:gd name="connsiteY56" fmla="*/ 3589020 h 8915400"/>
                <a:gd name="connsiteX57" fmla="*/ 777240 w 7795260"/>
                <a:gd name="connsiteY57" fmla="*/ 2628900 h 8915400"/>
                <a:gd name="connsiteX58" fmla="*/ 777240 w 7795260"/>
                <a:gd name="connsiteY58" fmla="*/ 2217420 h 8915400"/>
                <a:gd name="connsiteX59" fmla="*/ 685800 w 7795260"/>
                <a:gd name="connsiteY59" fmla="*/ 2217420 h 8915400"/>
                <a:gd name="connsiteX0-1" fmla="*/ 777240 w 7795260"/>
                <a:gd name="connsiteY0-2" fmla="*/ 2217420 h 8915400"/>
                <a:gd name="connsiteX1-3" fmla="*/ 1577340 w 7795260"/>
                <a:gd name="connsiteY1-4" fmla="*/ 2057400 h 8915400"/>
                <a:gd name="connsiteX2-5" fmla="*/ 2034540 w 7795260"/>
                <a:gd name="connsiteY2-6" fmla="*/ 2080260 h 8915400"/>
                <a:gd name="connsiteX3-7" fmla="*/ 2171700 w 7795260"/>
                <a:gd name="connsiteY3-8" fmla="*/ 2057400 h 8915400"/>
                <a:gd name="connsiteX4-9" fmla="*/ 2331720 w 7795260"/>
                <a:gd name="connsiteY4-10" fmla="*/ 1920240 h 8915400"/>
                <a:gd name="connsiteX5-11" fmla="*/ 2331720 w 7795260"/>
                <a:gd name="connsiteY5-12" fmla="*/ 1531620 h 8915400"/>
                <a:gd name="connsiteX6-13" fmla="*/ 2400300 w 7795260"/>
                <a:gd name="connsiteY6-14" fmla="*/ 1485900 h 8915400"/>
                <a:gd name="connsiteX7-15" fmla="*/ 2606040 w 7795260"/>
                <a:gd name="connsiteY7-16" fmla="*/ 1508760 h 8915400"/>
                <a:gd name="connsiteX8-17" fmla="*/ 2948940 w 7795260"/>
                <a:gd name="connsiteY8-18" fmla="*/ 1600200 h 8915400"/>
                <a:gd name="connsiteX9-19" fmla="*/ 3337560 w 7795260"/>
                <a:gd name="connsiteY9-20" fmla="*/ 1645920 h 8915400"/>
                <a:gd name="connsiteX10-21" fmla="*/ 3611880 w 7795260"/>
                <a:gd name="connsiteY10-22" fmla="*/ 1714500 h 8915400"/>
                <a:gd name="connsiteX11-23" fmla="*/ 3794760 w 7795260"/>
                <a:gd name="connsiteY11-24" fmla="*/ 1645920 h 8915400"/>
                <a:gd name="connsiteX12-25" fmla="*/ 3977640 w 7795260"/>
                <a:gd name="connsiteY12-26" fmla="*/ 1508760 h 8915400"/>
                <a:gd name="connsiteX13-27" fmla="*/ 4160520 w 7795260"/>
                <a:gd name="connsiteY13-28" fmla="*/ 1143000 h 8915400"/>
                <a:gd name="connsiteX14-29" fmla="*/ 4549140 w 7795260"/>
                <a:gd name="connsiteY14-30" fmla="*/ 1188720 h 8915400"/>
                <a:gd name="connsiteX15-31" fmla="*/ 4640580 w 7795260"/>
                <a:gd name="connsiteY15-32" fmla="*/ 1165860 h 8915400"/>
                <a:gd name="connsiteX16-33" fmla="*/ 4686300 w 7795260"/>
                <a:gd name="connsiteY16-34" fmla="*/ 1051560 h 8915400"/>
                <a:gd name="connsiteX17-35" fmla="*/ 4892040 w 7795260"/>
                <a:gd name="connsiteY17-36" fmla="*/ 1074420 h 8915400"/>
                <a:gd name="connsiteX18-37" fmla="*/ 5097780 w 7795260"/>
                <a:gd name="connsiteY18-38" fmla="*/ 891540 h 8915400"/>
                <a:gd name="connsiteX19-39" fmla="*/ 5486400 w 7795260"/>
                <a:gd name="connsiteY19-40" fmla="*/ 434340 h 8915400"/>
                <a:gd name="connsiteX20-41" fmla="*/ 5829300 w 7795260"/>
                <a:gd name="connsiteY20-42" fmla="*/ 411480 h 8915400"/>
                <a:gd name="connsiteX21-43" fmla="*/ 6126480 w 7795260"/>
                <a:gd name="connsiteY21-44" fmla="*/ 457200 h 8915400"/>
                <a:gd name="connsiteX22-45" fmla="*/ 6263640 w 7795260"/>
                <a:gd name="connsiteY22-46" fmla="*/ 411480 h 8915400"/>
                <a:gd name="connsiteX23-47" fmla="*/ 6446520 w 7795260"/>
                <a:gd name="connsiteY23-48" fmla="*/ 457200 h 8915400"/>
                <a:gd name="connsiteX24-49" fmla="*/ 6515100 w 7795260"/>
                <a:gd name="connsiteY24-50" fmla="*/ 160020 h 8915400"/>
                <a:gd name="connsiteX25-51" fmla="*/ 6743700 w 7795260"/>
                <a:gd name="connsiteY25-52" fmla="*/ 0 h 8915400"/>
                <a:gd name="connsiteX26-53" fmla="*/ 7018020 w 7795260"/>
                <a:gd name="connsiteY26-54" fmla="*/ 182880 h 8915400"/>
                <a:gd name="connsiteX27-55" fmla="*/ 7566660 w 7795260"/>
                <a:gd name="connsiteY27-56" fmla="*/ 411480 h 8915400"/>
                <a:gd name="connsiteX28-57" fmla="*/ 7795260 w 7795260"/>
                <a:gd name="connsiteY28-58" fmla="*/ 457200 h 8915400"/>
                <a:gd name="connsiteX29-59" fmla="*/ 7475220 w 7795260"/>
                <a:gd name="connsiteY29-60" fmla="*/ 1211580 h 8915400"/>
                <a:gd name="connsiteX30-61" fmla="*/ 7315200 w 7795260"/>
                <a:gd name="connsiteY30-62" fmla="*/ 1668780 h 8915400"/>
                <a:gd name="connsiteX31-63" fmla="*/ 7360920 w 7795260"/>
                <a:gd name="connsiteY31-64" fmla="*/ 2400300 h 8915400"/>
                <a:gd name="connsiteX32-65" fmla="*/ 7452360 w 7795260"/>
                <a:gd name="connsiteY32-66" fmla="*/ 3383280 h 8915400"/>
                <a:gd name="connsiteX33-67" fmla="*/ 7498080 w 7795260"/>
                <a:gd name="connsiteY33-68" fmla="*/ 4069080 h 8915400"/>
                <a:gd name="connsiteX34-69" fmla="*/ 7360920 w 7795260"/>
                <a:gd name="connsiteY34-70" fmla="*/ 5189220 h 8915400"/>
                <a:gd name="connsiteX35-71" fmla="*/ 7109460 w 7795260"/>
                <a:gd name="connsiteY35-72" fmla="*/ 5715000 h 8915400"/>
                <a:gd name="connsiteX36-73" fmla="*/ 6583680 w 7795260"/>
                <a:gd name="connsiteY36-74" fmla="*/ 6858000 h 8915400"/>
                <a:gd name="connsiteX37-75" fmla="*/ 6332220 w 7795260"/>
                <a:gd name="connsiteY37-76" fmla="*/ 7383780 h 8915400"/>
                <a:gd name="connsiteX38-77" fmla="*/ 6263640 w 7795260"/>
                <a:gd name="connsiteY38-78" fmla="*/ 7680960 h 8915400"/>
                <a:gd name="connsiteX39-79" fmla="*/ 6286500 w 7795260"/>
                <a:gd name="connsiteY39-80" fmla="*/ 8161020 h 8915400"/>
                <a:gd name="connsiteX40-81" fmla="*/ 6560820 w 7795260"/>
                <a:gd name="connsiteY40-82" fmla="*/ 8915400 h 8915400"/>
                <a:gd name="connsiteX41-83" fmla="*/ 5829300 w 7795260"/>
                <a:gd name="connsiteY41-84" fmla="*/ 8618220 h 8915400"/>
                <a:gd name="connsiteX42-85" fmla="*/ 5257800 w 7795260"/>
                <a:gd name="connsiteY42-86" fmla="*/ 8503920 h 8915400"/>
                <a:gd name="connsiteX43-87" fmla="*/ 4457700 w 7795260"/>
                <a:gd name="connsiteY43-88" fmla="*/ 8503920 h 8915400"/>
                <a:gd name="connsiteX44-89" fmla="*/ 3863340 w 7795260"/>
                <a:gd name="connsiteY44-90" fmla="*/ 8481060 h 8915400"/>
                <a:gd name="connsiteX45-91" fmla="*/ 3451860 w 7795260"/>
                <a:gd name="connsiteY45-92" fmla="*/ 8458200 h 8915400"/>
                <a:gd name="connsiteX46-93" fmla="*/ 2743200 w 7795260"/>
                <a:gd name="connsiteY46-94" fmla="*/ 8321040 h 8915400"/>
                <a:gd name="connsiteX47-95" fmla="*/ 2468880 w 7795260"/>
                <a:gd name="connsiteY47-96" fmla="*/ 8298180 h 8915400"/>
                <a:gd name="connsiteX48-97" fmla="*/ 2263140 w 7795260"/>
                <a:gd name="connsiteY48-98" fmla="*/ 8229600 h 8915400"/>
                <a:gd name="connsiteX49-99" fmla="*/ 1005840 w 7795260"/>
                <a:gd name="connsiteY49-100" fmla="*/ 7886700 h 8915400"/>
                <a:gd name="connsiteX50-101" fmla="*/ 68580 w 7795260"/>
                <a:gd name="connsiteY50-102" fmla="*/ 7703820 h 8915400"/>
                <a:gd name="connsiteX51-103" fmla="*/ 0 w 7795260"/>
                <a:gd name="connsiteY51-104" fmla="*/ 7726680 h 8915400"/>
                <a:gd name="connsiteX52-105" fmla="*/ 411480 w 7795260"/>
                <a:gd name="connsiteY52-106" fmla="*/ 6903720 h 8915400"/>
                <a:gd name="connsiteX53-107" fmla="*/ 731520 w 7795260"/>
                <a:gd name="connsiteY53-108" fmla="*/ 6080760 h 8915400"/>
                <a:gd name="connsiteX54-109" fmla="*/ 937260 w 7795260"/>
                <a:gd name="connsiteY54-110" fmla="*/ 5257800 h 8915400"/>
                <a:gd name="connsiteX55-111" fmla="*/ 1028700 w 7795260"/>
                <a:gd name="connsiteY55-112" fmla="*/ 4434840 h 8915400"/>
                <a:gd name="connsiteX56-113" fmla="*/ 1005840 w 7795260"/>
                <a:gd name="connsiteY56-114" fmla="*/ 3589020 h 8915400"/>
                <a:gd name="connsiteX57-115" fmla="*/ 777240 w 7795260"/>
                <a:gd name="connsiteY57-116" fmla="*/ 2628900 h 8915400"/>
                <a:gd name="connsiteX58-117" fmla="*/ 777240 w 7795260"/>
                <a:gd name="connsiteY58-118" fmla="*/ 2217420 h 8915400"/>
                <a:gd name="connsiteX0-119" fmla="*/ 708660 w 7726680"/>
                <a:gd name="connsiteY0-120" fmla="*/ 2217420 h 8915400"/>
                <a:gd name="connsiteX1-121" fmla="*/ 1508760 w 7726680"/>
                <a:gd name="connsiteY1-122" fmla="*/ 2057400 h 8915400"/>
                <a:gd name="connsiteX2-123" fmla="*/ 1965960 w 7726680"/>
                <a:gd name="connsiteY2-124" fmla="*/ 2080260 h 8915400"/>
                <a:gd name="connsiteX3-125" fmla="*/ 2103120 w 7726680"/>
                <a:gd name="connsiteY3-126" fmla="*/ 2057400 h 8915400"/>
                <a:gd name="connsiteX4-127" fmla="*/ 2263140 w 7726680"/>
                <a:gd name="connsiteY4-128" fmla="*/ 1920240 h 8915400"/>
                <a:gd name="connsiteX5-129" fmla="*/ 2263140 w 7726680"/>
                <a:gd name="connsiteY5-130" fmla="*/ 1531620 h 8915400"/>
                <a:gd name="connsiteX6-131" fmla="*/ 2331720 w 7726680"/>
                <a:gd name="connsiteY6-132" fmla="*/ 1485900 h 8915400"/>
                <a:gd name="connsiteX7-133" fmla="*/ 2537460 w 7726680"/>
                <a:gd name="connsiteY7-134" fmla="*/ 1508760 h 8915400"/>
                <a:gd name="connsiteX8-135" fmla="*/ 2880360 w 7726680"/>
                <a:gd name="connsiteY8-136" fmla="*/ 1600200 h 8915400"/>
                <a:gd name="connsiteX9-137" fmla="*/ 3268980 w 7726680"/>
                <a:gd name="connsiteY9-138" fmla="*/ 1645920 h 8915400"/>
                <a:gd name="connsiteX10-139" fmla="*/ 3543300 w 7726680"/>
                <a:gd name="connsiteY10-140" fmla="*/ 1714500 h 8915400"/>
                <a:gd name="connsiteX11-141" fmla="*/ 3726180 w 7726680"/>
                <a:gd name="connsiteY11-142" fmla="*/ 1645920 h 8915400"/>
                <a:gd name="connsiteX12-143" fmla="*/ 3909060 w 7726680"/>
                <a:gd name="connsiteY12-144" fmla="*/ 1508760 h 8915400"/>
                <a:gd name="connsiteX13-145" fmla="*/ 4091940 w 7726680"/>
                <a:gd name="connsiteY13-146" fmla="*/ 1143000 h 8915400"/>
                <a:gd name="connsiteX14-147" fmla="*/ 4480560 w 7726680"/>
                <a:gd name="connsiteY14-148" fmla="*/ 1188720 h 8915400"/>
                <a:gd name="connsiteX15-149" fmla="*/ 4572000 w 7726680"/>
                <a:gd name="connsiteY15-150" fmla="*/ 1165860 h 8915400"/>
                <a:gd name="connsiteX16-151" fmla="*/ 4617720 w 7726680"/>
                <a:gd name="connsiteY16-152" fmla="*/ 1051560 h 8915400"/>
                <a:gd name="connsiteX17-153" fmla="*/ 4823460 w 7726680"/>
                <a:gd name="connsiteY17-154" fmla="*/ 1074420 h 8915400"/>
                <a:gd name="connsiteX18-155" fmla="*/ 5029200 w 7726680"/>
                <a:gd name="connsiteY18-156" fmla="*/ 891540 h 8915400"/>
                <a:gd name="connsiteX19-157" fmla="*/ 5417820 w 7726680"/>
                <a:gd name="connsiteY19-158" fmla="*/ 434340 h 8915400"/>
                <a:gd name="connsiteX20-159" fmla="*/ 5760720 w 7726680"/>
                <a:gd name="connsiteY20-160" fmla="*/ 411480 h 8915400"/>
                <a:gd name="connsiteX21-161" fmla="*/ 6057900 w 7726680"/>
                <a:gd name="connsiteY21-162" fmla="*/ 457200 h 8915400"/>
                <a:gd name="connsiteX22-163" fmla="*/ 6195060 w 7726680"/>
                <a:gd name="connsiteY22-164" fmla="*/ 411480 h 8915400"/>
                <a:gd name="connsiteX23-165" fmla="*/ 6377940 w 7726680"/>
                <a:gd name="connsiteY23-166" fmla="*/ 457200 h 8915400"/>
                <a:gd name="connsiteX24-167" fmla="*/ 6446520 w 7726680"/>
                <a:gd name="connsiteY24-168" fmla="*/ 160020 h 8915400"/>
                <a:gd name="connsiteX25-169" fmla="*/ 6675120 w 7726680"/>
                <a:gd name="connsiteY25-170" fmla="*/ 0 h 8915400"/>
                <a:gd name="connsiteX26-171" fmla="*/ 6949440 w 7726680"/>
                <a:gd name="connsiteY26-172" fmla="*/ 182880 h 8915400"/>
                <a:gd name="connsiteX27-173" fmla="*/ 7498080 w 7726680"/>
                <a:gd name="connsiteY27-174" fmla="*/ 411480 h 8915400"/>
                <a:gd name="connsiteX28-175" fmla="*/ 7726680 w 7726680"/>
                <a:gd name="connsiteY28-176" fmla="*/ 457200 h 8915400"/>
                <a:gd name="connsiteX29-177" fmla="*/ 7406640 w 7726680"/>
                <a:gd name="connsiteY29-178" fmla="*/ 1211580 h 8915400"/>
                <a:gd name="connsiteX30-179" fmla="*/ 7246620 w 7726680"/>
                <a:gd name="connsiteY30-180" fmla="*/ 1668780 h 8915400"/>
                <a:gd name="connsiteX31-181" fmla="*/ 7292340 w 7726680"/>
                <a:gd name="connsiteY31-182" fmla="*/ 2400300 h 8915400"/>
                <a:gd name="connsiteX32-183" fmla="*/ 7383780 w 7726680"/>
                <a:gd name="connsiteY32-184" fmla="*/ 3383280 h 8915400"/>
                <a:gd name="connsiteX33-185" fmla="*/ 7429500 w 7726680"/>
                <a:gd name="connsiteY33-186" fmla="*/ 4069080 h 8915400"/>
                <a:gd name="connsiteX34-187" fmla="*/ 7292340 w 7726680"/>
                <a:gd name="connsiteY34-188" fmla="*/ 5189220 h 8915400"/>
                <a:gd name="connsiteX35-189" fmla="*/ 7040880 w 7726680"/>
                <a:gd name="connsiteY35-190" fmla="*/ 5715000 h 8915400"/>
                <a:gd name="connsiteX36-191" fmla="*/ 6515100 w 7726680"/>
                <a:gd name="connsiteY36-192" fmla="*/ 6858000 h 8915400"/>
                <a:gd name="connsiteX37-193" fmla="*/ 6263640 w 7726680"/>
                <a:gd name="connsiteY37-194" fmla="*/ 7383780 h 8915400"/>
                <a:gd name="connsiteX38-195" fmla="*/ 6195060 w 7726680"/>
                <a:gd name="connsiteY38-196" fmla="*/ 7680960 h 8915400"/>
                <a:gd name="connsiteX39-197" fmla="*/ 6217920 w 7726680"/>
                <a:gd name="connsiteY39-198" fmla="*/ 8161020 h 8915400"/>
                <a:gd name="connsiteX40-199" fmla="*/ 6492240 w 7726680"/>
                <a:gd name="connsiteY40-200" fmla="*/ 8915400 h 8915400"/>
                <a:gd name="connsiteX41-201" fmla="*/ 5760720 w 7726680"/>
                <a:gd name="connsiteY41-202" fmla="*/ 8618220 h 8915400"/>
                <a:gd name="connsiteX42-203" fmla="*/ 5189220 w 7726680"/>
                <a:gd name="connsiteY42-204" fmla="*/ 8503920 h 8915400"/>
                <a:gd name="connsiteX43-205" fmla="*/ 4389120 w 7726680"/>
                <a:gd name="connsiteY43-206" fmla="*/ 8503920 h 8915400"/>
                <a:gd name="connsiteX44-207" fmla="*/ 3794760 w 7726680"/>
                <a:gd name="connsiteY44-208" fmla="*/ 8481060 h 8915400"/>
                <a:gd name="connsiteX45-209" fmla="*/ 3383280 w 7726680"/>
                <a:gd name="connsiteY45-210" fmla="*/ 8458200 h 8915400"/>
                <a:gd name="connsiteX46-211" fmla="*/ 2674620 w 7726680"/>
                <a:gd name="connsiteY46-212" fmla="*/ 8321040 h 8915400"/>
                <a:gd name="connsiteX47-213" fmla="*/ 2400300 w 7726680"/>
                <a:gd name="connsiteY47-214" fmla="*/ 8298180 h 8915400"/>
                <a:gd name="connsiteX48-215" fmla="*/ 2194560 w 7726680"/>
                <a:gd name="connsiteY48-216" fmla="*/ 8229600 h 8915400"/>
                <a:gd name="connsiteX49-217" fmla="*/ 937260 w 7726680"/>
                <a:gd name="connsiteY49-218" fmla="*/ 7886700 h 8915400"/>
                <a:gd name="connsiteX50-219" fmla="*/ 0 w 7726680"/>
                <a:gd name="connsiteY50-220" fmla="*/ 7703820 h 8915400"/>
                <a:gd name="connsiteX51-221" fmla="*/ 342900 w 7726680"/>
                <a:gd name="connsiteY51-222" fmla="*/ 6903720 h 8915400"/>
                <a:gd name="connsiteX52-223" fmla="*/ 662940 w 7726680"/>
                <a:gd name="connsiteY52-224" fmla="*/ 6080760 h 8915400"/>
                <a:gd name="connsiteX53-225" fmla="*/ 868680 w 7726680"/>
                <a:gd name="connsiteY53-226" fmla="*/ 5257800 h 8915400"/>
                <a:gd name="connsiteX54-227" fmla="*/ 960120 w 7726680"/>
                <a:gd name="connsiteY54-228" fmla="*/ 4434840 h 8915400"/>
                <a:gd name="connsiteX55-229" fmla="*/ 937260 w 7726680"/>
                <a:gd name="connsiteY55-230" fmla="*/ 3589020 h 8915400"/>
                <a:gd name="connsiteX56-231" fmla="*/ 708660 w 7726680"/>
                <a:gd name="connsiteY56-232" fmla="*/ 2628900 h 8915400"/>
                <a:gd name="connsiteX57-233" fmla="*/ 708660 w 7726680"/>
                <a:gd name="connsiteY57-234" fmla="*/ 2217420 h 89154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71" y="connsiteY35-72"/>
                </a:cxn>
                <a:cxn ang="0">
                  <a:pos x="connsiteX36-73" y="connsiteY36-74"/>
                </a:cxn>
                <a:cxn ang="0">
                  <a:pos x="connsiteX37-75" y="connsiteY37-76"/>
                </a:cxn>
                <a:cxn ang="0">
                  <a:pos x="connsiteX38-77" y="connsiteY38-78"/>
                </a:cxn>
                <a:cxn ang="0">
                  <a:pos x="connsiteX39-79" y="connsiteY39-80"/>
                </a:cxn>
                <a:cxn ang="0">
                  <a:pos x="connsiteX40-81" y="connsiteY40-82"/>
                </a:cxn>
                <a:cxn ang="0">
                  <a:pos x="connsiteX41-83" y="connsiteY41-84"/>
                </a:cxn>
                <a:cxn ang="0">
                  <a:pos x="connsiteX42-85" y="connsiteY42-86"/>
                </a:cxn>
                <a:cxn ang="0">
                  <a:pos x="connsiteX43-87" y="connsiteY43-88"/>
                </a:cxn>
                <a:cxn ang="0">
                  <a:pos x="connsiteX44-89" y="connsiteY44-90"/>
                </a:cxn>
                <a:cxn ang="0">
                  <a:pos x="connsiteX45-91" y="connsiteY45-92"/>
                </a:cxn>
                <a:cxn ang="0">
                  <a:pos x="connsiteX46-93" y="connsiteY46-94"/>
                </a:cxn>
                <a:cxn ang="0">
                  <a:pos x="connsiteX47-95" y="connsiteY47-96"/>
                </a:cxn>
                <a:cxn ang="0">
                  <a:pos x="connsiteX48-97" y="connsiteY48-98"/>
                </a:cxn>
                <a:cxn ang="0">
                  <a:pos x="connsiteX49-99" y="connsiteY49-100"/>
                </a:cxn>
                <a:cxn ang="0">
                  <a:pos x="connsiteX50-101" y="connsiteY50-102"/>
                </a:cxn>
                <a:cxn ang="0">
                  <a:pos x="connsiteX51-103" y="connsiteY51-104"/>
                </a:cxn>
                <a:cxn ang="0">
                  <a:pos x="connsiteX52-105" y="connsiteY52-106"/>
                </a:cxn>
                <a:cxn ang="0">
                  <a:pos x="connsiteX53-107" y="connsiteY53-108"/>
                </a:cxn>
                <a:cxn ang="0">
                  <a:pos x="connsiteX54-109" y="connsiteY54-110"/>
                </a:cxn>
                <a:cxn ang="0">
                  <a:pos x="connsiteX55-111" y="connsiteY55-112"/>
                </a:cxn>
                <a:cxn ang="0">
                  <a:pos x="connsiteX56-113" y="connsiteY56-114"/>
                </a:cxn>
                <a:cxn ang="0">
                  <a:pos x="connsiteX57-115" y="connsiteY57-116"/>
                </a:cxn>
              </a:cxnLst>
              <a:rect l="l" t="t" r="r" b="b"/>
              <a:pathLst>
                <a:path w="7726680" h="8915400">
                  <a:moveTo>
                    <a:pt x="708660" y="2217420"/>
                  </a:moveTo>
                  <a:lnTo>
                    <a:pt x="1508760" y="2057400"/>
                  </a:lnTo>
                  <a:lnTo>
                    <a:pt x="1965960" y="2080260"/>
                  </a:lnTo>
                  <a:lnTo>
                    <a:pt x="2103120" y="2057400"/>
                  </a:lnTo>
                  <a:lnTo>
                    <a:pt x="2263140" y="1920240"/>
                  </a:lnTo>
                  <a:lnTo>
                    <a:pt x="2263140" y="1531620"/>
                  </a:lnTo>
                  <a:lnTo>
                    <a:pt x="2331720" y="1485900"/>
                  </a:lnTo>
                  <a:lnTo>
                    <a:pt x="2537460" y="1508760"/>
                  </a:lnTo>
                  <a:lnTo>
                    <a:pt x="2880360" y="1600200"/>
                  </a:lnTo>
                  <a:lnTo>
                    <a:pt x="3268980" y="1645920"/>
                  </a:lnTo>
                  <a:lnTo>
                    <a:pt x="3543300" y="1714500"/>
                  </a:lnTo>
                  <a:lnTo>
                    <a:pt x="3726180" y="1645920"/>
                  </a:lnTo>
                  <a:lnTo>
                    <a:pt x="3909060" y="1508760"/>
                  </a:lnTo>
                  <a:lnTo>
                    <a:pt x="4091940" y="1143000"/>
                  </a:lnTo>
                  <a:lnTo>
                    <a:pt x="4480560" y="1188720"/>
                  </a:lnTo>
                  <a:lnTo>
                    <a:pt x="4572000" y="1165860"/>
                  </a:lnTo>
                  <a:lnTo>
                    <a:pt x="4617720" y="1051560"/>
                  </a:lnTo>
                  <a:lnTo>
                    <a:pt x="4823460" y="1074420"/>
                  </a:lnTo>
                  <a:lnTo>
                    <a:pt x="5029200" y="891540"/>
                  </a:lnTo>
                  <a:lnTo>
                    <a:pt x="5417820" y="434340"/>
                  </a:lnTo>
                  <a:lnTo>
                    <a:pt x="5760720" y="411480"/>
                  </a:lnTo>
                  <a:cubicBezTo>
                    <a:pt x="6011736" y="461683"/>
                    <a:pt x="5911611" y="457200"/>
                    <a:pt x="6057900" y="457200"/>
                  </a:cubicBezTo>
                  <a:lnTo>
                    <a:pt x="6195060" y="411480"/>
                  </a:lnTo>
                  <a:lnTo>
                    <a:pt x="6377940" y="457200"/>
                  </a:lnTo>
                  <a:lnTo>
                    <a:pt x="6446520" y="160020"/>
                  </a:lnTo>
                  <a:lnTo>
                    <a:pt x="6675120" y="0"/>
                  </a:lnTo>
                  <a:lnTo>
                    <a:pt x="6949440" y="182880"/>
                  </a:lnTo>
                  <a:lnTo>
                    <a:pt x="7498080" y="411480"/>
                  </a:lnTo>
                  <a:lnTo>
                    <a:pt x="7726680" y="457200"/>
                  </a:lnTo>
                  <a:lnTo>
                    <a:pt x="7406640" y="1211580"/>
                  </a:lnTo>
                  <a:lnTo>
                    <a:pt x="7246620" y="1668780"/>
                  </a:lnTo>
                  <a:lnTo>
                    <a:pt x="7292340" y="2400300"/>
                  </a:lnTo>
                  <a:lnTo>
                    <a:pt x="7383780" y="3383280"/>
                  </a:lnTo>
                  <a:lnTo>
                    <a:pt x="7429500" y="4069080"/>
                  </a:lnTo>
                  <a:lnTo>
                    <a:pt x="7292340" y="5189220"/>
                  </a:lnTo>
                  <a:lnTo>
                    <a:pt x="7040880" y="5715000"/>
                  </a:lnTo>
                  <a:lnTo>
                    <a:pt x="6515100" y="6858000"/>
                  </a:lnTo>
                  <a:lnTo>
                    <a:pt x="6263640" y="7383780"/>
                  </a:lnTo>
                  <a:lnTo>
                    <a:pt x="6195060" y="7680960"/>
                  </a:lnTo>
                  <a:lnTo>
                    <a:pt x="6217920" y="8161020"/>
                  </a:lnTo>
                  <a:lnTo>
                    <a:pt x="6492240" y="8915400"/>
                  </a:lnTo>
                  <a:lnTo>
                    <a:pt x="5760720" y="8618220"/>
                  </a:lnTo>
                  <a:lnTo>
                    <a:pt x="5189220" y="8503920"/>
                  </a:lnTo>
                  <a:lnTo>
                    <a:pt x="4389120" y="8503920"/>
                  </a:lnTo>
                  <a:cubicBezTo>
                    <a:pt x="3901514" y="8478257"/>
                    <a:pt x="4099760" y="8481060"/>
                    <a:pt x="3794760" y="8481060"/>
                  </a:cubicBezTo>
                  <a:lnTo>
                    <a:pt x="3383280" y="8458200"/>
                  </a:lnTo>
                  <a:lnTo>
                    <a:pt x="2674620" y="8321040"/>
                  </a:lnTo>
                  <a:cubicBezTo>
                    <a:pt x="2583180" y="8313420"/>
                    <a:pt x="2490436" y="8315349"/>
                    <a:pt x="2400300" y="8298180"/>
                  </a:cubicBezTo>
                  <a:cubicBezTo>
                    <a:pt x="2329287" y="8284654"/>
                    <a:pt x="2194560" y="8229600"/>
                    <a:pt x="2194560" y="8229600"/>
                  </a:cubicBezTo>
                  <a:lnTo>
                    <a:pt x="937260" y="7886700"/>
                  </a:lnTo>
                  <a:lnTo>
                    <a:pt x="0" y="7703820"/>
                  </a:lnTo>
                  <a:lnTo>
                    <a:pt x="342900" y="6903720"/>
                  </a:lnTo>
                  <a:lnTo>
                    <a:pt x="662940" y="6080760"/>
                  </a:lnTo>
                  <a:lnTo>
                    <a:pt x="868680" y="5257800"/>
                  </a:lnTo>
                  <a:lnTo>
                    <a:pt x="960120" y="4434840"/>
                  </a:lnTo>
                  <a:lnTo>
                    <a:pt x="937260" y="3589020"/>
                  </a:lnTo>
                  <a:lnTo>
                    <a:pt x="708660" y="2628900"/>
                  </a:lnTo>
                  <a:lnTo>
                    <a:pt x="708660" y="2217420"/>
                  </a:lnTo>
                  <a:close/>
                </a:path>
              </a:pathLst>
            </a:custGeom>
            <a:noFill/>
            <a:ln w="25400" cmpd="sng">
              <a:solidFill>
                <a:srgbClr val="0000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5302" tIns="27651" rIns="55302" bIns="27651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090" dirty="0"/>
            </a:p>
          </p:txBody>
        </p:sp>
        <p:sp>
          <p:nvSpPr>
            <p:cNvPr id="17" name="任意多边形: 形状 11"/>
            <p:cNvSpPr/>
            <p:nvPr/>
          </p:nvSpPr>
          <p:spPr>
            <a:xfrm>
              <a:off x="4999" y="9196"/>
              <a:ext cx="817" cy="858"/>
            </a:xfrm>
            <a:custGeom>
              <a:avLst/>
              <a:gdLst>
                <a:gd name="connsiteX0" fmla="*/ 416719 w 559594"/>
                <a:gd name="connsiteY0" fmla="*/ 28575 h 588169"/>
                <a:gd name="connsiteX1" fmla="*/ 559594 w 559594"/>
                <a:gd name="connsiteY1" fmla="*/ 0 h 588169"/>
                <a:gd name="connsiteX2" fmla="*/ 531019 w 559594"/>
                <a:gd name="connsiteY2" fmla="*/ 247650 h 588169"/>
                <a:gd name="connsiteX3" fmla="*/ 528637 w 559594"/>
                <a:gd name="connsiteY3" fmla="*/ 326232 h 588169"/>
                <a:gd name="connsiteX4" fmla="*/ 481012 w 559594"/>
                <a:gd name="connsiteY4" fmla="*/ 338138 h 588169"/>
                <a:gd name="connsiteX5" fmla="*/ 285750 w 559594"/>
                <a:gd name="connsiteY5" fmla="*/ 483394 h 588169"/>
                <a:gd name="connsiteX6" fmla="*/ 209550 w 559594"/>
                <a:gd name="connsiteY6" fmla="*/ 526257 h 588169"/>
                <a:gd name="connsiteX7" fmla="*/ 40481 w 559594"/>
                <a:gd name="connsiteY7" fmla="*/ 588169 h 588169"/>
                <a:gd name="connsiteX8" fmla="*/ 11906 w 559594"/>
                <a:gd name="connsiteY8" fmla="*/ 476250 h 588169"/>
                <a:gd name="connsiteX9" fmla="*/ 0 w 559594"/>
                <a:gd name="connsiteY9" fmla="*/ 426244 h 588169"/>
                <a:gd name="connsiteX10" fmla="*/ 4762 w 559594"/>
                <a:gd name="connsiteY10" fmla="*/ 338138 h 588169"/>
                <a:gd name="connsiteX11" fmla="*/ 80962 w 559594"/>
                <a:gd name="connsiteY11" fmla="*/ 321469 h 588169"/>
                <a:gd name="connsiteX12" fmla="*/ 200025 w 559594"/>
                <a:gd name="connsiteY12" fmla="*/ 328613 h 588169"/>
                <a:gd name="connsiteX13" fmla="*/ 278606 w 559594"/>
                <a:gd name="connsiteY13" fmla="*/ 300038 h 588169"/>
                <a:gd name="connsiteX14" fmla="*/ 357187 w 559594"/>
                <a:gd name="connsiteY14" fmla="*/ 230982 h 588169"/>
                <a:gd name="connsiteX15" fmla="*/ 414337 w 559594"/>
                <a:gd name="connsiteY15" fmla="*/ 211932 h 588169"/>
                <a:gd name="connsiteX16" fmla="*/ 459581 w 559594"/>
                <a:gd name="connsiteY16" fmla="*/ 161925 h 588169"/>
                <a:gd name="connsiteX17" fmla="*/ 416719 w 559594"/>
                <a:gd name="connsiteY17" fmla="*/ 28575 h 588169"/>
                <a:gd name="connsiteX0-1" fmla="*/ 416719 w 559594"/>
                <a:gd name="connsiteY0-2" fmla="*/ 28575 h 588169"/>
                <a:gd name="connsiteX1-3" fmla="*/ 559594 w 559594"/>
                <a:gd name="connsiteY1-4" fmla="*/ 0 h 588169"/>
                <a:gd name="connsiteX2-5" fmla="*/ 531019 w 559594"/>
                <a:gd name="connsiteY2-6" fmla="*/ 247650 h 588169"/>
                <a:gd name="connsiteX3-7" fmla="*/ 528637 w 559594"/>
                <a:gd name="connsiteY3-8" fmla="*/ 311944 h 588169"/>
                <a:gd name="connsiteX4-9" fmla="*/ 481012 w 559594"/>
                <a:gd name="connsiteY4-10" fmla="*/ 338138 h 588169"/>
                <a:gd name="connsiteX5-11" fmla="*/ 285750 w 559594"/>
                <a:gd name="connsiteY5-12" fmla="*/ 483394 h 588169"/>
                <a:gd name="connsiteX6-13" fmla="*/ 209550 w 559594"/>
                <a:gd name="connsiteY6-14" fmla="*/ 526257 h 588169"/>
                <a:gd name="connsiteX7-15" fmla="*/ 40481 w 559594"/>
                <a:gd name="connsiteY7-16" fmla="*/ 588169 h 588169"/>
                <a:gd name="connsiteX8-17" fmla="*/ 11906 w 559594"/>
                <a:gd name="connsiteY8-18" fmla="*/ 476250 h 588169"/>
                <a:gd name="connsiteX9-19" fmla="*/ 0 w 559594"/>
                <a:gd name="connsiteY9-20" fmla="*/ 426244 h 588169"/>
                <a:gd name="connsiteX10-21" fmla="*/ 4762 w 559594"/>
                <a:gd name="connsiteY10-22" fmla="*/ 338138 h 588169"/>
                <a:gd name="connsiteX11-23" fmla="*/ 80962 w 559594"/>
                <a:gd name="connsiteY11-24" fmla="*/ 321469 h 588169"/>
                <a:gd name="connsiteX12-25" fmla="*/ 200025 w 559594"/>
                <a:gd name="connsiteY12-26" fmla="*/ 328613 h 588169"/>
                <a:gd name="connsiteX13-27" fmla="*/ 278606 w 559594"/>
                <a:gd name="connsiteY13-28" fmla="*/ 300038 h 588169"/>
                <a:gd name="connsiteX14-29" fmla="*/ 357187 w 559594"/>
                <a:gd name="connsiteY14-30" fmla="*/ 230982 h 588169"/>
                <a:gd name="connsiteX15-31" fmla="*/ 414337 w 559594"/>
                <a:gd name="connsiteY15-32" fmla="*/ 211932 h 588169"/>
                <a:gd name="connsiteX16-33" fmla="*/ 459581 w 559594"/>
                <a:gd name="connsiteY16-34" fmla="*/ 161925 h 588169"/>
                <a:gd name="connsiteX17-35" fmla="*/ 416719 w 559594"/>
                <a:gd name="connsiteY17-36" fmla="*/ 28575 h 58816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</a:cxnLst>
              <a:rect l="l" t="t" r="r" b="b"/>
              <a:pathLst>
                <a:path w="559594" h="588169">
                  <a:moveTo>
                    <a:pt x="416719" y="28575"/>
                  </a:moveTo>
                  <a:lnTo>
                    <a:pt x="559594" y="0"/>
                  </a:lnTo>
                  <a:lnTo>
                    <a:pt x="531019" y="247650"/>
                  </a:lnTo>
                  <a:lnTo>
                    <a:pt x="528637" y="311944"/>
                  </a:lnTo>
                  <a:lnTo>
                    <a:pt x="481012" y="338138"/>
                  </a:lnTo>
                  <a:lnTo>
                    <a:pt x="285750" y="483394"/>
                  </a:lnTo>
                  <a:lnTo>
                    <a:pt x="209550" y="526257"/>
                  </a:lnTo>
                  <a:lnTo>
                    <a:pt x="40481" y="588169"/>
                  </a:lnTo>
                  <a:lnTo>
                    <a:pt x="11906" y="476250"/>
                  </a:lnTo>
                  <a:lnTo>
                    <a:pt x="0" y="426244"/>
                  </a:lnTo>
                  <a:lnTo>
                    <a:pt x="4762" y="338138"/>
                  </a:lnTo>
                  <a:lnTo>
                    <a:pt x="80962" y="321469"/>
                  </a:lnTo>
                  <a:lnTo>
                    <a:pt x="200025" y="328613"/>
                  </a:lnTo>
                  <a:lnTo>
                    <a:pt x="278606" y="300038"/>
                  </a:lnTo>
                  <a:lnTo>
                    <a:pt x="357187" y="230982"/>
                  </a:lnTo>
                  <a:lnTo>
                    <a:pt x="414337" y="211932"/>
                  </a:lnTo>
                  <a:lnTo>
                    <a:pt x="459581" y="161925"/>
                  </a:lnTo>
                  <a:lnTo>
                    <a:pt x="416719" y="28575"/>
                  </a:lnTo>
                  <a:close/>
                </a:path>
              </a:pathLst>
            </a:custGeom>
            <a:noFill/>
            <a:ln w="25400">
              <a:solidFill>
                <a:srgbClr val="C00000"/>
              </a:solidFill>
              <a:prstDash val="sysDash"/>
              <a:round/>
              <a:tailEnd type="none" w="med" len="med"/>
            </a:ln>
            <a:effectLst/>
          </p:spPr>
          <p:txBody>
            <a:bodyPr rot="0" spcFirstLastPara="0" vertOverflow="overflow" horzOverflow="overflow" vert="horz" wrap="square" lIns="58652" tIns="29326" rIns="58652" bIns="29326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285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4" name="组合 53"/>
            <p:cNvGrpSpPr/>
            <p:nvPr/>
          </p:nvGrpSpPr>
          <p:grpSpPr>
            <a:xfrm rot="0">
              <a:off x="1538" y="8719"/>
              <a:ext cx="1520" cy="816"/>
              <a:chOff x="6639000" y="7078188"/>
              <a:chExt cx="2666513" cy="1431324"/>
            </a:xfrm>
          </p:grpSpPr>
          <p:sp>
            <p:nvSpPr>
              <p:cNvPr id="55" name="矩形 54"/>
              <p:cNvSpPr/>
              <p:nvPr/>
            </p:nvSpPr>
            <p:spPr>
              <a:xfrm>
                <a:off x="6639000" y="7078188"/>
                <a:ext cx="2563795" cy="10929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000" b="1" dirty="0">
                    <a:ln w="0">
                      <a:noFill/>
                    </a:ln>
                    <a:solidFill>
                      <a:srgbClr val="0000FF"/>
                    </a:solidFill>
                    <a:effectLst>
                      <a:glow rad="76200">
                        <a:schemeClr val="bg1"/>
                      </a:glo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NJDBd050</a:t>
                </a:r>
                <a:endParaRPr lang="en-US" altLang="zh-CN" sz="1000" b="1" dirty="0">
                  <a:ln w="0">
                    <a:noFill/>
                  </a:ln>
                  <a:solidFill>
                    <a:srgbClr val="0000FF"/>
                  </a:solidFill>
                  <a:effectLst>
                    <a:glow rad="762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  <a:p>
                <a:pPr algn="ctr"/>
                <a:r>
                  <a:rPr lang="zh-CN" altLang="en-US" sz="1000" b="1" dirty="0">
                    <a:ln w="0">
                      <a:noFill/>
                    </a:ln>
                    <a:solidFill>
                      <a:srgbClr val="0000FF"/>
                    </a:solidFill>
                    <a:effectLst>
                      <a:glow rad="76200">
                        <a:schemeClr val="bg1"/>
                      </a:glo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控规单元</a:t>
                </a:r>
                <a:endParaRPr lang="en-US" altLang="zh-CN" sz="1000" b="1" dirty="0">
                  <a:ln w="0">
                    <a:noFill/>
                  </a:ln>
                  <a:solidFill>
                    <a:srgbClr val="0000FF"/>
                  </a:solidFill>
                  <a:effectLst>
                    <a:glow rad="762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6" name="任意多边形: 形状 55"/>
              <p:cNvSpPr/>
              <p:nvPr/>
            </p:nvSpPr>
            <p:spPr>
              <a:xfrm rot="10800000" flipH="1" flipV="1">
                <a:off x="6828374" y="8132153"/>
                <a:ext cx="2477139" cy="377359"/>
              </a:xfrm>
              <a:custGeom>
                <a:avLst/>
                <a:gdLst>
                  <a:gd name="connsiteX0" fmla="*/ 1785938 w 1785938"/>
                  <a:gd name="connsiteY0" fmla="*/ 485775 h 485775"/>
                  <a:gd name="connsiteX1" fmla="*/ 1404938 w 1785938"/>
                  <a:gd name="connsiteY1" fmla="*/ 0 h 485775"/>
                  <a:gd name="connsiteX2" fmla="*/ 0 w 1785938"/>
                  <a:gd name="connsiteY2" fmla="*/ 0 h 485775"/>
                  <a:gd name="connsiteX0-1" fmla="*/ 2894148 w 2894148"/>
                  <a:gd name="connsiteY0-2" fmla="*/ 485775 h 485775"/>
                  <a:gd name="connsiteX1-3" fmla="*/ 2513148 w 2894148"/>
                  <a:gd name="connsiteY1-4" fmla="*/ 0 h 485775"/>
                  <a:gd name="connsiteX2-5" fmla="*/ 0 w 2894148"/>
                  <a:gd name="connsiteY2-6" fmla="*/ 0 h 48577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2894148" h="485775">
                    <a:moveTo>
                      <a:pt x="2894148" y="485775"/>
                    </a:moveTo>
                    <a:lnTo>
                      <a:pt x="2513148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headEnd type="oval"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7" name="组合 56"/>
            <p:cNvGrpSpPr/>
            <p:nvPr/>
          </p:nvGrpSpPr>
          <p:grpSpPr>
            <a:xfrm rot="0" flipH="1">
              <a:off x="5098" y="10055"/>
              <a:ext cx="2419" cy="711"/>
              <a:chOff x="7867880" y="4212651"/>
              <a:chExt cx="4477697" cy="1063473"/>
            </a:xfrm>
          </p:grpSpPr>
          <p:sp>
            <p:nvSpPr>
              <p:cNvPr id="58" name="矩形 57"/>
              <p:cNvSpPr/>
              <p:nvPr/>
            </p:nvSpPr>
            <p:spPr>
              <a:xfrm>
                <a:off x="7867880" y="4344496"/>
                <a:ext cx="4325256" cy="9316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000" b="1" dirty="0">
                    <a:ln w="0">
                      <a:noFill/>
                    </a:ln>
                    <a:solidFill>
                      <a:srgbClr val="C00000"/>
                    </a:solidFill>
                    <a:effectLst>
                      <a:glow rad="76200">
                        <a:schemeClr val="bg1"/>
                      </a:glo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NJDBd050—2—03</a:t>
                </a:r>
                <a:endParaRPr lang="en-US" altLang="zh-CN" sz="1000" b="1" dirty="0">
                  <a:ln w="0">
                    <a:noFill/>
                  </a:ln>
                  <a:solidFill>
                    <a:srgbClr val="C00000"/>
                  </a:solidFill>
                  <a:effectLst>
                    <a:glow rad="762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  <a:p>
                <a:pPr algn="ctr"/>
                <a:r>
                  <a:rPr lang="zh-CN" altLang="en-US" sz="1000" b="1" dirty="0">
                    <a:ln w="0">
                      <a:noFill/>
                    </a:ln>
                    <a:solidFill>
                      <a:srgbClr val="C00000"/>
                    </a:solidFill>
                    <a:effectLst>
                      <a:glow rad="76200">
                        <a:schemeClr val="bg1"/>
                      </a:glo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规划管理单元图则</a:t>
                </a:r>
                <a:endParaRPr lang="en-US" altLang="zh-CN" sz="1000" b="1" dirty="0">
                  <a:ln w="0">
                    <a:noFill/>
                  </a:ln>
                  <a:solidFill>
                    <a:srgbClr val="C00000"/>
                  </a:solidFill>
                  <a:effectLst>
                    <a:glow rad="762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9" name="任意多边形: 形状 58"/>
              <p:cNvSpPr/>
              <p:nvPr/>
            </p:nvSpPr>
            <p:spPr>
              <a:xfrm>
                <a:off x="8107290" y="4212651"/>
                <a:ext cx="4238287" cy="1052861"/>
              </a:xfrm>
              <a:custGeom>
                <a:avLst/>
                <a:gdLst>
                  <a:gd name="connsiteX0" fmla="*/ 1433513 w 1433513"/>
                  <a:gd name="connsiteY0" fmla="*/ 0 h 295275"/>
                  <a:gd name="connsiteX1" fmla="*/ 1100138 w 1433513"/>
                  <a:gd name="connsiteY1" fmla="*/ 295275 h 295275"/>
                  <a:gd name="connsiteX2" fmla="*/ 0 w 1433513"/>
                  <a:gd name="connsiteY2" fmla="*/ 295275 h 295275"/>
                  <a:gd name="connsiteX0-1" fmla="*/ 1412373 w 1412373"/>
                  <a:gd name="connsiteY0-2" fmla="*/ 0 h 342042"/>
                  <a:gd name="connsiteX1-3" fmla="*/ 1100138 w 1412373"/>
                  <a:gd name="connsiteY1-4" fmla="*/ 342042 h 342042"/>
                  <a:gd name="connsiteX2-5" fmla="*/ 0 w 1412373"/>
                  <a:gd name="connsiteY2-6" fmla="*/ 342042 h 342042"/>
                  <a:gd name="connsiteX0-7" fmla="*/ 1274961 w 1274961"/>
                  <a:gd name="connsiteY0-8" fmla="*/ 0 h 300590"/>
                  <a:gd name="connsiteX1-9" fmla="*/ 1100138 w 1274961"/>
                  <a:gd name="connsiteY1-10" fmla="*/ 300590 h 300590"/>
                  <a:gd name="connsiteX2-11" fmla="*/ 0 w 1274961"/>
                  <a:gd name="connsiteY2-12" fmla="*/ 300590 h 300590"/>
                  <a:gd name="connsiteX0-13" fmla="*/ 1309314 w 1309314"/>
                  <a:gd name="connsiteY0-14" fmla="*/ 0 h 367551"/>
                  <a:gd name="connsiteX1-15" fmla="*/ 1100138 w 1309314"/>
                  <a:gd name="connsiteY1-16" fmla="*/ 367551 h 367551"/>
                  <a:gd name="connsiteX2-17" fmla="*/ 0 w 1309314"/>
                  <a:gd name="connsiteY2-18" fmla="*/ 367551 h 367551"/>
                  <a:gd name="connsiteX0-19" fmla="*/ 2164086 w 2164086"/>
                  <a:gd name="connsiteY0-20" fmla="*/ 0 h 367551"/>
                  <a:gd name="connsiteX1-21" fmla="*/ 1954910 w 2164086"/>
                  <a:gd name="connsiteY1-22" fmla="*/ 367551 h 367551"/>
                  <a:gd name="connsiteX2-23" fmla="*/ 0 w 2164086"/>
                  <a:gd name="connsiteY2-24" fmla="*/ 367551 h 36755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2164086" h="367551">
                    <a:moveTo>
                      <a:pt x="2164086" y="0"/>
                    </a:moveTo>
                    <a:lnTo>
                      <a:pt x="1954910" y="367551"/>
                    </a:lnTo>
                    <a:lnTo>
                      <a:pt x="0" y="367551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solid"/>
                <a:headEnd type="oval"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 rot="19860000">
              <a:off x="4876" y="9266"/>
              <a:ext cx="880" cy="3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 sz="1400">
                  <a:effectLst>
                    <a:glow rad="381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800" b="1" dirty="0">
                  <a:effectLst>
                    <a:glow rad="63500">
                      <a:schemeClr val="bg1"/>
                    </a:glow>
                  </a:effectLst>
                </a:rPr>
                <a:t>凤池路</a:t>
              </a:r>
              <a:endParaRPr lang="zh-CN" altLang="en-US" sz="800" b="1" dirty="0">
                <a:effectLst>
                  <a:glow rad="63500">
                    <a:schemeClr val="bg1"/>
                  </a:glow>
                </a:effectLst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5630" y="9016"/>
              <a:ext cx="572" cy="7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 sz="1400">
                  <a:effectLst>
                    <a:glow rad="381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800" b="1" dirty="0">
                  <a:effectLst>
                    <a:glow rad="63500">
                      <a:schemeClr val="bg1"/>
                    </a:glow>
                  </a:effectLst>
                </a:rPr>
                <a:t>孟北路</a:t>
              </a:r>
              <a:endParaRPr lang="zh-CN" altLang="en-US" sz="800" b="1" dirty="0">
                <a:effectLst>
                  <a:glow rad="63500">
                    <a:schemeClr val="bg1"/>
                  </a:glow>
                </a:effectLst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 rot="21120000">
              <a:off x="4554" y="9527"/>
              <a:ext cx="572" cy="7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 sz="1400">
                  <a:effectLst>
                    <a:glow rad="381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800" b="1" dirty="0">
                  <a:effectLst>
                    <a:glow rad="63500">
                      <a:schemeClr val="bg1"/>
                    </a:glow>
                  </a:effectLst>
                </a:rPr>
                <a:t>逸品街</a:t>
              </a:r>
              <a:endParaRPr lang="zh-CN" altLang="en-US" sz="800" b="1" dirty="0">
                <a:effectLst>
                  <a:glow rad="63500">
                    <a:schemeClr val="bg1"/>
                  </a:glow>
                </a:effectLst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 rot="20280000">
              <a:off x="4986" y="9782"/>
              <a:ext cx="1258" cy="3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 sz="1400">
                  <a:effectLst>
                    <a:glow rad="381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800" b="1" dirty="0">
                  <a:effectLst>
                    <a:glow rad="63500">
                      <a:schemeClr val="bg1"/>
                    </a:glow>
                  </a:effectLst>
                </a:rPr>
                <a:t>龙王山路</a:t>
              </a:r>
              <a:endParaRPr lang="zh-CN" altLang="en-US" sz="800" b="1" dirty="0">
                <a:effectLst>
                  <a:glow rad="63500">
                    <a:schemeClr val="bg1"/>
                  </a:glow>
                </a:effectLst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7606665" y="2461260"/>
            <a:ext cx="8133080" cy="7053598"/>
            <a:chOff x="11570" y="3384"/>
            <a:chExt cx="13805" cy="11972"/>
          </a:xfrm>
        </p:grpSpPr>
        <p:pic>
          <p:nvPicPr>
            <p:cNvPr id="162" name="图片 161" descr="C:/Users/Administrator/Desktop/NJDBd050-2-03(1)修改后-Model.jpgNJDBd050-2-03(1)修改后-Model"/>
            <p:cNvPicPr>
              <a:picLocks noChangeAspect="1"/>
            </p:cNvPicPr>
            <p:nvPr/>
          </p:nvPicPr>
          <p:blipFill>
            <a:blip r:embed="rId3"/>
            <a:srcRect l="9610" r="9610" b="1215"/>
            <a:stretch>
              <a:fillRect/>
            </a:stretch>
          </p:blipFill>
          <p:spPr>
            <a:xfrm>
              <a:off x="11570" y="3384"/>
              <a:ext cx="13161" cy="11056"/>
            </a:xfrm>
            <a:prstGeom prst="rect">
              <a:avLst/>
            </a:prstGeom>
          </p:spPr>
        </p:pic>
        <p:grpSp>
          <p:nvGrpSpPr>
            <p:cNvPr id="128" name="组合 127"/>
            <p:cNvGrpSpPr/>
            <p:nvPr/>
          </p:nvGrpSpPr>
          <p:grpSpPr>
            <a:xfrm rot="0">
              <a:off x="16510" y="12966"/>
              <a:ext cx="2561" cy="2077"/>
              <a:chOff x="-1446568" y="523477"/>
              <a:chExt cx="1656428" cy="1343647"/>
            </a:xfrm>
          </p:grpSpPr>
          <p:sp>
            <p:nvSpPr>
              <p:cNvPr id="129" name="对话气泡: 矩形 128"/>
              <p:cNvSpPr/>
              <p:nvPr/>
            </p:nvSpPr>
            <p:spPr>
              <a:xfrm>
                <a:off x="-1446568" y="523477"/>
                <a:ext cx="1519061" cy="1314253"/>
              </a:xfrm>
              <a:prstGeom prst="wedgeRectCallout">
                <a:avLst>
                  <a:gd name="adj1" fmla="val -93884"/>
                  <a:gd name="adj2" fmla="val -74334"/>
                </a:avLst>
              </a:prstGeom>
              <a:solidFill>
                <a:schemeClr val="bg1">
                  <a:alpha val="85000"/>
                </a:schemeClr>
              </a:solidFill>
              <a:ln w="12700">
                <a:solidFill>
                  <a:schemeClr val="tx1">
                    <a:lumMod val="85000"/>
                    <a:lumOff val="15000"/>
                    <a:alpha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130" name="文本框 129"/>
              <p:cNvSpPr txBox="1"/>
              <p:nvPr/>
            </p:nvSpPr>
            <p:spPr>
              <a:xfrm>
                <a:off x="-1416088" y="524975"/>
                <a:ext cx="1625948" cy="13421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5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2-03-06</a:t>
                </a:r>
                <a:r>
                  <a:rPr lang="zh-CN" altLang="en-US" sz="105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地块</a:t>
                </a:r>
                <a:endParaRPr lang="en-US" altLang="zh-CN" sz="105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zh-CN" altLang="en-US" sz="105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高等院校（</a:t>
                </a:r>
                <a:r>
                  <a:rPr lang="en-US" altLang="zh-CN" sz="105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A31</a:t>
                </a:r>
                <a:r>
                  <a:rPr lang="zh-CN" altLang="en-US" sz="105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）</a:t>
                </a:r>
                <a:endParaRPr lang="en-US" altLang="zh-CN" sz="105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zh-CN" altLang="en-US" sz="105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用地面积：</a:t>
                </a:r>
                <a:r>
                  <a:rPr lang="en-US" altLang="zh-CN" sz="105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2.68</a:t>
                </a:r>
                <a:r>
                  <a:rPr lang="zh-CN" altLang="en-US" sz="105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公顷</a:t>
                </a:r>
                <a:endParaRPr lang="en-US" altLang="zh-CN" sz="105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zh-CN" altLang="en-US" sz="105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容积率：≤</a:t>
                </a:r>
                <a:r>
                  <a:rPr lang="en-US" altLang="zh-CN" sz="105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2.0</a:t>
                </a:r>
                <a:endParaRPr lang="en-US" altLang="zh-CN" sz="105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zh-CN" altLang="en-US" sz="105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建筑密度：≤</a:t>
                </a:r>
                <a:r>
                  <a:rPr lang="en-US" altLang="zh-CN" sz="105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40%</a:t>
                </a:r>
                <a:endParaRPr lang="en-US" altLang="zh-CN" sz="105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zh-CN" altLang="en-US" sz="105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建筑高度：≤</a:t>
                </a:r>
                <a:r>
                  <a:rPr lang="en-US" altLang="zh-CN" sz="105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35</a:t>
                </a:r>
                <a:r>
                  <a:rPr lang="zh-CN" altLang="en-US" sz="105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米</a:t>
                </a:r>
                <a:endParaRPr lang="en-US" altLang="zh-CN" sz="105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zh-CN" altLang="en-US" sz="105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绿地率：≥</a:t>
                </a:r>
                <a:r>
                  <a:rPr lang="en-US" altLang="zh-CN" sz="105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20%</a:t>
                </a:r>
                <a:endParaRPr lang="en-US" altLang="zh-CN" sz="105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34" name="组合 133"/>
            <p:cNvGrpSpPr/>
            <p:nvPr/>
          </p:nvGrpSpPr>
          <p:grpSpPr>
            <a:xfrm rot="0">
              <a:off x="13041" y="5560"/>
              <a:ext cx="2561" cy="2127"/>
              <a:chOff x="-1446568" y="523477"/>
              <a:chExt cx="1656428" cy="1376626"/>
            </a:xfrm>
          </p:grpSpPr>
          <p:sp>
            <p:nvSpPr>
              <p:cNvPr id="135" name="对话气泡: 矩形 134"/>
              <p:cNvSpPr/>
              <p:nvPr/>
            </p:nvSpPr>
            <p:spPr>
              <a:xfrm>
                <a:off x="-1446568" y="523477"/>
                <a:ext cx="1555312" cy="1376626"/>
              </a:xfrm>
              <a:prstGeom prst="wedgeRectCallout">
                <a:avLst>
                  <a:gd name="adj1" fmla="val 17962"/>
                  <a:gd name="adj2" fmla="val 172440"/>
                </a:avLst>
              </a:prstGeom>
              <a:solidFill>
                <a:schemeClr val="bg1">
                  <a:alpha val="85000"/>
                </a:schemeClr>
              </a:solidFill>
              <a:ln w="12700">
                <a:solidFill>
                  <a:schemeClr val="tx1">
                    <a:lumMod val="85000"/>
                    <a:lumOff val="15000"/>
                    <a:alpha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136" name="文本框 135"/>
              <p:cNvSpPr txBox="1"/>
              <p:nvPr/>
            </p:nvSpPr>
            <p:spPr>
              <a:xfrm>
                <a:off x="-1416088" y="524975"/>
                <a:ext cx="1625948" cy="13421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5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2-03-05</a:t>
                </a:r>
                <a:r>
                  <a:rPr lang="zh-CN" altLang="en-US" sz="105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地块</a:t>
                </a:r>
                <a:endParaRPr lang="en-US" altLang="zh-CN" sz="105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zh-CN" altLang="en-US" sz="105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高等院校（</a:t>
                </a:r>
                <a:r>
                  <a:rPr lang="en-US" altLang="zh-CN" sz="105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A31</a:t>
                </a:r>
                <a:r>
                  <a:rPr lang="zh-CN" altLang="en-US" sz="105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）</a:t>
                </a:r>
                <a:endParaRPr lang="en-US" altLang="zh-CN" sz="105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zh-CN" altLang="en-US" sz="105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用地面积：</a:t>
                </a:r>
                <a:r>
                  <a:rPr lang="en-US" altLang="zh-CN" sz="105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4.88</a:t>
                </a:r>
                <a:r>
                  <a:rPr lang="zh-CN" altLang="en-US" sz="105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公顷</a:t>
                </a:r>
                <a:endParaRPr lang="en-US" altLang="zh-CN" sz="105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zh-CN" altLang="en-US" sz="105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容积率：≤</a:t>
                </a:r>
                <a:r>
                  <a:rPr lang="en-US" altLang="zh-CN" sz="105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2.0</a:t>
                </a:r>
                <a:endParaRPr lang="en-US" altLang="zh-CN" sz="105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zh-CN" altLang="en-US" sz="105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建筑密度：≤</a:t>
                </a:r>
                <a:r>
                  <a:rPr lang="en-US" altLang="zh-CN" sz="105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40%</a:t>
                </a:r>
                <a:endParaRPr lang="en-US" altLang="zh-CN" sz="105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zh-CN" altLang="en-US" sz="105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建筑高度：≤</a:t>
                </a:r>
                <a:r>
                  <a:rPr lang="en-US" altLang="zh-CN" sz="105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35</a:t>
                </a:r>
                <a:r>
                  <a:rPr lang="zh-CN" altLang="en-US" sz="105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米</a:t>
                </a:r>
                <a:endParaRPr lang="en-US" altLang="zh-CN" sz="105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zh-CN" altLang="en-US" sz="105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绿地率：≥</a:t>
                </a:r>
                <a:r>
                  <a:rPr lang="en-US" altLang="zh-CN" sz="105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20%</a:t>
                </a:r>
                <a:endParaRPr lang="en-US" altLang="zh-CN" sz="105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37" name="组合 136"/>
            <p:cNvGrpSpPr/>
            <p:nvPr/>
          </p:nvGrpSpPr>
          <p:grpSpPr>
            <a:xfrm rot="0">
              <a:off x="16342" y="4625"/>
              <a:ext cx="2519" cy="2095"/>
              <a:chOff x="-1588861" y="1165435"/>
              <a:chExt cx="1629383" cy="1355163"/>
            </a:xfrm>
          </p:grpSpPr>
          <p:sp>
            <p:nvSpPr>
              <p:cNvPr id="138" name="对话气泡: 矩形 137"/>
              <p:cNvSpPr/>
              <p:nvPr/>
            </p:nvSpPr>
            <p:spPr>
              <a:xfrm>
                <a:off x="-1588861" y="1165435"/>
                <a:ext cx="1494075" cy="1349683"/>
              </a:xfrm>
              <a:prstGeom prst="wedgeRectCallout">
                <a:avLst>
                  <a:gd name="adj1" fmla="val 50957"/>
                  <a:gd name="adj2" fmla="val 174030"/>
                </a:avLst>
              </a:prstGeom>
              <a:solidFill>
                <a:schemeClr val="bg1">
                  <a:alpha val="85000"/>
                </a:schemeClr>
              </a:solidFill>
              <a:ln w="12700">
                <a:solidFill>
                  <a:schemeClr val="tx1">
                    <a:lumMod val="85000"/>
                    <a:lumOff val="15000"/>
                    <a:alpha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139" name="文本框 138"/>
              <p:cNvSpPr txBox="1"/>
              <p:nvPr/>
            </p:nvSpPr>
            <p:spPr>
              <a:xfrm>
                <a:off x="-1585426" y="1178449"/>
                <a:ext cx="1625948" cy="13421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5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2-03-04</a:t>
                </a:r>
                <a:r>
                  <a:rPr lang="zh-CN" altLang="en-US" sz="105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地块</a:t>
                </a:r>
                <a:endParaRPr lang="en-US" altLang="zh-CN" sz="105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zh-CN" altLang="en-US" sz="105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高等院校（</a:t>
                </a:r>
                <a:r>
                  <a:rPr lang="en-US" altLang="zh-CN" sz="105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A31</a:t>
                </a:r>
                <a:r>
                  <a:rPr lang="zh-CN" altLang="en-US" sz="105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）</a:t>
                </a:r>
                <a:endParaRPr lang="en-US" altLang="zh-CN" sz="105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zh-CN" altLang="en-US" sz="105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用地面积：</a:t>
                </a:r>
                <a:r>
                  <a:rPr lang="en-US" altLang="zh-CN" sz="105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5.03</a:t>
                </a:r>
                <a:r>
                  <a:rPr lang="zh-CN" altLang="en-US" sz="105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公顷</a:t>
                </a:r>
                <a:endParaRPr lang="en-US" altLang="zh-CN" sz="105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zh-CN" altLang="en-US" sz="105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容积率：≤</a:t>
                </a:r>
                <a:r>
                  <a:rPr lang="en-US" altLang="zh-CN" sz="105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2.5</a:t>
                </a:r>
                <a:endParaRPr lang="en-US" altLang="zh-CN" sz="105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zh-CN" altLang="en-US" sz="105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建筑密度：≤</a:t>
                </a:r>
                <a:r>
                  <a:rPr lang="en-US" altLang="zh-CN" sz="105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40%</a:t>
                </a:r>
                <a:endParaRPr lang="en-US" altLang="zh-CN" sz="105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zh-CN" altLang="en-US" sz="105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建筑高度：≤</a:t>
                </a:r>
                <a:r>
                  <a:rPr lang="en-US" altLang="zh-CN" sz="105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35</a:t>
                </a:r>
                <a:r>
                  <a:rPr lang="zh-CN" altLang="en-US" sz="105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米</a:t>
                </a:r>
                <a:endParaRPr lang="en-US" altLang="zh-CN" sz="105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zh-CN" altLang="en-US" sz="105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绿地率：≥</a:t>
                </a:r>
                <a:r>
                  <a:rPr lang="en-US" altLang="zh-CN" sz="105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15%</a:t>
                </a:r>
                <a:endParaRPr lang="en-US" altLang="zh-CN" sz="105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40" name="组合 139"/>
            <p:cNvGrpSpPr/>
            <p:nvPr/>
          </p:nvGrpSpPr>
          <p:grpSpPr>
            <a:xfrm rot="0">
              <a:off x="18788" y="3499"/>
              <a:ext cx="2561" cy="2075"/>
              <a:chOff x="-1446568" y="524975"/>
              <a:chExt cx="1656428" cy="1342149"/>
            </a:xfrm>
          </p:grpSpPr>
          <p:sp>
            <p:nvSpPr>
              <p:cNvPr id="141" name="对话气泡: 矩形 140"/>
              <p:cNvSpPr/>
              <p:nvPr/>
            </p:nvSpPr>
            <p:spPr>
              <a:xfrm>
                <a:off x="-1446568" y="581441"/>
                <a:ext cx="1496056" cy="1223429"/>
              </a:xfrm>
              <a:prstGeom prst="wedgeRectCallout">
                <a:avLst>
                  <a:gd name="adj1" fmla="val 60738"/>
                  <a:gd name="adj2" fmla="val 80979"/>
                </a:avLst>
              </a:prstGeom>
              <a:solidFill>
                <a:schemeClr val="bg1">
                  <a:alpha val="85000"/>
                </a:schemeClr>
              </a:solidFill>
              <a:ln w="12700">
                <a:solidFill>
                  <a:schemeClr val="tx1">
                    <a:lumMod val="85000"/>
                    <a:lumOff val="15000"/>
                    <a:alpha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142" name="文本框 141"/>
              <p:cNvSpPr txBox="1"/>
              <p:nvPr/>
            </p:nvSpPr>
            <p:spPr>
              <a:xfrm>
                <a:off x="-1416088" y="524975"/>
                <a:ext cx="1625948" cy="13421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5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2-03-01</a:t>
                </a:r>
                <a:r>
                  <a:rPr lang="zh-CN" altLang="en-US" sz="105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地块</a:t>
                </a:r>
                <a:endParaRPr lang="en-US" altLang="zh-CN" sz="105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zh-CN" altLang="en-US" sz="105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高等院校（</a:t>
                </a:r>
                <a:r>
                  <a:rPr lang="en-US" altLang="zh-CN" sz="105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A31</a:t>
                </a:r>
                <a:r>
                  <a:rPr lang="zh-CN" altLang="en-US" sz="105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）</a:t>
                </a:r>
                <a:endParaRPr lang="en-US" altLang="zh-CN" sz="105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zh-CN" altLang="en-US" sz="105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用地面积：</a:t>
                </a:r>
                <a:r>
                  <a:rPr lang="en-US" altLang="zh-CN" sz="105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1.59</a:t>
                </a:r>
                <a:r>
                  <a:rPr lang="zh-CN" altLang="en-US" sz="105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公顷</a:t>
                </a:r>
                <a:endParaRPr lang="en-US" altLang="zh-CN" sz="105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zh-CN" altLang="en-US" sz="105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容积率：≤</a:t>
                </a:r>
                <a:r>
                  <a:rPr lang="en-US" altLang="zh-CN" sz="105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2.5</a:t>
                </a:r>
                <a:endParaRPr lang="en-US" altLang="zh-CN" sz="105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zh-CN" altLang="en-US" sz="105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建筑密度：≤</a:t>
                </a:r>
                <a:r>
                  <a:rPr lang="en-US" altLang="zh-CN" sz="105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45%</a:t>
                </a:r>
                <a:endParaRPr lang="en-US" altLang="zh-CN" sz="105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zh-CN" altLang="en-US" sz="105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建筑高度：≤</a:t>
                </a:r>
                <a:r>
                  <a:rPr lang="en-US" altLang="zh-CN" sz="105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24</a:t>
                </a:r>
                <a:r>
                  <a:rPr lang="zh-CN" altLang="en-US" sz="105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米</a:t>
                </a:r>
                <a:endParaRPr lang="en-US" altLang="zh-CN" sz="105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zh-CN" altLang="en-US" sz="105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绿地率：≥</a:t>
                </a:r>
                <a:r>
                  <a:rPr lang="en-US" altLang="zh-CN" sz="105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20%</a:t>
                </a:r>
                <a:endParaRPr lang="en-US" altLang="zh-CN" sz="105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50" name="组合 149"/>
            <p:cNvGrpSpPr/>
            <p:nvPr/>
          </p:nvGrpSpPr>
          <p:grpSpPr>
            <a:xfrm rot="0">
              <a:off x="13377" y="14043"/>
              <a:ext cx="2514" cy="1313"/>
              <a:chOff x="-1165651" y="5628759"/>
              <a:chExt cx="1625948" cy="848661"/>
            </a:xfrm>
          </p:grpSpPr>
          <p:sp>
            <p:nvSpPr>
              <p:cNvPr id="151" name="对话气泡: 矩形 150"/>
              <p:cNvSpPr/>
              <p:nvPr/>
            </p:nvSpPr>
            <p:spPr>
              <a:xfrm>
                <a:off x="-1155892" y="5628759"/>
                <a:ext cx="1429757" cy="848661"/>
              </a:xfrm>
              <a:prstGeom prst="wedgeRectCallout">
                <a:avLst>
                  <a:gd name="adj1" fmla="val -8093"/>
                  <a:gd name="adj2" fmla="val -158048"/>
                </a:avLst>
              </a:prstGeom>
              <a:solidFill>
                <a:schemeClr val="bg1">
                  <a:alpha val="85000"/>
                </a:schemeClr>
              </a:solidFill>
              <a:ln w="12700">
                <a:solidFill>
                  <a:schemeClr val="tx1">
                    <a:lumMod val="85000"/>
                    <a:lumOff val="15000"/>
                    <a:alpha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152" name="文本框 151"/>
              <p:cNvSpPr txBox="1"/>
              <p:nvPr/>
            </p:nvSpPr>
            <p:spPr>
              <a:xfrm>
                <a:off x="-1165651" y="5628759"/>
                <a:ext cx="1625948" cy="8089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5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2-03-07</a:t>
                </a:r>
                <a:r>
                  <a:rPr lang="zh-CN" altLang="en-US" sz="105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地块</a:t>
                </a:r>
                <a:endParaRPr lang="en-US" altLang="zh-CN" sz="105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zh-CN" altLang="en-US" sz="105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街旁绿地（</a:t>
                </a:r>
                <a:r>
                  <a:rPr lang="en-US" altLang="zh-CN" sz="105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G1c</a:t>
                </a:r>
                <a:r>
                  <a:rPr lang="zh-CN" altLang="en-US" sz="105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）</a:t>
                </a:r>
                <a:endParaRPr lang="en-US" altLang="zh-CN" sz="105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zh-CN" altLang="en-US" sz="105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用地面积：</a:t>
                </a:r>
                <a:r>
                  <a:rPr lang="en-US" altLang="zh-CN" sz="105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1.28</a:t>
                </a:r>
                <a:r>
                  <a:rPr lang="zh-CN" altLang="en-US" sz="105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公顷</a:t>
                </a:r>
                <a:endParaRPr lang="zh-CN" altLang="en-US" sz="105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zh-CN" altLang="en-US" sz="105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绿地率：≥</a:t>
                </a:r>
                <a:r>
                  <a:rPr lang="en-US" altLang="zh-CN" sz="105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65</a:t>
                </a:r>
                <a:r>
                  <a:rPr lang="en-US" altLang="zh-CN" sz="105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%</a:t>
                </a:r>
                <a:endParaRPr lang="en-US" altLang="zh-CN" sz="105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53" name="组合 152"/>
            <p:cNvGrpSpPr/>
            <p:nvPr/>
          </p:nvGrpSpPr>
          <p:grpSpPr>
            <a:xfrm rot="0">
              <a:off x="22861" y="3667"/>
              <a:ext cx="2514" cy="1285"/>
              <a:chOff x="-1165651" y="5628759"/>
              <a:chExt cx="1625948" cy="830545"/>
            </a:xfrm>
          </p:grpSpPr>
          <p:sp>
            <p:nvSpPr>
              <p:cNvPr id="154" name="对话气泡: 矩形 153"/>
              <p:cNvSpPr/>
              <p:nvPr/>
            </p:nvSpPr>
            <p:spPr>
              <a:xfrm>
                <a:off x="-1155892" y="5628759"/>
                <a:ext cx="1500861" cy="830545"/>
              </a:xfrm>
              <a:prstGeom prst="wedgeRectCallout">
                <a:avLst>
                  <a:gd name="adj1" fmla="val -78823"/>
                  <a:gd name="adj2" fmla="val 71930"/>
                </a:avLst>
              </a:prstGeom>
              <a:solidFill>
                <a:schemeClr val="bg1">
                  <a:alpha val="85000"/>
                </a:schemeClr>
              </a:solidFill>
              <a:ln w="12700">
                <a:solidFill>
                  <a:schemeClr val="tx1">
                    <a:lumMod val="85000"/>
                    <a:lumOff val="15000"/>
                    <a:alpha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155" name="文本框 154"/>
              <p:cNvSpPr txBox="1"/>
              <p:nvPr/>
            </p:nvSpPr>
            <p:spPr>
              <a:xfrm>
                <a:off x="-1165651" y="5628759"/>
                <a:ext cx="1625948" cy="8089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5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2-03-02</a:t>
                </a:r>
                <a:r>
                  <a:rPr lang="zh-CN" altLang="en-US" sz="105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地块</a:t>
                </a:r>
                <a:endParaRPr lang="en-US" altLang="zh-CN" sz="105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zh-CN" altLang="en-US" sz="105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街旁绿地（</a:t>
                </a:r>
                <a:r>
                  <a:rPr lang="en-US" altLang="zh-CN" sz="105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G1c</a:t>
                </a:r>
                <a:r>
                  <a:rPr lang="zh-CN" altLang="en-US" sz="105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）</a:t>
                </a:r>
                <a:endParaRPr lang="en-US" altLang="zh-CN" sz="105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zh-CN" altLang="en-US" sz="105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用地面积：</a:t>
                </a:r>
                <a:r>
                  <a:rPr lang="en-US" altLang="zh-CN" sz="105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1.11</a:t>
                </a:r>
                <a:r>
                  <a:rPr lang="zh-CN" altLang="en-US" sz="105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公顷</a:t>
                </a:r>
                <a:endParaRPr lang="zh-CN" altLang="en-US" sz="105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zh-CN" altLang="en-US" sz="105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绿地率：≥</a:t>
                </a:r>
                <a:r>
                  <a:rPr lang="en-US" altLang="zh-CN" sz="105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65%</a:t>
                </a:r>
                <a:endParaRPr lang="en-US" altLang="zh-CN" sz="105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56" name="组合 155"/>
            <p:cNvGrpSpPr/>
            <p:nvPr/>
          </p:nvGrpSpPr>
          <p:grpSpPr>
            <a:xfrm rot="0">
              <a:off x="22747" y="7239"/>
              <a:ext cx="2514" cy="1251"/>
              <a:chOff x="-1165651" y="5628759"/>
              <a:chExt cx="1625948" cy="808945"/>
            </a:xfrm>
          </p:grpSpPr>
          <p:sp>
            <p:nvSpPr>
              <p:cNvPr id="157" name="对话气泡: 矩形 156"/>
              <p:cNvSpPr/>
              <p:nvPr/>
            </p:nvSpPr>
            <p:spPr>
              <a:xfrm>
                <a:off x="-1155892" y="5628759"/>
                <a:ext cx="1493890" cy="795010"/>
              </a:xfrm>
              <a:prstGeom prst="wedgeRectCallout">
                <a:avLst>
                  <a:gd name="adj1" fmla="val -104120"/>
                  <a:gd name="adj2" fmla="val 42034"/>
                </a:avLst>
              </a:prstGeom>
              <a:solidFill>
                <a:schemeClr val="bg1">
                  <a:alpha val="85000"/>
                </a:schemeClr>
              </a:solidFill>
              <a:ln w="12700">
                <a:solidFill>
                  <a:schemeClr val="tx1">
                    <a:lumMod val="85000"/>
                    <a:lumOff val="15000"/>
                    <a:alpha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-1165651" y="5628759"/>
                <a:ext cx="1625948" cy="8089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5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2-03-03</a:t>
                </a:r>
                <a:r>
                  <a:rPr lang="zh-CN" altLang="en-US" sz="105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地块</a:t>
                </a:r>
                <a:endParaRPr lang="en-US" altLang="zh-CN" sz="105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zh-CN" altLang="en-US" sz="105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公园绿地（</a:t>
                </a:r>
                <a:r>
                  <a:rPr lang="en-US" altLang="zh-CN" sz="105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G1</a:t>
                </a:r>
                <a:r>
                  <a:rPr lang="zh-CN" altLang="en-US" sz="105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）</a:t>
                </a:r>
                <a:endParaRPr lang="en-US" altLang="zh-CN" sz="105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zh-CN" altLang="en-US" sz="105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用地面积：</a:t>
                </a:r>
                <a:r>
                  <a:rPr lang="en-US" altLang="zh-CN" sz="105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2.40</a:t>
                </a:r>
                <a:r>
                  <a:rPr lang="zh-CN" altLang="en-US" sz="105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公顷</a:t>
                </a:r>
                <a:endParaRPr lang="zh-CN" altLang="en-US" sz="105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zh-CN" altLang="en-US" sz="105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绿地率：≥</a:t>
                </a:r>
                <a:r>
                  <a:rPr lang="en-US" altLang="zh-CN" sz="105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70</a:t>
                </a:r>
                <a:r>
                  <a:rPr lang="en-US" altLang="zh-CN" sz="105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%</a:t>
                </a:r>
                <a:endParaRPr lang="en-US" altLang="zh-CN" sz="105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4" name="组合 43"/>
            <p:cNvGrpSpPr/>
            <p:nvPr/>
          </p:nvGrpSpPr>
          <p:grpSpPr>
            <a:xfrm rot="0">
              <a:off x="15263" y="10188"/>
              <a:ext cx="6040" cy="3478"/>
              <a:chOff x="2746437" y="3508601"/>
              <a:chExt cx="3906642" cy="2249701"/>
            </a:xfrm>
          </p:grpSpPr>
          <p:sp>
            <p:nvSpPr>
              <p:cNvPr id="60" name="文本框 59"/>
              <p:cNvSpPr txBox="1"/>
              <p:nvPr/>
            </p:nvSpPr>
            <p:spPr>
              <a:xfrm>
                <a:off x="2746437" y="5421552"/>
                <a:ext cx="679739" cy="3367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b="1" dirty="0">
                    <a:latin typeface="仿宋" panose="02010609060101010101" pitchFamily="49" charset="-122"/>
                    <a:ea typeface="仿宋" panose="02010609060101010101" pitchFamily="49" charset="-122"/>
                  </a:rPr>
                  <a:t>龙</a:t>
                </a:r>
                <a:endParaRPr lang="zh-CN" altLang="en-US" sz="1400" b="1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</p:txBody>
          </p:sp>
          <p:sp>
            <p:nvSpPr>
              <p:cNvPr id="61" name="文本框 60"/>
              <p:cNvSpPr txBox="1"/>
              <p:nvPr/>
            </p:nvSpPr>
            <p:spPr>
              <a:xfrm>
                <a:off x="4125124" y="4771381"/>
                <a:ext cx="679739" cy="3383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b="1" dirty="0">
                    <a:latin typeface="仿宋" panose="02010609060101010101" pitchFamily="49" charset="-122"/>
                    <a:ea typeface="仿宋" panose="02010609060101010101" pitchFamily="49" charset="-122"/>
                  </a:rPr>
                  <a:t>王</a:t>
                </a:r>
                <a:endParaRPr lang="zh-CN" altLang="en-US" sz="1400" b="1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</p:txBody>
          </p:sp>
          <p:sp>
            <p:nvSpPr>
              <p:cNvPr id="62" name="文本框 61"/>
              <p:cNvSpPr txBox="1"/>
              <p:nvPr/>
            </p:nvSpPr>
            <p:spPr>
              <a:xfrm>
                <a:off x="5073160" y="4213232"/>
                <a:ext cx="679739" cy="3383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b="1" dirty="0">
                    <a:latin typeface="仿宋" panose="02010609060101010101" pitchFamily="49" charset="-122"/>
                    <a:ea typeface="仿宋" panose="02010609060101010101" pitchFamily="49" charset="-122"/>
                  </a:rPr>
                  <a:t>山</a:t>
                </a:r>
                <a:endParaRPr lang="zh-CN" altLang="en-US" sz="1400" b="1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</p:txBody>
          </p:sp>
          <p:sp>
            <p:nvSpPr>
              <p:cNvPr id="78" name="文本框 77"/>
              <p:cNvSpPr txBox="1"/>
              <p:nvPr/>
            </p:nvSpPr>
            <p:spPr>
              <a:xfrm>
                <a:off x="5973340" y="3508601"/>
                <a:ext cx="679739" cy="3383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b="1" dirty="0">
                    <a:latin typeface="仿宋" panose="02010609060101010101" pitchFamily="49" charset="-122"/>
                    <a:ea typeface="仿宋" panose="02010609060101010101" pitchFamily="49" charset="-122"/>
                  </a:rPr>
                  <a:t>路</a:t>
                </a:r>
                <a:endParaRPr lang="zh-CN" altLang="en-US" sz="1400" b="1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</p:txBody>
          </p:sp>
        </p:grpSp>
        <p:grpSp>
          <p:nvGrpSpPr>
            <p:cNvPr id="83" name="组合 82"/>
            <p:cNvGrpSpPr/>
            <p:nvPr/>
          </p:nvGrpSpPr>
          <p:grpSpPr>
            <a:xfrm rot="0">
              <a:off x="22067" y="5264"/>
              <a:ext cx="1377" cy="3913"/>
              <a:chOff x="5733746" y="1964832"/>
              <a:chExt cx="891036" cy="2531004"/>
            </a:xfrm>
          </p:grpSpPr>
          <p:sp>
            <p:nvSpPr>
              <p:cNvPr id="84" name="文本框 83"/>
              <p:cNvSpPr txBox="1"/>
              <p:nvPr/>
            </p:nvSpPr>
            <p:spPr>
              <a:xfrm>
                <a:off x="5733746" y="4159174"/>
                <a:ext cx="679739" cy="336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b="1" dirty="0">
                    <a:latin typeface="仿宋" panose="02010609060101010101" pitchFamily="49" charset="-122"/>
                    <a:ea typeface="仿宋" panose="02010609060101010101" pitchFamily="49" charset="-122"/>
                  </a:rPr>
                  <a:t>路</a:t>
                </a:r>
                <a:endParaRPr lang="zh-CN" altLang="en-US" sz="1400" b="1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</p:txBody>
          </p:sp>
          <p:sp>
            <p:nvSpPr>
              <p:cNvPr id="85" name="文本框 84"/>
              <p:cNvSpPr txBox="1"/>
              <p:nvPr/>
            </p:nvSpPr>
            <p:spPr>
              <a:xfrm>
                <a:off x="5806930" y="3050254"/>
                <a:ext cx="679739" cy="3380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b="1" dirty="0">
                    <a:latin typeface="仿宋" panose="02010609060101010101" pitchFamily="49" charset="-122"/>
                    <a:ea typeface="仿宋" panose="02010609060101010101" pitchFamily="49" charset="-122"/>
                  </a:rPr>
                  <a:t>北</a:t>
                </a:r>
                <a:endParaRPr lang="zh-CN" altLang="en-US" sz="1400" b="1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</p:txBody>
          </p:sp>
          <p:sp>
            <p:nvSpPr>
              <p:cNvPr id="86" name="文本框 85"/>
              <p:cNvSpPr txBox="1"/>
              <p:nvPr/>
            </p:nvSpPr>
            <p:spPr>
              <a:xfrm>
                <a:off x="5945043" y="1964832"/>
                <a:ext cx="679739" cy="3380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b="1" dirty="0">
                    <a:latin typeface="仿宋" panose="02010609060101010101" pitchFamily="49" charset="-122"/>
                    <a:ea typeface="仿宋" panose="02010609060101010101" pitchFamily="49" charset="-122"/>
                  </a:rPr>
                  <a:t>孟</a:t>
                </a:r>
                <a:endParaRPr lang="zh-CN" altLang="en-US" sz="1400" b="1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</p:txBody>
          </p:sp>
        </p:grpSp>
        <p:grpSp>
          <p:nvGrpSpPr>
            <p:cNvPr id="94" name="组合 93"/>
            <p:cNvGrpSpPr/>
            <p:nvPr/>
          </p:nvGrpSpPr>
          <p:grpSpPr>
            <a:xfrm rot="0">
              <a:off x="13165" y="7392"/>
              <a:ext cx="8000" cy="5562"/>
              <a:chOff x="1745940" y="2675179"/>
              <a:chExt cx="4092372" cy="2867334"/>
            </a:xfrm>
          </p:grpSpPr>
          <p:sp>
            <p:nvSpPr>
              <p:cNvPr id="95" name="文本框 94"/>
              <p:cNvSpPr txBox="1"/>
              <p:nvPr/>
            </p:nvSpPr>
            <p:spPr>
              <a:xfrm>
                <a:off x="5158573" y="2675179"/>
                <a:ext cx="679739" cy="268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b="1" dirty="0">
                    <a:latin typeface="仿宋" panose="02010609060101010101" pitchFamily="49" charset="-122"/>
                    <a:ea typeface="仿宋" panose="02010609060101010101" pitchFamily="49" charset="-122"/>
                  </a:rPr>
                  <a:t>路</a:t>
                </a:r>
                <a:endParaRPr lang="zh-CN" altLang="en-US" sz="1400" b="1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</p:txBody>
          </p:sp>
          <p:sp>
            <p:nvSpPr>
              <p:cNvPr id="131" name="文本框 130"/>
              <p:cNvSpPr txBox="1"/>
              <p:nvPr/>
            </p:nvSpPr>
            <p:spPr>
              <a:xfrm>
                <a:off x="3979312" y="3385575"/>
                <a:ext cx="679739" cy="268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b="1" dirty="0">
                    <a:latin typeface="仿宋" panose="02010609060101010101" pitchFamily="49" charset="-122"/>
                    <a:ea typeface="仿宋" panose="02010609060101010101" pitchFamily="49" charset="-122"/>
                  </a:rPr>
                  <a:t>池</a:t>
                </a:r>
                <a:endParaRPr lang="zh-CN" altLang="en-US" sz="1400" b="1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</p:txBody>
          </p:sp>
          <p:sp>
            <p:nvSpPr>
              <p:cNvPr id="132" name="文本框 131"/>
              <p:cNvSpPr txBox="1"/>
              <p:nvPr/>
            </p:nvSpPr>
            <p:spPr>
              <a:xfrm>
                <a:off x="2605850" y="3502266"/>
                <a:ext cx="679739" cy="268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b="1" dirty="0">
                    <a:latin typeface="仿宋" panose="02010609060101010101" pitchFamily="49" charset="-122"/>
                    <a:ea typeface="仿宋" panose="02010609060101010101" pitchFamily="49" charset="-122"/>
                  </a:rPr>
                  <a:t>凤</a:t>
                </a:r>
                <a:endParaRPr lang="zh-CN" altLang="en-US" sz="1400" b="1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</p:txBody>
          </p:sp>
          <p:sp>
            <p:nvSpPr>
              <p:cNvPr id="133" name="文本框 132"/>
              <p:cNvSpPr txBox="1"/>
              <p:nvPr/>
            </p:nvSpPr>
            <p:spPr>
              <a:xfrm>
                <a:off x="1745940" y="4261358"/>
                <a:ext cx="679739" cy="268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b="1" dirty="0">
                    <a:latin typeface="仿宋" panose="02010609060101010101" pitchFamily="49" charset="-122"/>
                    <a:ea typeface="仿宋" panose="02010609060101010101" pitchFamily="49" charset="-122"/>
                  </a:rPr>
                  <a:t>逸</a:t>
                </a:r>
                <a:endParaRPr lang="zh-CN" altLang="en-US" sz="1400" b="1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</p:txBody>
          </p:sp>
          <p:sp>
            <p:nvSpPr>
              <p:cNvPr id="143" name="文本框 142"/>
              <p:cNvSpPr txBox="1"/>
              <p:nvPr/>
            </p:nvSpPr>
            <p:spPr>
              <a:xfrm>
                <a:off x="1745940" y="4832356"/>
                <a:ext cx="679739" cy="268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b="1" dirty="0">
                    <a:latin typeface="仿宋" panose="02010609060101010101" pitchFamily="49" charset="-122"/>
                    <a:ea typeface="仿宋" panose="02010609060101010101" pitchFamily="49" charset="-122"/>
                  </a:rPr>
                  <a:t>品</a:t>
                </a:r>
                <a:endParaRPr lang="zh-CN" altLang="en-US" sz="1400" b="1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</p:txBody>
          </p:sp>
          <p:sp>
            <p:nvSpPr>
              <p:cNvPr id="144" name="文本框 143"/>
              <p:cNvSpPr txBox="1"/>
              <p:nvPr/>
            </p:nvSpPr>
            <p:spPr>
              <a:xfrm>
                <a:off x="1890720" y="5274180"/>
                <a:ext cx="679739" cy="268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b="1" dirty="0">
                    <a:latin typeface="仿宋" panose="02010609060101010101" pitchFamily="49" charset="-122"/>
                    <a:ea typeface="仿宋" panose="02010609060101010101" pitchFamily="49" charset="-122"/>
                  </a:rPr>
                  <a:t>街</a:t>
                </a:r>
                <a:endParaRPr lang="zh-CN" altLang="en-US" sz="1400" b="1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</p:txBody>
          </p:sp>
        </p:grpSp>
      </p:grpSp>
      <p:sp>
        <p:nvSpPr>
          <p:cNvPr id="65" name="矩形 64"/>
          <p:cNvSpPr/>
          <p:nvPr/>
        </p:nvSpPr>
        <p:spPr>
          <a:xfrm>
            <a:off x="5607050" y="1177925"/>
            <a:ext cx="14022388" cy="13379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 indent="323850" algn="l" fontAlgn="auto">
              <a:lnSpc>
                <a:spcPct val="150000"/>
              </a:lnSpc>
              <a:buClrTx/>
              <a:buSzTx/>
              <a:buFontTx/>
              <a:defRPr/>
            </a:pPr>
            <a:r>
              <a:rPr lang="zh-CN" altLang="en-US" sz="900" spc="2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（1）取消单元图则范围内丽舍街北段、丽品街北段、规一路东段和规二路西段等4条支路，明确凤池路作为市政道路的道路性质。</a:t>
            </a:r>
            <a:endParaRPr lang="zh-CN" altLang="en-US" sz="900" spc="2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12700" indent="323850" algn="l" fontAlgn="auto">
              <a:lnSpc>
                <a:spcPct val="150000"/>
              </a:lnSpc>
              <a:buClrTx/>
              <a:buSzTx/>
              <a:buFontTx/>
              <a:defRPr/>
            </a:pPr>
            <a:r>
              <a:rPr lang="zh-CN" altLang="en-US" sz="900" spc="2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（2）将原2-03-01至02-03-18地块重新划分为2-03-01、02、03、04、05、06、07地块。其中，2-03-01、04、05、06地块为高等院校用地（A31）, 2-03-01地块面积为1.59公顷，容积率≤2.5，建筑高度≤24米，建筑密度≤45%，绿地率≥20%；2-03-04地块面积为5.03公顷，容积率≤2.5，建筑高度≤35米，建筑密度≤40%，绿地率≥15%；2-03-05地块面积为4.88公顷，容积率≤2.0，建筑高度≤35米，建筑密度≤40%，绿地率≥20%；2-03-06地块面积为2.68公顷，容积率≤2.0，建筑高度≤35米，建筑密度≤40%，绿地率≥20%。2-03-02、07为街旁绿地（G1c），面积分别为1.11公顷、1.28公顷。2-03-03为公园绿地（G1），面积为2.40公顷。</a:t>
            </a:r>
            <a:endParaRPr lang="zh-CN" altLang="en-US" sz="900" spc="2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12700" indent="323850" algn="l" fontAlgn="auto">
              <a:lnSpc>
                <a:spcPct val="150000"/>
              </a:lnSpc>
              <a:buClrTx/>
              <a:buSzTx/>
              <a:buFontTx/>
              <a:defRPr/>
            </a:pPr>
            <a:r>
              <a:rPr lang="zh-CN" altLang="en-US" sz="900" spc="2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900" spc="2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900" spc="2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</a:t>
            </a:r>
            <a:r>
              <a:rPr lang="zh-CN" altLang="en-US" sz="900" spc="20" noProof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新增控制条文，</a:t>
            </a:r>
            <a:r>
              <a:rPr lang="en-US" altLang="zh-CN" sz="900" spc="20" noProof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900" spc="20" noProof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地块建筑布局需考虑夏季风廊的设计，同时保证凤池河至龙王山的绿带贯通、水系统畅通，满足防洪排涝要求，具体以实施方案为准</a:t>
            </a:r>
            <a:r>
              <a:rPr lang="en-US" altLang="zh-CN" sz="900" spc="20" noProof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”“</a:t>
            </a:r>
            <a:r>
              <a:rPr lang="zh-CN" altLang="en-US" sz="900" spc="20" noProof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校园总体绿地率</a:t>
            </a:r>
            <a:r>
              <a:rPr lang="en-US" altLang="zh-CN" sz="900" spc="20" noProof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≥35%”“</a:t>
            </a:r>
            <a:r>
              <a:rPr lang="zh-CN" altLang="en-US" sz="900" spc="20" noProof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落实水系及竖向规划中设置撇洪沟的要求，分别位于</a:t>
            </a:r>
            <a:r>
              <a:rPr lang="en-US" altLang="zh-CN" sz="900" spc="20" noProof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03—03</a:t>
            </a:r>
            <a:r>
              <a:rPr lang="zh-CN" altLang="en-US" sz="900" spc="20" noProof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地块北侧和东侧、</a:t>
            </a:r>
            <a:r>
              <a:rPr lang="en-US" altLang="zh-CN" sz="900" spc="20" noProof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03—05</a:t>
            </a:r>
            <a:r>
              <a:rPr lang="zh-CN" altLang="en-US" sz="900" spc="20" noProof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地块东侧、</a:t>
            </a:r>
            <a:r>
              <a:rPr lang="en-US" altLang="zh-CN" sz="900" spc="20" noProof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03—07</a:t>
            </a:r>
            <a:r>
              <a:rPr lang="zh-CN" altLang="en-US" sz="900" spc="20" noProof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地块西侧，具体设置以实施方案为准</a:t>
            </a:r>
            <a:r>
              <a:rPr lang="en-US" altLang="zh-CN" sz="900" spc="20" noProof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900" spc="20" noProof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zh-CN" altLang="en-US" sz="900" spc="20" noProof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N2Y0ZDAzNDUzMWQxNTUxMjJmYzQwOTRhYjVjMTI3ZTA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1775</Words>
  <Application>WPS 演示</Application>
  <PresentationFormat>自定义</PresentationFormat>
  <Paragraphs>140</Paragraphs>
  <Slides>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2" baseType="lpstr">
      <vt:lpstr>Arial</vt:lpstr>
      <vt:lpstr>宋体</vt:lpstr>
      <vt:lpstr>Wingdings</vt:lpstr>
      <vt:lpstr>Calibri</vt:lpstr>
      <vt:lpstr>微软雅黑</vt:lpstr>
      <vt:lpstr>Times New Roman</vt:lpstr>
      <vt:lpstr>仿宋</vt:lpstr>
      <vt:lpstr>Arial Unicode MS</vt:lpstr>
      <vt:lpstr>等线</vt:lpstr>
      <vt:lpstr>Office Theme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zc</dc:creator>
  <cp:lastModifiedBy>小一我在线</cp:lastModifiedBy>
  <cp:revision>421</cp:revision>
  <cp:lastPrinted>2024-03-26T06:31:00Z</cp:lastPrinted>
  <dcterms:created xsi:type="dcterms:W3CDTF">2019-11-04T11:42:00Z</dcterms:created>
  <dcterms:modified xsi:type="dcterms:W3CDTF">2025-11-13T01:13:27Z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2019-10-17T16:00:00Z</vt:filetime>
  </property>
  <property fmtid="{D5CDD505-2E9C-101B-9397-08002B2CF9AE}" pid="3" name="Creator">
    <vt:lpwstr>Microsoft? Office PowerPoint 2007</vt:lpwstr>
  </property>
  <property fmtid="{D5CDD505-2E9C-101B-9397-08002B2CF9AE}" pid="4" name="LastSaved">
    <vt:filetime>2019-11-12T16:00:00Z</vt:filetime>
  </property>
  <property fmtid="{D5CDD505-2E9C-101B-9397-08002B2CF9AE}" pid="5" name="ICV">
    <vt:lpwstr>7310238E0F534165A3252F3B38A428C5_13</vt:lpwstr>
  </property>
  <property fmtid="{D5CDD505-2E9C-101B-9397-08002B2CF9AE}" pid="6" name="KSOProductBuildVer">
    <vt:lpwstr>2052-12.1.0.23542</vt:lpwstr>
  </property>
</Properties>
</file>