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4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6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100" d="100"/>
          <a:sy n="100" d="100"/>
        </p:scale>
        <p:origin x="-3372" y="-3144"/>
      </p:cViewPr>
      <p:guideLst>
        <p:guide orient="horz" pos="3166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pPr defTabSz="735965">
                <a:defRPr/>
              </a:pPr>
              <a:t>2025/12/30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pPr defTabSz="735965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7" y="4747856"/>
            <a:ext cx="11437252" cy="3885172"/>
          </a:xfrm>
          <a:noFill/>
          <a:ln>
            <a:noFill/>
          </a:ln>
        </p:spPr>
        <p:txBody>
          <a:bodyPr wrap="square" lIns="73218" tIns="36610" rIns="73218" bIns="3661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2" y="9371130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 lvl="0" algn="r"/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12/30/2025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object 5"/>
          <p:cNvSpPr txBox="1"/>
          <p:nvPr/>
        </p:nvSpPr>
        <p:spPr>
          <a:xfrm>
            <a:off x="11097197" y="2366324"/>
            <a:ext cx="4114692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《南京市溧水区城中片控制性详细规划》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50-01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规划管理单元图则修改</a:t>
            </a:r>
          </a:p>
        </p:txBody>
      </p:sp>
      <p:sp>
        <p:nvSpPr>
          <p:cNvPr id="2" name="object 7"/>
          <p:cNvSpPr txBox="1"/>
          <p:nvPr/>
        </p:nvSpPr>
        <p:spPr>
          <a:xfrm>
            <a:off x="15571128" y="609716"/>
            <a:ext cx="3889375" cy="17953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indent="200025" eaLnBrk="1" hangingPunct="1">
              <a:lnSpc>
                <a:spcPts val="1975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适应房地产市场变化，积极提供高品质住宅产品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9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我局会同溧水区政府开展了</a:t>
            </a:r>
            <a:r>
              <a:rPr sz="9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《南京市溧水区</a:t>
            </a:r>
            <a:r>
              <a:rPr 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城中片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NJLSb050-01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规划管理单元图则修改工作。</a:t>
            </a: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根据《中华人民共和国城乡规划法》《南京市国土空间规划条例》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南京市溧水区城中片区控制性详细规划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》NJLSb050-01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规划管理单元图则修改成果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向社会予以公布。</a:t>
            </a: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sp>
        <p:nvSpPr>
          <p:cNvPr id="5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pic>
        <p:nvPicPr>
          <p:cNvPr id="8" name="图片 7" descr="有度即时通2025030511411111631"/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1747500" y="8702675"/>
            <a:ext cx="2000078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120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调整后NJLSb050-01(1)-模型"/>
          <p:cNvPicPr>
            <a:picLocks noChangeAspect="1"/>
          </p:cNvPicPr>
          <p:nvPr/>
        </p:nvPicPr>
        <p:blipFill>
          <a:blip r:embed="rId6"/>
          <a:srcRect l="323" t="1850" r="680" b="2014"/>
          <a:stretch>
            <a:fillRect/>
          </a:stretch>
        </p:blipFill>
        <p:spPr>
          <a:xfrm>
            <a:off x="5551170" y="2148840"/>
            <a:ext cx="10952480" cy="7518400"/>
          </a:xfrm>
          <a:prstGeom prst="rect">
            <a:avLst/>
          </a:prstGeom>
        </p:spPr>
      </p:pic>
      <p:pic>
        <p:nvPicPr>
          <p:cNvPr id="40" name="图片 39" descr="入库控详20250114-模型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" y="6003290"/>
            <a:ext cx="4606925" cy="3509645"/>
          </a:xfrm>
          <a:prstGeom prst="rect">
            <a:avLst/>
          </a:prstGeom>
        </p:spPr>
      </p:pic>
      <p:sp>
        <p:nvSpPr>
          <p:cNvPr id="9222" name="object 7"/>
          <p:cNvSpPr txBox="1"/>
          <p:nvPr/>
        </p:nvSpPr>
        <p:spPr>
          <a:xfrm>
            <a:off x="292318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643991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南京市溧水区城中片区控制性详细规划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</a:t>
            </a:r>
            <a:r>
              <a:rPr 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LSb050-01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规划管理单元图则修改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320817" y="1355816"/>
            <a:ext cx="4321175" cy="41529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NJLSb050-01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规划管理单元图则位于溧水开发区，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东至宝塔路，西至宁宣高速，南至永寿路，北至机场路，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图则总用地面积约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114.91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公顷。</a:t>
            </a:r>
          </a:p>
        </p:txBody>
      </p:sp>
      <p:sp>
        <p:nvSpPr>
          <p:cNvPr id="5" name="矩形 4"/>
          <p:cNvSpPr/>
          <p:nvPr/>
        </p:nvSpPr>
        <p:spPr>
          <a:xfrm>
            <a:off x="5338023" y="1406079"/>
            <a:ext cx="12885973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3680" algn="just" fontAlgn="auto">
              <a:lnSpc>
                <a:spcPct val="150000"/>
              </a:lnSpc>
              <a:buFont typeface="Wingdings" panose="05000000000000000000" charset="0"/>
              <a:defRPr/>
              <a:extLst>
                <a:ext uri="{35155182-B16C-46BC-9424-99874614C6A1}">
                  <wpsdc:indentchars xmlns:wpsdc="http://www.wps.cn/officeDocument/2017/drawingmlCustomData" xmlns="" val="200" checksum="4145137957"/>
                </a:ext>
              </a:extLst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01-28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地块用地性质为商办混合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12676.16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㎡；</a:t>
            </a:r>
          </a:p>
          <a:p>
            <a:pPr lvl="0" indent="233680" algn="just" fontAlgn="auto">
              <a:lnSpc>
                <a:spcPct val="150000"/>
              </a:lnSpc>
              <a:buFont typeface="Wingdings" panose="05000000000000000000" charset="0"/>
              <a:defRPr/>
              <a:extLst>
                <a:ext uri="{35155182-B16C-46BC-9424-99874614C6A1}">
                  <wpsdc:indentchars xmlns:wpsdc="http://www.wps.cn/officeDocument/2017/drawingmlCustomData" xmlns="" val="200" checksum="4145137957"/>
                </a:ext>
              </a:extLst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01-31</a:t>
            </a:r>
            <a:r>
              <a:rPr lang="zh-CN" altLang="en-US" sz="900" spc="2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地块用地性质为二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类居住用地面积为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40604.42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㎡，容积率为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≤1.4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，建筑高度为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≤60m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，建筑密度为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≤22%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，备注中新增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住宅建筑高度不得低于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24m”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。地块开口为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“E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N”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" y="15240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4583410" y="8864782"/>
            <a:ext cx="1800225" cy="760115"/>
            <a:chOff x="12954" y="9244"/>
            <a:chExt cx="2229" cy="941"/>
          </a:xfrm>
        </p:grpSpPr>
        <p:sp>
          <p:nvSpPr>
            <p:cNvPr id="15" name="矩形 14"/>
            <p:cNvSpPr/>
            <p:nvPr/>
          </p:nvSpPr>
          <p:spPr>
            <a:xfrm>
              <a:off x="12954" y="9265"/>
              <a:ext cx="2228" cy="828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13757" y="9244"/>
              <a:ext cx="1426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en-US" altLang="zh-CN" sz="9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图则单元边界</a:t>
              </a:r>
            </a:p>
          </p:txBody>
        </p:sp>
        <p:sp>
          <p:nvSpPr>
            <p:cNvPr id="18" name="矩形 17"/>
            <p:cNvSpPr/>
            <p:nvPr>
              <p:custDataLst>
                <p:tags r:id="rId2"/>
              </p:custDataLst>
            </p:nvPr>
          </p:nvSpPr>
          <p:spPr>
            <a:xfrm>
              <a:off x="13109" y="9780"/>
              <a:ext cx="676" cy="313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3757" y="9798"/>
              <a:ext cx="1426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修改地块范围</a:t>
              </a:r>
              <a:endParaRPr lang="en-US" altLang="zh-CN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14708505" y="8913495"/>
            <a:ext cx="546100" cy="240030"/>
          </a:xfrm>
          <a:prstGeom prst="rect">
            <a:avLst/>
          </a:prstGeom>
          <a:noFill/>
          <a:ln w="2540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lvl="0" algn="l" defTabSz="897890">
              <a:buClrTx/>
              <a:buSzTx/>
              <a:buFontTx/>
            </a:pPr>
            <a:endParaRPr lang="zh-CN" altLang="en-US" sz="9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60472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〔2025〕130</a:t>
                      </a:r>
                      <a:r>
                        <a:rPr kumimoji="1" lang="zh-CN" altLang="en-US" sz="9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9652" y="1772525"/>
            <a:ext cx="3224227" cy="38017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矩形 22"/>
          <p:cNvSpPr/>
          <p:nvPr/>
        </p:nvSpPr>
        <p:spPr bwMode="auto">
          <a:xfrm>
            <a:off x="839651" y="1772524"/>
            <a:ext cx="3224228" cy="3801745"/>
          </a:xfrm>
          <a:prstGeom prst="rect">
            <a:avLst/>
          </a:prstGeom>
          <a:solidFill>
            <a:schemeClr val="l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2279804" y="2904846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91470" y="276069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NJLSb050-01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26" name="矩形 25"/>
          <p:cNvSpPr/>
          <p:nvPr/>
        </p:nvSpPr>
        <p:spPr>
          <a:xfrm>
            <a:off x="1878833" y="5562586"/>
            <a:ext cx="13258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溧水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8" name="矩形 27"/>
          <p:cNvSpPr/>
          <p:nvPr/>
        </p:nvSpPr>
        <p:spPr>
          <a:xfrm>
            <a:off x="1474498" y="9522644"/>
            <a:ext cx="197739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NJLSb050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单元的位置</a:t>
            </a:r>
          </a:p>
        </p:txBody>
      </p:sp>
      <p:sp>
        <p:nvSpPr>
          <p:cNvPr id="47" name="任意多边形 46"/>
          <p:cNvSpPr/>
          <p:nvPr/>
        </p:nvSpPr>
        <p:spPr>
          <a:xfrm>
            <a:off x="3479800" y="6278880"/>
            <a:ext cx="397510" cy="2958465"/>
          </a:xfrm>
          <a:custGeom>
            <a:avLst/>
            <a:gdLst>
              <a:gd name="connisteX0" fmla="*/ 0 w 397510"/>
              <a:gd name="connsiteY0" fmla="*/ 0 h 2958465"/>
              <a:gd name="connisteX1" fmla="*/ 161925 w 397510"/>
              <a:gd name="connsiteY1" fmla="*/ 274955 h 2958465"/>
              <a:gd name="connisteX2" fmla="*/ 201295 w 397510"/>
              <a:gd name="connsiteY2" fmla="*/ 364490 h 2958465"/>
              <a:gd name="connisteX3" fmla="*/ 223520 w 397510"/>
              <a:gd name="connsiteY3" fmla="*/ 454025 h 2958465"/>
              <a:gd name="connisteX4" fmla="*/ 234950 w 397510"/>
              <a:gd name="connsiteY4" fmla="*/ 543560 h 2958465"/>
              <a:gd name="connisteX5" fmla="*/ 397510 w 397510"/>
              <a:gd name="connsiteY5" fmla="*/ 2958465 h 29584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397510" h="2958465">
                <a:moveTo>
                  <a:pt x="0" y="0"/>
                </a:moveTo>
                <a:lnTo>
                  <a:pt x="161925" y="274955"/>
                </a:lnTo>
                <a:lnTo>
                  <a:pt x="201295" y="364490"/>
                </a:lnTo>
                <a:lnTo>
                  <a:pt x="223520" y="454025"/>
                </a:lnTo>
                <a:lnTo>
                  <a:pt x="234950" y="543560"/>
                </a:lnTo>
                <a:lnTo>
                  <a:pt x="397510" y="295846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1703070" y="7298690"/>
            <a:ext cx="2706370" cy="353060"/>
          </a:xfrm>
          <a:custGeom>
            <a:avLst/>
            <a:gdLst>
              <a:gd name="connisteX0" fmla="*/ 0 w 2706370"/>
              <a:gd name="connsiteY0" fmla="*/ 73025 h 353060"/>
              <a:gd name="connisteX1" fmla="*/ 263525 w 2706370"/>
              <a:gd name="connsiteY1" fmla="*/ 112395 h 353060"/>
              <a:gd name="connisteX2" fmla="*/ 2045335 w 2706370"/>
              <a:gd name="connsiteY2" fmla="*/ 0 h 353060"/>
              <a:gd name="connisteX3" fmla="*/ 2185670 w 2706370"/>
              <a:gd name="connsiteY3" fmla="*/ 22860 h 353060"/>
              <a:gd name="connisteX4" fmla="*/ 2314575 w 2706370"/>
              <a:gd name="connsiteY4" fmla="*/ 61595 h 353060"/>
              <a:gd name="connisteX5" fmla="*/ 2437765 w 2706370"/>
              <a:gd name="connsiteY5" fmla="*/ 112395 h 353060"/>
              <a:gd name="connisteX6" fmla="*/ 2521585 w 2706370"/>
              <a:gd name="connsiteY6" fmla="*/ 173990 h 353060"/>
              <a:gd name="connisteX7" fmla="*/ 2644775 w 2706370"/>
              <a:gd name="connsiteY7" fmla="*/ 291465 h 353060"/>
              <a:gd name="connisteX8" fmla="*/ 2706370 w 2706370"/>
              <a:gd name="connsiteY8" fmla="*/ 353060 h 3530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706370" h="353060">
                <a:moveTo>
                  <a:pt x="0" y="73025"/>
                </a:moveTo>
                <a:lnTo>
                  <a:pt x="263525" y="112395"/>
                </a:lnTo>
                <a:lnTo>
                  <a:pt x="2045335" y="0"/>
                </a:lnTo>
                <a:lnTo>
                  <a:pt x="2185670" y="22860"/>
                </a:lnTo>
                <a:lnTo>
                  <a:pt x="2314575" y="61595"/>
                </a:lnTo>
                <a:lnTo>
                  <a:pt x="2437765" y="112395"/>
                </a:lnTo>
                <a:lnTo>
                  <a:pt x="2521585" y="173990"/>
                </a:lnTo>
                <a:lnTo>
                  <a:pt x="2644775" y="291465"/>
                </a:lnTo>
                <a:lnTo>
                  <a:pt x="2706370" y="35306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3143250" y="6318250"/>
            <a:ext cx="134620" cy="2913380"/>
          </a:xfrm>
          <a:custGeom>
            <a:avLst/>
            <a:gdLst>
              <a:gd name="connisteX0" fmla="*/ 0 w 134620"/>
              <a:gd name="connsiteY0" fmla="*/ 0 h 2913380"/>
              <a:gd name="connisteX1" fmla="*/ 134620 w 134620"/>
              <a:gd name="connsiteY1" fmla="*/ 2913380 h 29133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134620" h="2913380">
                <a:moveTo>
                  <a:pt x="0" y="0"/>
                </a:moveTo>
                <a:lnTo>
                  <a:pt x="134620" y="291338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2599690" y="6351905"/>
            <a:ext cx="106680" cy="2879725"/>
          </a:xfrm>
          <a:custGeom>
            <a:avLst/>
            <a:gdLst>
              <a:gd name="connisteX0" fmla="*/ 22860 w 106680"/>
              <a:gd name="connsiteY0" fmla="*/ 0 h 2879725"/>
              <a:gd name="connisteX1" fmla="*/ 0 w 106680"/>
              <a:gd name="connsiteY1" fmla="*/ 156845 h 2879725"/>
              <a:gd name="connisteX2" fmla="*/ 73025 w 106680"/>
              <a:gd name="connsiteY2" fmla="*/ 2353310 h 2879725"/>
              <a:gd name="connisteX3" fmla="*/ 73025 w 106680"/>
              <a:gd name="connsiteY3" fmla="*/ 2560955 h 2879725"/>
              <a:gd name="connisteX4" fmla="*/ 106680 w 106680"/>
              <a:gd name="connsiteY4" fmla="*/ 2762250 h 2879725"/>
              <a:gd name="connisteX5" fmla="*/ 100965 w 106680"/>
              <a:gd name="connsiteY5" fmla="*/ 2879725 h 2879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6680" h="2879725">
                <a:moveTo>
                  <a:pt x="22860" y="0"/>
                </a:moveTo>
                <a:lnTo>
                  <a:pt x="0" y="156845"/>
                </a:lnTo>
                <a:lnTo>
                  <a:pt x="73025" y="2353310"/>
                </a:lnTo>
                <a:lnTo>
                  <a:pt x="73025" y="2560955"/>
                </a:lnTo>
                <a:lnTo>
                  <a:pt x="106680" y="2762250"/>
                </a:lnTo>
                <a:lnTo>
                  <a:pt x="100965" y="287972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1972310" y="7539990"/>
            <a:ext cx="1781810" cy="100965"/>
          </a:xfrm>
          <a:custGeom>
            <a:avLst/>
            <a:gdLst>
              <a:gd name="connisteX0" fmla="*/ 0 w 1781810"/>
              <a:gd name="connsiteY0" fmla="*/ 100965 h 100965"/>
              <a:gd name="connisteX1" fmla="*/ 156845 w 1781810"/>
              <a:gd name="connsiteY1" fmla="*/ 100965 h 100965"/>
              <a:gd name="connisteX2" fmla="*/ 330835 w 1781810"/>
              <a:gd name="connsiteY2" fmla="*/ 72390 h 100965"/>
              <a:gd name="connisteX3" fmla="*/ 470535 w 1781810"/>
              <a:gd name="connsiteY3" fmla="*/ 61595 h 100965"/>
              <a:gd name="connisteX4" fmla="*/ 1781810 w 1781810"/>
              <a:gd name="connsiteY4" fmla="*/ 0 h 1009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781810" h="100965">
                <a:moveTo>
                  <a:pt x="0" y="100965"/>
                </a:moveTo>
                <a:lnTo>
                  <a:pt x="156845" y="100965"/>
                </a:lnTo>
                <a:lnTo>
                  <a:pt x="330835" y="72390"/>
                </a:lnTo>
                <a:lnTo>
                  <a:pt x="470535" y="61595"/>
                </a:lnTo>
                <a:lnTo>
                  <a:pt x="178181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432050" y="6822440"/>
            <a:ext cx="27940" cy="1485265"/>
          </a:xfrm>
          <a:custGeom>
            <a:avLst/>
            <a:gdLst>
              <a:gd name="connisteX0" fmla="*/ 0 w 27940"/>
              <a:gd name="connsiteY0" fmla="*/ 0 h 1485265"/>
              <a:gd name="connisteX1" fmla="*/ 27940 w 27940"/>
              <a:gd name="connsiteY1" fmla="*/ 1485265 h 14852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27940" h="1485265">
                <a:moveTo>
                  <a:pt x="0" y="0"/>
                </a:moveTo>
                <a:lnTo>
                  <a:pt x="27940" y="148526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1983740" y="7512050"/>
            <a:ext cx="2448560" cy="800735"/>
          </a:xfrm>
          <a:custGeom>
            <a:avLst/>
            <a:gdLst>
              <a:gd name="connisteX0" fmla="*/ 0 w 2448560"/>
              <a:gd name="connsiteY0" fmla="*/ 800735 h 800735"/>
              <a:gd name="connisteX1" fmla="*/ 671830 w 2448560"/>
              <a:gd name="connsiteY1" fmla="*/ 789940 h 800735"/>
              <a:gd name="connisteX2" fmla="*/ 969010 w 2448560"/>
              <a:gd name="connsiteY2" fmla="*/ 739140 h 800735"/>
              <a:gd name="connisteX3" fmla="*/ 1030605 w 2448560"/>
              <a:gd name="connsiteY3" fmla="*/ 716915 h 800735"/>
              <a:gd name="connisteX4" fmla="*/ 1176655 w 2448560"/>
              <a:gd name="connsiteY4" fmla="*/ 615950 h 800735"/>
              <a:gd name="connisteX5" fmla="*/ 1254760 w 2448560"/>
              <a:gd name="connsiteY5" fmla="*/ 565785 h 800735"/>
              <a:gd name="connisteX6" fmla="*/ 1355725 w 2448560"/>
              <a:gd name="connsiteY6" fmla="*/ 537845 h 800735"/>
              <a:gd name="connisteX7" fmla="*/ 1529080 w 2448560"/>
              <a:gd name="connsiteY7" fmla="*/ 481330 h 800735"/>
              <a:gd name="connisteX8" fmla="*/ 1798320 w 2448560"/>
              <a:gd name="connsiteY8" fmla="*/ 403225 h 800735"/>
              <a:gd name="connisteX9" fmla="*/ 2448560 w 2448560"/>
              <a:gd name="connsiteY9" fmla="*/ 0 h 8007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448560" h="800735">
                <a:moveTo>
                  <a:pt x="0" y="800735"/>
                </a:moveTo>
                <a:lnTo>
                  <a:pt x="671830" y="789940"/>
                </a:lnTo>
                <a:lnTo>
                  <a:pt x="969010" y="739140"/>
                </a:lnTo>
                <a:lnTo>
                  <a:pt x="1030605" y="716915"/>
                </a:lnTo>
                <a:lnTo>
                  <a:pt x="1176655" y="615950"/>
                </a:lnTo>
                <a:lnTo>
                  <a:pt x="1254760" y="565785"/>
                </a:lnTo>
                <a:lnTo>
                  <a:pt x="1355725" y="537845"/>
                </a:lnTo>
                <a:lnTo>
                  <a:pt x="1529080" y="481330"/>
                </a:lnTo>
                <a:lnTo>
                  <a:pt x="1798320" y="403225"/>
                </a:lnTo>
                <a:lnTo>
                  <a:pt x="244856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960880" y="6335395"/>
            <a:ext cx="487680" cy="1966595"/>
          </a:xfrm>
          <a:custGeom>
            <a:avLst/>
            <a:gdLst>
              <a:gd name="connisteX0" fmla="*/ 11430 w 487680"/>
              <a:gd name="connsiteY0" fmla="*/ 0 h 1966595"/>
              <a:gd name="connisteX1" fmla="*/ 0 w 487680"/>
              <a:gd name="connsiteY1" fmla="*/ 212725 h 1966595"/>
              <a:gd name="connisteX2" fmla="*/ 84455 w 487680"/>
              <a:gd name="connsiteY2" fmla="*/ 537845 h 1966595"/>
              <a:gd name="connisteX3" fmla="*/ 106680 w 487680"/>
              <a:gd name="connsiteY3" fmla="*/ 767715 h 1966595"/>
              <a:gd name="connisteX4" fmla="*/ 146050 w 487680"/>
              <a:gd name="connsiteY4" fmla="*/ 1064260 h 1966595"/>
              <a:gd name="connisteX5" fmla="*/ 173990 w 487680"/>
              <a:gd name="connsiteY5" fmla="*/ 1310640 h 1966595"/>
              <a:gd name="connisteX6" fmla="*/ 269240 w 487680"/>
              <a:gd name="connsiteY6" fmla="*/ 1641475 h 1966595"/>
              <a:gd name="connisteX7" fmla="*/ 319405 w 487680"/>
              <a:gd name="connsiteY7" fmla="*/ 1792605 h 1966595"/>
              <a:gd name="connisteX8" fmla="*/ 364490 w 487680"/>
              <a:gd name="connsiteY8" fmla="*/ 1843405 h 1966595"/>
              <a:gd name="connisteX9" fmla="*/ 487680 w 487680"/>
              <a:gd name="connsiteY9" fmla="*/ 1966595 h 1966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487680" h="1966595">
                <a:moveTo>
                  <a:pt x="11430" y="0"/>
                </a:moveTo>
                <a:lnTo>
                  <a:pt x="0" y="212725"/>
                </a:lnTo>
                <a:lnTo>
                  <a:pt x="84455" y="537845"/>
                </a:lnTo>
                <a:lnTo>
                  <a:pt x="106680" y="767715"/>
                </a:lnTo>
                <a:lnTo>
                  <a:pt x="146050" y="1064260"/>
                </a:lnTo>
                <a:lnTo>
                  <a:pt x="173990" y="1310640"/>
                </a:lnTo>
                <a:lnTo>
                  <a:pt x="269240" y="1641475"/>
                </a:lnTo>
                <a:lnTo>
                  <a:pt x="319405" y="1792605"/>
                </a:lnTo>
                <a:lnTo>
                  <a:pt x="364490" y="1843405"/>
                </a:lnTo>
                <a:lnTo>
                  <a:pt x="487680" y="196659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1266190" y="6278880"/>
            <a:ext cx="762000" cy="2902585"/>
          </a:xfrm>
          <a:custGeom>
            <a:avLst/>
            <a:gdLst>
              <a:gd name="connisteX0" fmla="*/ 0 w 762000"/>
              <a:gd name="connsiteY0" fmla="*/ 0 h 2902585"/>
              <a:gd name="connisteX1" fmla="*/ 408940 w 762000"/>
              <a:gd name="connsiteY1" fmla="*/ 515620 h 2902585"/>
              <a:gd name="connisteX2" fmla="*/ 515620 w 762000"/>
              <a:gd name="connsiteY2" fmla="*/ 655955 h 2902585"/>
              <a:gd name="connisteX3" fmla="*/ 594360 w 762000"/>
              <a:gd name="connsiteY3" fmla="*/ 790575 h 2902585"/>
              <a:gd name="connisteX4" fmla="*/ 650240 w 762000"/>
              <a:gd name="connsiteY4" fmla="*/ 919480 h 2902585"/>
              <a:gd name="connisteX5" fmla="*/ 689610 w 762000"/>
              <a:gd name="connsiteY5" fmla="*/ 1081405 h 2902585"/>
              <a:gd name="connisteX6" fmla="*/ 700405 w 762000"/>
              <a:gd name="connsiteY6" fmla="*/ 1372870 h 2902585"/>
              <a:gd name="connisteX7" fmla="*/ 711835 w 762000"/>
              <a:gd name="connsiteY7" fmla="*/ 2039620 h 2902585"/>
              <a:gd name="connisteX8" fmla="*/ 734060 w 762000"/>
              <a:gd name="connsiteY8" fmla="*/ 2331085 h 2902585"/>
              <a:gd name="connisteX9" fmla="*/ 751205 w 762000"/>
              <a:gd name="connsiteY9" fmla="*/ 2633980 h 2902585"/>
              <a:gd name="connisteX10" fmla="*/ 762000 w 762000"/>
              <a:gd name="connsiteY10" fmla="*/ 2902585 h 29025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762000" h="2902585">
                <a:moveTo>
                  <a:pt x="0" y="0"/>
                </a:moveTo>
                <a:lnTo>
                  <a:pt x="408940" y="515620"/>
                </a:lnTo>
                <a:lnTo>
                  <a:pt x="515620" y="655955"/>
                </a:lnTo>
                <a:lnTo>
                  <a:pt x="594360" y="790575"/>
                </a:lnTo>
                <a:lnTo>
                  <a:pt x="650240" y="919480"/>
                </a:lnTo>
                <a:lnTo>
                  <a:pt x="689610" y="1081405"/>
                </a:lnTo>
                <a:lnTo>
                  <a:pt x="700405" y="1372870"/>
                </a:lnTo>
                <a:lnTo>
                  <a:pt x="711835" y="2039620"/>
                </a:lnTo>
                <a:lnTo>
                  <a:pt x="734060" y="2331085"/>
                </a:lnTo>
                <a:lnTo>
                  <a:pt x="751205" y="2633980"/>
                </a:lnTo>
                <a:lnTo>
                  <a:pt x="762000" y="290258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1731645" y="6615430"/>
            <a:ext cx="2369820" cy="240665"/>
          </a:xfrm>
          <a:custGeom>
            <a:avLst/>
            <a:gdLst>
              <a:gd name="connisteX0" fmla="*/ 0 w 2369820"/>
              <a:gd name="connsiteY0" fmla="*/ 240665 h 240665"/>
              <a:gd name="connisteX1" fmla="*/ 1971675 w 2369820"/>
              <a:gd name="connsiteY1" fmla="*/ 162560 h 240665"/>
              <a:gd name="connisteX2" fmla="*/ 2369820 w 2369820"/>
              <a:gd name="connsiteY2" fmla="*/ 0 h 2406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369820" h="240665">
                <a:moveTo>
                  <a:pt x="0" y="240665"/>
                </a:moveTo>
                <a:lnTo>
                  <a:pt x="1971675" y="162560"/>
                </a:lnTo>
                <a:lnTo>
                  <a:pt x="236982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958215" y="6323965"/>
            <a:ext cx="807085" cy="2801620"/>
          </a:xfrm>
          <a:custGeom>
            <a:avLst/>
            <a:gdLst>
              <a:gd name="connisteX0" fmla="*/ 0 w 807085"/>
              <a:gd name="connsiteY0" fmla="*/ 0 h 2801620"/>
              <a:gd name="connisteX1" fmla="*/ 246380 w 807085"/>
              <a:gd name="connsiteY1" fmla="*/ 207645 h 2801620"/>
              <a:gd name="connisteX2" fmla="*/ 386715 w 807085"/>
              <a:gd name="connsiteY2" fmla="*/ 369570 h 2801620"/>
              <a:gd name="connisteX3" fmla="*/ 526415 w 807085"/>
              <a:gd name="connsiteY3" fmla="*/ 560070 h 2801620"/>
              <a:gd name="connisteX4" fmla="*/ 644525 w 807085"/>
              <a:gd name="connsiteY4" fmla="*/ 773430 h 2801620"/>
              <a:gd name="connisteX5" fmla="*/ 722630 w 807085"/>
              <a:gd name="connsiteY5" fmla="*/ 1002665 h 2801620"/>
              <a:gd name="connisteX6" fmla="*/ 767715 w 807085"/>
              <a:gd name="connsiteY6" fmla="*/ 1238250 h 2801620"/>
              <a:gd name="connisteX7" fmla="*/ 789940 w 807085"/>
              <a:gd name="connsiteY7" fmla="*/ 1613535 h 2801620"/>
              <a:gd name="connisteX8" fmla="*/ 807085 w 807085"/>
              <a:gd name="connsiteY8" fmla="*/ 2061845 h 2801620"/>
              <a:gd name="connisteX9" fmla="*/ 801370 w 807085"/>
              <a:gd name="connsiteY9" fmla="*/ 2336165 h 2801620"/>
              <a:gd name="connisteX10" fmla="*/ 739775 w 807085"/>
              <a:gd name="connsiteY10" fmla="*/ 2801620 h 28016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807085" h="2801620">
                <a:moveTo>
                  <a:pt x="0" y="0"/>
                </a:moveTo>
                <a:lnTo>
                  <a:pt x="246380" y="207645"/>
                </a:lnTo>
                <a:lnTo>
                  <a:pt x="386715" y="369570"/>
                </a:lnTo>
                <a:lnTo>
                  <a:pt x="526415" y="560070"/>
                </a:lnTo>
                <a:lnTo>
                  <a:pt x="644525" y="773430"/>
                </a:lnTo>
                <a:lnTo>
                  <a:pt x="722630" y="1002665"/>
                </a:lnTo>
                <a:lnTo>
                  <a:pt x="767715" y="1238250"/>
                </a:lnTo>
                <a:lnTo>
                  <a:pt x="789940" y="1613535"/>
                </a:lnTo>
                <a:lnTo>
                  <a:pt x="807085" y="2061845"/>
                </a:lnTo>
                <a:lnTo>
                  <a:pt x="801370" y="2336165"/>
                </a:lnTo>
                <a:lnTo>
                  <a:pt x="739775" y="280162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1647190" y="7294880"/>
            <a:ext cx="2235835" cy="2078355"/>
          </a:xfrm>
          <a:custGeom>
            <a:avLst/>
            <a:gdLst>
              <a:gd name="connisteX0" fmla="*/ 45085 w 2235835"/>
              <a:gd name="connsiteY0" fmla="*/ 72390 h 2078355"/>
              <a:gd name="connisteX1" fmla="*/ 336550 w 2235835"/>
              <a:gd name="connsiteY1" fmla="*/ 117475 h 2078355"/>
              <a:gd name="connisteX2" fmla="*/ 2101215 w 2235835"/>
              <a:gd name="connsiteY2" fmla="*/ 0 h 2078355"/>
              <a:gd name="connisteX3" fmla="*/ 2235835 w 2235835"/>
              <a:gd name="connsiteY3" fmla="*/ 2056130 h 2078355"/>
              <a:gd name="connisteX4" fmla="*/ 336550 w 2235835"/>
              <a:gd name="connsiteY4" fmla="*/ 2066925 h 2078355"/>
              <a:gd name="connisteX5" fmla="*/ 151130 w 2235835"/>
              <a:gd name="connsiteY5" fmla="*/ 2078355 h 2078355"/>
              <a:gd name="connisteX6" fmla="*/ 0 w 2235835"/>
              <a:gd name="connsiteY6" fmla="*/ 2061845 h 2078355"/>
              <a:gd name="connisteX7" fmla="*/ 67310 w 2235835"/>
              <a:gd name="connsiteY7" fmla="*/ 1697355 h 2078355"/>
              <a:gd name="connisteX8" fmla="*/ 106680 w 2235835"/>
              <a:gd name="connsiteY8" fmla="*/ 1445260 h 2078355"/>
              <a:gd name="connisteX9" fmla="*/ 112395 w 2235835"/>
              <a:gd name="connsiteY9" fmla="*/ 1294130 h 2078355"/>
              <a:gd name="connisteX10" fmla="*/ 95250 w 2235835"/>
              <a:gd name="connsiteY10" fmla="*/ 481330 h 2078355"/>
              <a:gd name="connisteX11" fmla="*/ 78740 w 2235835"/>
              <a:gd name="connsiteY11" fmla="*/ 268605 h 2078355"/>
              <a:gd name="connisteX12" fmla="*/ 67310 w 2235835"/>
              <a:gd name="connsiteY12" fmla="*/ 179070 h 2078355"/>
              <a:gd name="connisteX13" fmla="*/ 45085 w 2235835"/>
              <a:gd name="connsiteY13" fmla="*/ 72390 h 20783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2235835" h="2078355">
                <a:moveTo>
                  <a:pt x="45085" y="72390"/>
                </a:moveTo>
                <a:lnTo>
                  <a:pt x="336550" y="117475"/>
                </a:lnTo>
                <a:lnTo>
                  <a:pt x="2101215" y="0"/>
                </a:lnTo>
                <a:lnTo>
                  <a:pt x="2235835" y="2056130"/>
                </a:lnTo>
                <a:lnTo>
                  <a:pt x="336550" y="2066925"/>
                </a:lnTo>
                <a:lnTo>
                  <a:pt x="151130" y="2078355"/>
                </a:lnTo>
                <a:lnTo>
                  <a:pt x="0" y="2061845"/>
                </a:lnTo>
                <a:lnTo>
                  <a:pt x="67310" y="1697355"/>
                </a:lnTo>
                <a:lnTo>
                  <a:pt x="106680" y="1445260"/>
                </a:lnTo>
                <a:lnTo>
                  <a:pt x="112395" y="1294130"/>
                </a:lnTo>
                <a:lnTo>
                  <a:pt x="95250" y="481330"/>
                </a:lnTo>
                <a:lnTo>
                  <a:pt x="78740" y="268605"/>
                </a:lnTo>
                <a:lnTo>
                  <a:pt x="67310" y="179070"/>
                </a:lnTo>
                <a:lnTo>
                  <a:pt x="45085" y="7239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34"/>
          <p:cNvSpPr/>
          <p:nvPr/>
        </p:nvSpPr>
        <p:spPr>
          <a:xfrm flipH="1">
            <a:off x="1374775" y="7117080"/>
            <a:ext cx="1032510" cy="2571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1303024" y="6718021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</a:t>
            </a: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</a:t>
            </a:r>
          </a:p>
        </p:txBody>
      </p:sp>
      <p:sp>
        <p:nvSpPr>
          <p:cNvPr id="58" name="文本框 57"/>
          <p:cNvSpPr txBox="1"/>
          <p:nvPr/>
        </p:nvSpPr>
        <p:spPr>
          <a:xfrm rot="21420000">
            <a:off x="2639060" y="7189470"/>
            <a:ext cx="654685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机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场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59" name="文本框 58"/>
          <p:cNvSpPr txBox="1"/>
          <p:nvPr/>
        </p:nvSpPr>
        <p:spPr>
          <a:xfrm rot="21420000">
            <a:off x="2639060" y="6655435"/>
            <a:ext cx="654685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团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山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60" name="文本框 59"/>
          <p:cNvSpPr txBox="1"/>
          <p:nvPr/>
        </p:nvSpPr>
        <p:spPr>
          <a:xfrm rot="19980000">
            <a:off x="3742055" y="7656830"/>
            <a:ext cx="654685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61" name="文本框 60"/>
          <p:cNvSpPr txBox="1"/>
          <p:nvPr/>
        </p:nvSpPr>
        <p:spPr>
          <a:xfrm rot="21420000">
            <a:off x="2710815" y="7494270"/>
            <a:ext cx="654685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红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光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62" name="文本框 61"/>
          <p:cNvSpPr txBox="1"/>
          <p:nvPr/>
        </p:nvSpPr>
        <p:spPr>
          <a:xfrm rot="21420000">
            <a:off x="3792220" y="8275320"/>
            <a:ext cx="234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琴音大道</a:t>
            </a:r>
          </a:p>
        </p:txBody>
      </p:sp>
      <p:sp>
        <p:nvSpPr>
          <p:cNvPr id="63" name="文本框 62"/>
          <p:cNvSpPr txBox="1"/>
          <p:nvPr/>
        </p:nvSpPr>
        <p:spPr>
          <a:xfrm rot="21420000">
            <a:off x="3187700" y="8347075"/>
            <a:ext cx="234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秦淮大道</a:t>
            </a:r>
          </a:p>
        </p:txBody>
      </p:sp>
      <p:sp>
        <p:nvSpPr>
          <p:cNvPr id="64" name="文本框 63"/>
          <p:cNvSpPr txBox="1"/>
          <p:nvPr/>
        </p:nvSpPr>
        <p:spPr>
          <a:xfrm rot="21420000">
            <a:off x="2611120" y="8398510"/>
            <a:ext cx="234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珍珠路</a:t>
            </a:r>
          </a:p>
        </p:txBody>
      </p:sp>
      <p:sp>
        <p:nvSpPr>
          <p:cNvPr id="65" name="文本框 64"/>
          <p:cNvSpPr txBox="1"/>
          <p:nvPr/>
        </p:nvSpPr>
        <p:spPr>
          <a:xfrm rot="21420000">
            <a:off x="1927225" y="8347075"/>
            <a:ext cx="234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栖凤南路</a:t>
            </a:r>
          </a:p>
        </p:txBody>
      </p:sp>
      <p:sp>
        <p:nvSpPr>
          <p:cNvPr id="66" name="文本框 65"/>
          <p:cNvSpPr txBox="1"/>
          <p:nvPr/>
        </p:nvSpPr>
        <p:spPr>
          <a:xfrm rot="21420000">
            <a:off x="2323465" y="7698740"/>
            <a:ext cx="234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双塘路</a:t>
            </a:r>
          </a:p>
        </p:txBody>
      </p:sp>
      <p:sp>
        <p:nvSpPr>
          <p:cNvPr id="67" name="文本框 66"/>
          <p:cNvSpPr txBox="1"/>
          <p:nvPr/>
        </p:nvSpPr>
        <p:spPr>
          <a:xfrm rot="20520000">
            <a:off x="2146300" y="7720330"/>
            <a:ext cx="234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宝塔路</a:t>
            </a:r>
          </a:p>
        </p:txBody>
      </p:sp>
      <p:sp>
        <p:nvSpPr>
          <p:cNvPr id="68" name="文本框 67"/>
          <p:cNvSpPr txBox="1"/>
          <p:nvPr/>
        </p:nvSpPr>
        <p:spPr>
          <a:xfrm rot="21420000">
            <a:off x="1564640" y="7748905"/>
            <a:ext cx="234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宁宣高速</a:t>
            </a:r>
          </a:p>
        </p:txBody>
      </p:sp>
      <p:sp>
        <p:nvSpPr>
          <p:cNvPr id="8" name="矩形标注 7"/>
          <p:cNvSpPr/>
          <p:nvPr/>
        </p:nvSpPr>
        <p:spPr>
          <a:xfrm>
            <a:off x="13650595" y="5995035"/>
            <a:ext cx="1604010" cy="1482090"/>
          </a:xfrm>
          <a:prstGeom prst="wedgeRectCallout">
            <a:avLst>
              <a:gd name="adj1" fmla="val -106650"/>
              <a:gd name="adj2" fmla="val 59768"/>
            </a:avLst>
          </a:prstGeom>
          <a:solidFill>
            <a:schemeClr val="bg1">
              <a:alpha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01-28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用地性质：Bb</a:t>
            </a:r>
          </a:p>
          <a:p>
            <a:pPr algn="l"/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1.27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≤2.2</a:t>
            </a: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≤45%</a:t>
            </a: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建筑高度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≤80m</a:t>
            </a:r>
            <a:endParaRPr lang="en-US" altLang="zh-CN" sz="1200" i="0" u="none" strike="noStrike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10160635" y="7981950"/>
            <a:ext cx="1604010" cy="1482090"/>
          </a:xfrm>
          <a:prstGeom prst="wedgeRectCallout">
            <a:avLst>
              <a:gd name="adj1" fmla="val 116785"/>
              <a:gd name="adj2" fmla="val -26221"/>
            </a:avLst>
          </a:prstGeom>
          <a:solidFill>
            <a:schemeClr val="bg1">
              <a:alpha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01-31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  <a:endParaRPr lang="en-US" altLang="zh-CN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用地性质：R2</a:t>
            </a: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4.06</a:t>
            </a:r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≤1.4</a:t>
            </a: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≤22%</a:t>
            </a: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建筑高度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≤60m</a:t>
            </a:r>
            <a:endParaRPr lang="en-US" altLang="zh-CN" sz="1200" i="0" u="none" strike="noStrike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</a:t>
            </a:r>
            <a:r>
              <a:rPr lang="en-US" altLang="zh-CN" sz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1694815" y="7369810"/>
            <a:ext cx="552450" cy="704850"/>
          </a:xfrm>
          <a:custGeom>
            <a:avLst/>
            <a:gdLst>
              <a:gd name="connisteX0" fmla="*/ 409575 w 552450"/>
              <a:gd name="connsiteY0" fmla="*/ 47625 h 704850"/>
              <a:gd name="connisteX1" fmla="*/ 438150 w 552450"/>
              <a:gd name="connsiteY1" fmla="*/ 266700 h 704850"/>
              <a:gd name="connisteX2" fmla="*/ 552450 w 552450"/>
              <a:gd name="connsiteY2" fmla="*/ 647700 h 704850"/>
              <a:gd name="connisteX3" fmla="*/ 414655 w 552450"/>
              <a:gd name="connsiteY3" fmla="*/ 704850 h 704850"/>
              <a:gd name="connisteX4" fmla="*/ 276225 w 552450"/>
              <a:gd name="connsiteY4" fmla="*/ 704850 h 704850"/>
              <a:gd name="connisteX5" fmla="*/ 281305 w 552450"/>
              <a:gd name="connsiteY5" fmla="*/ 571500 h 704850"/>
              <a:gd name="connisteX6" fmla="*/ 138430 w 552450"/>
              <a:gd name="connsiteY6" fmla="*/ 561975 h 704850"/>
              <a:gd name="connisteX7" fmla="*/ 52705 w 552450"/>
              <a:gd name="connsiteY7" fmla="*/ 542925 h 704850"/>
              <a:gd name="connisteX8" fmla="*/ 24130 w 552450"/>
              <a:gd name="connsiteY8" fmla="*/ 200025 h 704850"/>
              <a:gd name="connisteX9" fmla="*/ 0 w 552450"/>
              <a:gd name="connsiteY9" fmla="*/ 0 h 704850"/>
              <a:gd name="connisteX10" fmla="*/ 266700 w 552450"/>
              <a:gd name="connsiteY10" fmla="*/ 47625 h 704850"/>
              <a:gd name="connisteX11" fmla="*/ 409575 w 552450"/>
              <a:gd name="connsiteY11" fmla="*/ 47625 h 7048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552450" h="704850">
                <a:moveTo>
                  <a:pt x="409575" y="47625"/>
                </a:moveTo>
                <a:lnTo>
                  <a:pt x="438150" y="266700"/>
                </a:lnTo>
                <a:lnTo>
                  <a:pt x="552450" y="647700"/>
                </a:lnTo>
                <a:lnTo>
                  <a:pt x="414655" y="704850"/>
                </a:lnTo>
                <a:lnTo>
                  <a:pt x="276225" y="704850"/>
                </a:lnTo>
                <a:lnTo>
                  <a:pt x="281305" y="571500"/>
                </a:lnTo>
                <a:lnTo>
                  <a:pt x="138430" y="561975"/>
                </a:lnTo>
                <a:lnTo>
                  <a:pt x="52705" y="542925"/>
                </a:lnTo>
                <a:lnTo>
                  <a:pt x="24130" y="200025"/>
                </a:lnTo>
                <a:lnTo>
                  <a:pt x="0" y="0"/>
                </a:lnTo>
                <a:lnTo>
                  <a:pt x="266700" y="47625"/>
                </a:lnTo>
                <a:lnTo>
                  <a:pt x="409575" y="47625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 anchor="ctr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45" name="任意多边形 35"/>
          <p:cNvSpPr/>
          <p:nvPr/>
        </p:nvSpPr>
        <p:spPr>
          <a:xfrm flipV="1">
            <a:off x="2131695" y="8051800"/>
            <a:ext cx="1467485" cy="2698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2407551" y="794594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NJLSb050-01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427</Words>
  <Application>Microsoft Office PowerPoint</Application>
  <PresentationFormat>自定义</PresentationFormat>
  <Paragraphs>60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415</cp:revision>
  <cp:lastPrinted>2024-03-26T06:31:00Z</cp:lastPrinted>
  <dcterms:created xsi:type="dcterms:W3CDTF">2019-11-04T11:42:00Z</dcterms:created>
  <dcterms:modified xsi:type="dcterms:W3CDTF">2025-12-30T11:18:35Z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2019-10-21T16:00:00Z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2019-11-16T16:00:00Z</vt:filetime>
  </property>
  <property fmtid="{D5CDD505-2E9C-101B-9397-08002B2CF9AE}" pid="5" name="ICV">
    <vt:lpwstr>43DCA11EA65541999DF3EBA846348B3B_13</vt:lpwstr>
  </property>
  <property fmtid="{D5CDD505-2E9C-101B-9397-08002B2CF9AE}" pid="6" name="KSOProductBuildVer">
    <vt:lpwstr>2052-12.1.0.24034</vt:lpwstr>
  </property>
</Properties>
</file>