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A5C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23" autoAdjust="0"/>
    <p:restoredTop sz="96331" autoAdjust="0"/>
  </p:normalViewPr>
  <p:slideViewPr>
    <p:cSldViewPr showGuides="1">
      <p:cViewPr varScale="1">
        <p:scale>
          <a:sx n="62" d="100"/>
          <a:sy n="62" d="100"/>
        </p:scale>
        <p:origin x="522" y="84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为推动高淳经济开发区产业发展，我局会同高淳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区政府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高淳经济开发区（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NJGCb060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NJGCb060-17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高淳经济开发区（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NJGCb060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NJGCb060-17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技术修正成果向社会予以公布。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1049866" y="2367905"/>
            <a:ext cx="4150756" cy="4741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高淳经济开发区</a:t>
            </a: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(NJGCb060)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控制性详细规划</a:t>
            </a: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》</a:t>
            </a: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NJGCb060-17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规划管理单元图则技术修正</a:t>
            </a:r>
            <a:endParaRPr lang="zh-CN" altLang="en-US" sz="1600" b="1" dirty="0">
              <a:solidFill>
                <a:schemeClr val="bg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   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025-56861957</a:t>
            </a:r>
            <a:endParaRPr lang="zh-CN" alt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10" descr="G:/项目/2021项目/11高淳太安圩调规/调整PPT配图等/主城太安圩及城北.jpg主城太安圩及城北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5287"/>
          <a:stretch>
            <a:fillRect/>
          </a:stretch>
        </p:blipFill>
        <p:spPr bwMode="auto">
          <a:xfrm>
            <a:off x="9711373" y="5461318"/>
            <a:ext cx="55245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9711372" y="5461318"/>
            <a:ext cx="5526087" cy="43148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noProof="1"/>
          </a:p>
        </p:txBody>
      </p:sp>
      <p:sp>
        <p:nvSpPr>
          <p:cNvPr id="8" name="object 4"/>
          <p:cNvSpPr txBox="1">
            <a:spLocks noChangeArrowheads="1"/>
          </p:cNvSpPr>
          <p:nvPr/>
        </p:nvSpPr>
        <p:spPr bwMode="auto">
          <a:xfrm>
            <a:off x="11808460" y="8649018"/>
            <a:ext cx="2000250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二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〇</a:t>
            </a:r>
            <a:r>
              <a:rPr lang="en-US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5"/>
          <a:srcRect t="4275"/>
          <a:stretch>
            <a:fillRect/>
          </a:stretch>
        </p:blipFill>
        <p:spPr>
          <a:xfrm>
            <a:off x="6824246" y="2338530"/>
            <a:ext cx="8338494" cy="7357895"/>
          </a:xfrm>
          <a:prstGeom prst="rect">
            <a:avLst/>
          </a:prstGeom>
        </p:spPr>
      </p:pic>
      <p:sp>
        <p:nvSpPr>
          <p:cNvPr id="62" name="任意多边形: 形状 61"/>
          <p:cNvSpPr/>
          <p:nvPr/>
        </p:nvSpPr>
        <p:spPr>
          <a:xfrm>
            <a:off x="6824245" y="2338533"/>
            <a:ext cx="8383335" cy="7374262"/>
          </a:xfrm>
          <a:custGeom>
            <a:avLst/>
            <a:gdLst>
              <a:gd name="connsiteX0" fmla="*/ 4085451 w 8383335"/>
              <a:gd name="connsiteY0" fmla="*/ 5213639 h 7490073"/>
              <a:gd name="connsiteX1" fmla="*/ 3267519 w 8383335"/>
              <a:gd name="connsiteY1" fmla="*/ 5845559 h 7490073"/>
              <a:gd name="connsiteX2" fmla="*/ 3733918 w 8383335"/>
              <a:gd name="connsiteY2" fmla="*/ 6586036 h 7490073"/>
              <a:gd name="connsiteX3" fmla="*/ 4573007 w 8383335"/>
              <a:gd name="connsiteY3" fmla="*/ 5893921 h 7490073"/>
              <a:gd name="connsiteX4" fmla="*/ 3426995 w 8383335"/>
              <a:gd name="connsiteY4" fmla="*/ 4280886 h 7490073"/>
              <a:gd name="connsiteX5" fmla="*/ 2642638 w 8383335"/>
              <a:gd name="connsiteY5" fmla="*/ 4863636 h 7490073"/>
              <a:gd name="connsiteX6" fmla="*/ 3234320 w 8383335"/>
              <a:gd name="connsiteY6" fmla="*/ 5790861 h 7490073"/>
              <a:gd name="connsiteX7" fmla="*/ 4050625 w 8383335"/>
              <a:gd name="connsiteY7" fmla="*/ 5158299 h 7490073"/>
              <a:gd name="connsiteX8" fmla="*/ 0 w 8383335"/>
              <a:gd name="connsiteY8" fmla="*/ 0 h 7490073"/>
              <a:gd name="connsiteX9" fmla="*/ 8383335 w 8383335"/>
              <a:gd name="connsiteY9" fmla="*/ 0 h 7490073"/>
              <a:gd name="connsiteX10" fmla="*/ 8383335 w 8383335"/>
              <a:gd name="connsiteY10" fmla="*/ 7490073 h 7490073"/>
              <a:gd name="connsiteX11" fmla="*/ 0 w 8383335"/>
              <a:gd name="connsiteY11" fmla="*/ 7490073 h 74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3335" h="7490073">
                <a:moveTo>
                  <a:pt x="4085451" y="5213639"/>
                </a:moveTo>
                <a:lnTo>
                  <a:pt x="3267519" y="5845559"/>
                </a:lnTo>
                <a:lnTo>
                  <a:pt x="3733918" y="6586036"/>
                </a:lnTo>
                <a:lnTo>
                  <a:pt x="4573007" y="5893921"/>
                </a:lnTo>
                <a:close/>
                <a:moveTo>
                  <a:pt x="3426995" y="4280886"/>
                </a:moveTo>
                <a:lnTo>
                  <a:pt x="2642638" y="4863636"/>
                </a:lnTo>
                <a:lnTo>
                  <a:pt x="3234320" y="5790861"/>
                </a:lnTo>
                <a:lnTo>
                  <a:pt x="4050625" y="5158299"/>
                </a:lnTo>
                <a:close/>
                <a:moveTo>
                  <a:pt x="0" y="0"/>
                </a:moveTo>
                <a:lnTo>
                  <a:pt x="8383335" y="0"/>
                </a:lnTo>
                <a:lnTo>
                  <a:pt x="8383335" y="7490073"/>
                </a:lnTo>
                <a:lnTo>
                  <a:pt x="0" y="7490073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2" name="图片 51"/>
          <p:cNvPicPr/>
          <p:nvPr/>
        </p:nvPicPr>
        <p:blipFill>
          <a:blip r:embed="rId6"/>
          <a:stretch>
            <a:fillRect/>
          </a:stretch>
        </p:blipFill>
        <p:spPr>
          <a:xfrm>
            <a:off x="408791" y="5224731"/>
            <a:ext cx="4348962" cy="42074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hqprint"/>
          <a:srcRect l="462" b="7342"/>
          <a:stretch>
            <a:fillRect/>
          </a:stretch>
        </p:blipFill>
        <p:spPr>
          <a:xfrm>
            <a:off x="220706" y="1933885"/>
            <a:ext cx="4851626" cy="2883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220706" y="1933886"/>
            <a:ext cx="4851626" cy="2883764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高淳经济开发区（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NJGCb060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》NJGCb060-17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548757" y="3135146"/>
            <a:ext cx="136602" cy="13660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11764" y="327174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NJGCb060-17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34466" y="8971586"/>
            <a:ext cx="1453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NJGCb060</a:t>
            </a:r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</a:p>
        </p:txBody>
      </p:sp>
      <p:sp>
        <p:nvSpPr>
          <p:cNvPr id="19" name="任意多边形 18"/>
          <p:cNvSpPr/>
          <p:nvPr/>
        </p:nvSpPr>
        <p:spPr>
          <a:xfrm flipV="1">
            <a:off x="3258667" y="8790428"/>
            <a:ext cx="1521598" cy="393692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880750"/>
              <a:gd name="connsiteY0-2" fmla="*/ 257175 h 257175"/>
              <a:gd name="connsiteX1-3" fmla="*/ 257175 w 1880750"/>
              <a:gd name="connsiteY1-4" fmla="*/ 0 h 257175"/>
              <a:gd name="connsiteX2-5" fmla="*/ 1880750 w 1880750"/>
              <a:gd name="connsiteY2-6" fmla="*/ 0 h 257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80750" h="257175">
                <a:moveTo>
                  <a:pt x="0" y="257175"/>
                </a:moveTo>
                <a:lnTo>
                  <a:pt x="257175" y="0"/>
                </a:lnTo>
                <a:lnTo>
                  <a:pt x="1880750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44830" y="9396675"/>
            <a:ext cx="36790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NJGCb060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/>
          <p:cNvSpPr/>
          <p:nvPr/>
        </p:nvSpPr>
        <p:spPr>
          <a:xfrm>
            <a:off x="462373" y="4790368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高淳区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NJGCb060-17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规划管理单元图则位于高淳经济开发区，东至沧溪路，西至紫荆大道，北至双湖路，南至双高路，用地面积约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142.26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23957" y="6524739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NJGCb060-17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24" name="任意多边形 35"/>
          <p:cNvSpPr/>
          <p:nvPr/>
        </p:nvSpPr>
        <p:spPr>
          <a:xfrm flipH="1" flipV="1">
            <a:off x="1710582" y="6879934"/>
            <a:ext cx="1193562" cy="213961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34301"/>
              <a:gd name="connsiteY0-2" fmla="*/ 0 h 139922"/>
              <a:gd name="connsiteX1-3" fmla="*/ 281801 w 1234301"/>
              <a:gd name="connsiteY1-4" fmla="*/ 139922 h 139922"/>
              <a:gd name="connsiteX2-5" fmla="*/ 1234301 w 1234301"/>
              <a:gd name="connsiteY2-6" fmla="*/ 139922 h 1399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34301" h="139922">
                <a:moveTo>
                  <a:pt x="0" y="0"/>
                </a:moveTo>
                <a:lnTo>
                  <a:pt x="281801" y="139922"/>
                </a:lnTo>
                <a:lnTo>
                  <a:pt x="1234301" y="139922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标注 31"/>
          <p:cNvSpPr/>
          <p:nvPr>
            <p:custDataLst>
              <p:tags r:id="rId1"/>
            </p:custDataLst>
          </p:nvPr>
        </p:nvSpPr>
        <p:spPr>
          <a:xfrm>
            <a:off x="7368720" y="8139785"/>
            <a:ext cx="2176388" cy="1358395"/>
          </a:xfrm>
          <a:prstGeom prst="wedgeRectCallout">
            <a:avLst>
              <a:gd name="adj1" fmla="val 84838"/>
              <a:gd name="adj2" fmla="val -32686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1238885">
              <a:buClrTx/>
              <a:buSzTx/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17-037地块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用地性质：M1</a:t>
            </a:r>
          </a:p>
          <a:p>
            <a:pPr marR="0" lvl="0" defTabSz="1238885">
              <a:buClrTx/>
              <a:buSzTx/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用地面积：3.45公顷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 2.0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建筑密度：——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建筑高度≤40米</a:t>
            </a:r>
          </a:p>
          <a:p>
            <a:pPr lvl="0"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绿地率：——</a:t>
            </a:r>
          </a:p>
        </p:txBody>
      </p:sp>
      <p:sp>
        <p:nvSpPr>
          <p:cNvPr id="53" name="矩形标注 31"/>
          <p:cNvSpPr/>
          <p:nvPr>
            <p:custDataLst>
              <p:tags r:id="rId2"/>
            </p:custDataLst>
          </p:nvPr>
        </p:nvSpPr>
        <p:spPr>
          <a:xfrm>
            <a:off x="11445931" y="5881714"/>
            <a:ext cx="1842135" cy="1425575"/>
          </a:xfrm>
          <a:prstGeom prst="wedgeRectCallout">
            <a:avLst>
              <a:gd name="adj1" fmla="val -62812"/>
              <a:gd name="adj2" fmla="val 81307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38885">
              <a:defRPr/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17-034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b="1" dirty="0" err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用地性质：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用地面积：2.89公顷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 2.0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建筑密度：——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建筑高度≤40米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绿地率：——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3588653" y="9112890"/>
            <a:ext cx="1696666" cy="599908"/>
            <a:chOff x="17976523" y="7056099"/>
            <a:chExt cx="1696666" cy="599908"/>
          </a:xfrm>
        </p:grpSpPr>
        <p:sp>
          <p:nvSpPr>
            <p:cNvPr id="35" name="矩形 34"/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56099"/>
              <a:ext cx="1696666" cy="599908"/>
              <a:chOff x="17976523" y="7056099"/>
              <a:chExt cx="1696666" cy="599908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31927" y="7056099"/>
                <a:ext cx="1241262" cy="5999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技术修正范围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9980042" y="7093542"/>
            <a:ext cx="357470" cy="246221"/>
          </a:xfrm>
          <a:prstGeom prst="rect">
            <a:avLst/>
          </a:prstGeom>
          <a:solidFill>
            <a:srgbClr val="B88A5C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17-030</a:t>
            </a:r>
          </a:p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17-030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地块一类工业用地（ 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 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）容积率为≤ 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17-034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地块一类工业用地（ 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 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 划分为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17-034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17-037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两幅一类工业用地，容积率为≤ 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7950201" y="2590799"/>
            <a:ext cx="6071756" cy="6557185"/>
          </a:xfrm>
          <a:custGeom>
            <a:avLst/>
            <a:gdLst>
              <a:gd name="connsiteX0" fmla="*/ 0 w 1033463"/>
              <a:gd name="connsiteY0" fmla="*/ 404812 h 1112044"/>
              <a:gd name="connsiteX1" fmla="*/ 266700 w 1033463"/>
              <a:gd name="connsiteY1" fmla="*/ 207169 h 1112044"/>
              <a:gd name="connsiteX2" fmla="*/ 521494 w 1033463"/>
              <a:gd name="connsiteY2" fmla="*/ 0 h 1112044"/>
              <a:gd name="connsiteX3" fmla="*/ 1033463 w 1033463"/>
              <a:gd name="connsiteY3" fmla="*/ 616744 h 1112044"/>
              <a:gd name="connsiteX4" fmla="*/ 447675 w 1033463"/>
              <a:gd name="connsiteY4" fmla="*/ 1112044 h 1112044"/>
              <a:gd name="connsiteX5" fmla="*/ 0 w 1033463"/>
              <a:gd name="connsiteY5" fmla="*/ 404812 h 111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3463" h="1112044">
                <a:moveTo>
                  <a:pt x="0" y="404812"/>
                </a:moveTo>
                <a:lnTo>
                  <a:pt x="266700" y="207169"/>
                </a:lnTo>
                <a:lnTo>
                  <a:pt x="521494" y="0"/>
                </a:lnTo>
                <a:lnTo>
                  <a:pt x="1033463" y="616744"/>
                </a:lnTo>
                <a:lnTo>
                  <a:pt x="447675" y="1112044"/>
                </a:lnTo>
                <a:lnTo>
                  <a:pt x="0" y="404812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ea"/>
            </a:endParaRPr>
          </a:p>
        </p:txBody>
      </p:sp>
      <p:sp>
        <p:nvSpPr>
          <p:cNvPr id="63" name="任意多边形: 形状 62"/>
          <p:cNvSpPr/>
          <p:nvPr/>
        </p:nvSpPr>
        <p:spPr>
          <a:xfrm>
            <a:off x="9466883" y="6503608"/>
            <a:ext cx="1930369" cy="2305150"/>
          </a:xfrm>
          <a:custGeom>
            <a:avLst/>
            <a:gdLst>
              <a:gd name="connsiteX0" fmla="*/ 1442813 w 1930369"/>
              <a:gd name="connsiteY0" fmla="*/ 932753 h 2305150"/>
              <a:gd name="connsiteX1" fmla="*/ 1930369 w 1930369"/>
              <a:gd name="connsiteY1" fmla="*/ 1613035 h 2305150"/>
              <a:gd name="connsiteX2" fmla="*/ 1091280 w 1930369"/>
              <a:gd name="connsiteY2" fmla="*/ 2305150 h 2305150"/>
              <a:gd name="connsiteX3" fmla="*/ 624881 w 1930369"/>
              <a:gd name="connsiteY3" fmla="*/ 1564673 h 2305150"/>
              <a:gd name="connsiteX4" fmla="*/ 784357 w 1930369"/>
              <a:gd name="connsiteY4" fmla="*/ 0 h 2305150"/>
              <a:gd name="connsiteX5" fmla="*/ 1407987 w 1930369"/>
              <a:gd name="connsiteY5" fmla="*/ 877413 h 2305150"/>
              <a:gd name="connsiteX6" fmla="*/ 591682 w 1930369"/>
              <a:gd name="connsiteY6" fmla="*/ 1509975 h 2305150"/>
              <a:gd name="connsiteX7" fmla="*/ 0 w 1930369"/>
              <a:gd name="connsiteY7" fmla="*/ 582750 h 23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369" h="2305150">
                <a:moveTo>
                  <a:pt x="1442813" y="932753"/>
                </a:moveTo>
                <a:lnTo>
                  <a:pt x="1930369" y="1613035"/>
                </a:lnTo>
                <a:lnTo>
                  <a:pt x="1091280" y="2305150"/>
                </a:lnTo>
                <a:lnTo>
                  <a:pt x="624881" y="1564673"/>
                </a:lnTo>
                <a:close/>
                <a:moveTo>
                  <a:pt x="784357" y="0"/>
                </a:moveTo>
                <a:lnTo>
                  <a:pt x="1407987" y="877413"/>
                </a:lnTo>
                <a:lnTo>
                  <a:pt x="591682" y="1509975"/>
                </a:lnTo>
                <a:lnTo>
                  <a:pt x="0" y="582750"/>
                </a:lnTo>
                <a:close/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>
            <a:glow rad="38100">
              <a:schemeClr val="bg1">
                <a:alpha val="80000"/>
              </a:schemeClr>
            </a:glow>
          </a:effectLst>
        </p:spPr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 rot="3385290">
            <a:off x="8641637" y="7204778"/>
            <a:ext cx="974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600" spc="300"/>
            </a:lvl1pPr>
          </a:lstStyle>
          <a:p>
            <a:r>
              <a:rPr lang="zh-CN" altLang="en-US" dirty="0">
                <a:sym typeface="+mn-ea"/>
              </a:rPr>
              <a:t>紫荆大道</a:t>
            </a:r>
          </a:p>
        </p:txBody>
      </p:sp>
      <p:sp>
        <p:nvSpPr>
          <p:cNvPr id="65" name="文本框 64"/>
          <p:cNvSpPr txBox="1"/>
          <p:nvPr/>
        </p:nvSpPr>
        <p:spPr>
          <a:xfrm rot="19483062">
            <a:off x="8519233" y="3921890"/>
            <a:ext cx="730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600" spc="300"/>
            </a:lvl1pPr>
          </a:lstStyle>
          <a:p>
            <a:r>
              <a:rPr lang="zh-CN" altLang="en-US" dirty="0"/>
              <a:t>双湖路</a:t>
            </a:r>
          </a:p>
        </p:txBody>
      </p:sp>
      <p:sp>
        <p:nvSpPr>
          <p:cNvPr id="66" name="文本框 65"/>
          <p:cNvSpPr txBox="1"/>
          <p:nvPr/>
        </p:nvSpPr>
        <p:spPr>
          <a:xfrm rot="19177731">
            <a:off x="12312888" y="7575508"/>
            <a:ext cx="730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600" spc="300"/>
            </a:lvl1pPr>
          </a:lstStyle>
          <a:p>
            <a:r>
              <a:rPr lang="zh-CN" altLang="en-US" dirty="0"/>
              <a:t>双高路</a:t>
            </a:r>
          </a:p>
        </p:txBody>
      </p:sp>
      <p:sp>
        <p:nvSpPr>
          <p:cNvPr id="67" name="文本框 66"/>
          <p:cNvSpPr txBox="1"/>
          <p:nvPr/>
        </p:nvSpPr>
        <p:spPr>
          <a:xfrm rot="3024040">
            <a:off x="12416658" y="4307171"/>
            <a:ext cx="730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600" spc="300"/>
            </a:lvl1pPr>
          </a:lstStyle>
          <a:p>
            <a:r>
              <a:rPr lang="zh-CN" altLang="en-US" dirty="0">
                <a:sym typeface="+mn-ea"/>
              </a:rPr>
              <a:t>沧溪路</a:t>
            </a:r>
          </a:p>
        </p:txBody>
      </p:sp>
      <p:sp>
        <p:nvSpPr>
          <p:cNvPr id="68" name="文本框 67"/>
          <p:cNvSpPr txBox="1"/>
          <p:nvPr/>
        </p:nvSpPr>
        <p:spPr>
          <a:xfrm rot="19295598">
            <a:off x="10650427" y="5659914"/>
            <a:ext cx="730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600" spc="300"/>
            </a:lvl1pPr>
          </a:lstStyle>
          <a:p>
            <a:r>
              <a:rPr lang="zh-CN" altLang="en-US" dirty="0"/>
              <a:t>茅山路</a:t>
            </a:r>
          </a:p>
        </p:txBody>
      </p:sp>
      <p:sp>
        <p:nvSpPr>
          <p:cNvPr id="72" name="矩形标注 31"/>
          <p:cNvSpPr/>
          <p:nvPr>
            <p:custDataLst>
              <p:tags r:id="rId3"/>
            </p:custDataLst>
          </p:nvPr>
        </p:nvSpPr>
        <p:spPr>
          <a:xfrm>
            <a:off x="7326849" y="5316937"/>
            <a:ext cx="1842135" cy="1425575"/>
          </a:xfrm>
          <a:prstGeom prst="wedgeRectCallout">
            <a:avLst>
              <a:gd name="adj1" fmla="val 78072"/>
              <a:gd name="adj2" fmla="val 57725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38885">
              <a:defRPr/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17-030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b="1" dirty="0" err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用地性质：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endParaRPr lang="zh-CN" altLang="en-US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7.66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 2.0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建筑密度：——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建筑高度≤40米</a:t>
            </a:r>
          </a:p>
          <a:p>
            <a:pPr defTabSz="1238885"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绿地率：——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10754607" y="7835678"/>
            <a:ext cx="357470" cy="246221"/>
          </a:xfrm>
          <a:prstGeom prst="rect">
            <a:avLst/>
          </a:prstGeom>
          <a:solidFill>
            <a:srgbClr val="B88A5C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17-034</a:t>
            </a:r>
          </a:p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0348458" y="8073680"/>
            <a:ext cx="357470" cy="246221"/>
          </a:xfrm>
          <a:prstGeom prst="rect">
            <a:avLst/>
          </a:prstGeom>
          <a:solidFill>
            <a:srgbClr val="B88A5C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17-037</a:t>
            </a:r>
          </a:p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2787804" y="6657071"/>
            <a:ext cx="796053" cy="842986"/>
            <a:chOff x="2787804" y="6657071"/>
            <a:chExt cx="796053" cy="842986"/>
          </a:xfrm>
        </p:grpSpPr>
        <p:sp>
          <p:nvSpPr>
            <p:cNvPr id="3" name="文本框 2"/>
            <p:cNvSpPr txBox="1"/>
            <p:nvPr/>
          </p:nvSpPr>
          <p:spPr>
            <a:xfrm rot="3344093">
              <a:off x="2662718" y="7189716"/>
              <a:ext cx="51296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600" spc="300"/>
              </a:lvl1pPr>
            </a:lstStyle>
            <a:p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紫荆大道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 rot="19483062">
              <a:off x="2787804" y="6657071"/>
              <a:ext cx="38472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600" spc="300"/>
              </a:lvl1pPr>
            </a:lstStyle>
            <a:p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双湖路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 rot="19177731">
              <a:off x="3199136" y="7263754"/>
              <a:ext cx="38472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600" spc="300"/>
              </a:lvl1pPr>
            </a:lstStyle>
            <a:p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双高路</a:t>
              </a:r>
            </a:p>
          </p:txBody>
        </p:sp>
      </p:grpSp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〔2025〕185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470</Words>
  <Application>Microsoft Office PowerPoint</Application>
  <PresentationFormat>自定义</PresentationFormat>
  <Paragraphs>69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420</cp:revision>
  <cp:lastPrinted>2024-03-26T06:31:00Z</cp:lastPrinted>
  <dcterms:created xsi:type="dcterms:W3CDTF">2019-11-04T11:42:00Z</dcterms:created>
  <dcterms:modified xsi:type="dcterms:W3CDTF">2026-01-04T08:03:19Z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2019-11-12T08:00:00Z</vt:filetime>
  </property>
  <property fmtid="{D5CDD505-2E9C-101B-9397-08002B2CF9AE}" pid="5" name="ICV">
    <vt:lpwstr>0E52100F082E435BA7432CFDE1283452_13</vt:lpwstr>
  </property>
  <property fmtid="{D5CDD505-2E9C-101B-9397-08002B2CF9AE}" pid="6" name="KSOProductBuildVer">
    <vt:lpwstr>2052-12.1.0.21171</vt:lpwstr>
  </property>
</Properties>
</file>