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6" r:id="rId3"/>
    <p:sldId id="267" r:id="rId5"/>
  </p:sldIdLst>
  <p:sldSz cx="20104100" cy="10058400"/>
  <p:notesSz cx="14355445" cy="9926320"/>
  <p:custDataLst>
    <p:tags r:id="rId9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6" userDrawn="1">
          <p15:clr>
            <a:srgbClr val="A4A3A4"/>
          </p15:clr>
        </p15:guide>
        <p15:guide id="2" pos="63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3866" autoAdjust="0"/>
  </p:normalViewPr>
  <p:slideViewPr>
    <p:cSldViewPr showGuides="1">
      <p:cViewPr>
        <p:scale>
          <a:sx n="66" d="100"/>
          <a:sy n="66" d="100"/>
        </p:scale>
        <p:origin x="570" y="264"/>
      </p:cViewPr>
      <p:guideLst>
        <p:guide orient="horz" pos="3166"/>
        <p:guide pos="63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175" y="0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marL="0" marR="0" lvl="0" indent="0" algn="r" defTabSz="7359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DB716A-964D-4EB2-8D0E-86C29F8A49E2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8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00" y="4776788"/>
            <a:ext cx="11485563" cy="3908425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175" y="9428163"/>
            <a:ext cx="6221413" cy="498475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marL="0" marR="0" lvl="0" indent="0" algn="r" defTabSz="7359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A655C-B1AC-4425-A5A8-AB2C31E5176D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33813" y="1243013"/>
            <a:ext cx="6688137" cy="3346450"/>
          </a:xfrm>
          <a:ln>
            <a:solidFill>
              <a:srgbClr val="000000"/>
            </a:solidFill>
            <a:miter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73587" tIns="36794" rIns="73587" bIns="36794" anchor="t" anchorCtr="0"/>
          <a:lstStyle/>
          <a:p>
            <a:pPr lvl="0" defTabSz="91440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33813" y="1243013"/>
            <a:ext cx="6688137" cy="33464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73587" tIns="36794" rIns="73587" bIns="36794" anchor="t" anchorCtr="0"/>
          <a:lstStyle/>
          <a:p>
            <a:pPr lvl="0" defTabSz="91440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2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131175" y="9428163"/>
            <a:ext cx="6221413" cy="498475"/>
          </a:xfrm>
          <a:prstGeom prst="rect">
            <a:avLst/>
          </a:prstGeom>
          <a:noFill/>
          <a:ln w="9525">
            <a:noFill/>
          </a:ln>
        </p:spPr>
        <p:txBody>
          <a:bodyPr lIns="73587" tIns="36794" rIns="73587" bIns="36794"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sz="1000" dirty="0">
                <a:solidFill>
                  <a:srgbClr val="000000"/>
                </a:solidFill>
              </a:rPr>
            </a:fld>
            <a:endParaRPr lang="zh-CN" altLang="en-US" sz="1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>
              <a:gd name="txL" fmla="*/ 0 w 1"/>
              <a:gd name="txT" fmla="*/ 0 h 1270"/>
              <a:gd name="txR" fmla="*/ 1 w 1"/>
              <a:gd name="txB" fmla="*/ 1270 h 1270"/>
            </a:gdLst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txL" t="txT" r="txR" b="txB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7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8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2" name="图片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75" y="0"/>
            <a:ext cx="20097750" cy="100584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5"/>
          <p:cNvSpPr txBox="1"/>
          <p:nvPr/>
        </p:nvSpPr>
        <p:spPr>
          <a:xfrm>
            <a:off x="12968288" y="619125"/>
            <a:ext cx="6948487" cy="230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zh-CN" altLang="en-US" sz="9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5" name="object 16"/>
          <p:cNvSpPr txBox="1"/>
          <p:nvPr/>
        </p:nvSpPr>
        <p:spPr>
          <a:xfrm>
            <a:off x="5434013" y="8666163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025-58180569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12"/>
          <p:cNvSpPr txBox="1"/>
          <p:nvPr/>
        </p:nvSpPr>
        <p:spPr>
          <a:xfrm>
            <a:off x="15844838" y="6521450"/>
            <a:ext cx="3711575" cy="22717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  <a:buNone/>
            </a:pP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是城市发展的控制与引导性文件，不代表具体的项目实施计划和实施方案。一旦有建设行为，应依据批准的具体项目建设方案实施。</a:t>
            </a:r>
            <a:endParaRPr lang="en-US" altLang="zh-CN" sz="9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  <a:buNone/>
            </a:pP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  <a:buNone/>
            </a:pP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en-US" sz="9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7" name="图片 2"/>
          <p:cNvPicPr>
            <a:picLocks noChangeAspect="1"/>
          </p:cNvPicPr>
          <p:nvPr/>
        </p:nvPicPr>
        <p:blipFill>
          <a:blip r:embed="rId2"/>
          <a:srcRect r="79277"/>
          <a:stretch>
            <a:fillRect/>
          </a:stretch>
        </p:blipFill>
        <p:spPr>
          <a:xfrm>
            <a:off x="12566650" y="533400"/>
            <a:ext cx="473075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object 5"/>
          <p:cNvSpPr txBox="1"/>
          <p:nvPr/>
        </p:nvSpPr>
        <p:spPr>
          <a:xfrm>
            <a:off x="10966450" y="2368550"/>
            <a:ext cx="4267200" cy="474169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南京江北新区控制性详细规划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  <a:endParaRPr lang="en-US" altLang="zh-CN" sz="1600" b="1" dirty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NJJBg030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—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02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规划管理单元图则技术修正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pic>
        <p:nvPicPr>
          <p:cNvPr id="8199" name="图片 1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975850" y="5824538"/>
            <a:ext cx="5192713" cy="424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/>
        </p:nvSpPr>
        <p:spPr>
          <a:xfrm>
            <a:off x="9990138" y="5819775"/>
            <a:ext cx="5178425" cy="426878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201" name="object 4"/>
          <p:cNvSpPr txBox="1"/>
          <p:nvPr/>
        </p:nvSpPr>
        <p:spPr>
          <a:xfrm>
            <a:off x="10052050" y="9058275"/>
            <a:ext cx="5122863" cy="57817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374650" indent="-361950" algn="ctr" eaLnBrk="1" hangingPunct="1">
              <a:lnSpc>
                <a:spcPct val="153000"/>
              </a:lnSpc>
              <a:buNone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1950" algn="ctr" eaLnBrk="1" hangingPunct="1">
              <a:lnSpc>
                <a:spcPct val="153000"/>
              </a:lnSpc>
              <a:buNone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bject 7"/>
          <p:cNvSpPr txBox="1"/>
          <p:nvPr/>
        </p:nvSpPr>
        <p:spPr>
          <a:xfrm>
            <a:off x="15844838" y="609600"/>
            <a:ext cx="3711575" cy="19208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marR="0" indent="-12700" algn="just" defTabSz="914400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400" kern="1200" cap="none" spc="0" normalizeH="0" baseline="0" noProof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前言</a:t>
            </a:r>
            <a:endParaRPr kumimoji="0" lang="en-US" altLang="zh-CN" sz="140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2700" indent="200025" eaLnBrk="1" hangingPunct="1">
              <a:lnSpc>
                <a:spcPts val="1975"/>
              </a:lnSpc>
              <a:defRPr/>
            </a:pP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为满足片区市政基础设施建设要求，我局会同浦口区政府组织开展了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南京江北新区控制性详细规划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NJJBg030—02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工作。</a:t>
            </a:r>
            <a:endParaRPr kumimoji="0" lang="zh-CN" altLang="en-US" sz="90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2700" indent="-12700" algn="just" eaLnBrk="1" hangingPunct="1">
              <a:lnSpc>
                <a:spcPct val="200000"/>
              </a:lnSpc>
              <a:defRPr/>
            </a:pP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根据《中华人民共和国城乡规划法</a:t>
            </a:r>
            <a:r>
              <a:rPr kumimoji="0" lang="en-US" altLang="zh-CN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》《</a:t>
            </a: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南京市国土空间规划条例</a:t>
            </a:r>
            <a:r>
              <a:rPr kumimoji="0" lang="en-US" altLang="zh-CN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，现将</a:t>
            </a:r>
            <a:r>
              <a:rPr kumimoji="0" lang="en-US" altLang="zh-CN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南京江北新区控制性详细规划</a:t>
            </a:r>
            <a:r>
              <a:rPr kumimoji="0" lang="en-US" altLang="zh-CN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lang="en-US" altLang="zh-CN" sz="90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NJJBg030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  <a:r>
              <a:rPr lang="en-US" altLang="zh-CN" sz="90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</a:t>
            </a: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规划管理单元图则技术修正</a:t>
            </a:r>
            <a:r>
              <a:rPr kumimoji="0" lang="zh-CN" altLang="en-US" sz="90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成果向社会予以公布。</a:t>
            </a:r>
            <a:endParaRPr kumimoji="0" lang="zh-CN" altLang="en-US" sz="90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t="1502" r="1502" b="1502"/>
          <a:stretch>
            <a:fillRect/>
          </a:stretch>
        </p:blipFill>
        <p:spPr>
          <a:xfrm>
            <a:off x="8546379" y="2023026"/>
            <a:ext cx="7222718" cy="6902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81" y="6271780"/>
            <a:ext cx="3701969" cy="308273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43" name="图片 39"/>
          <p:cNvPicPr>
            <a:picLocks noChangeAspect="1"/>
          </p:cNvPicPr>
          <p:nvPr/>
        </p:nvPicPr>
        <p:blipFill>
          <a:blip r:embed="rId3"/>
          <a:srcRect l="4327" t="14584" r="2792" b="10815"/>
          <a:stretch>
            <a:fillRect/>
          </a:stretch>
        </p:blipFill>
        <p:spPr>
          <a:xfrm>
            <a:off x="701675" y="1801813"/>
            <a:ext cx="3711575" cy="42179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矩形 5"/>
          <p:cNvSpPr/>
          <p:nvPr/>
        </p:nvSpPr>
        <p:spPr>
          <a:xfrm>
            <a:off x="3065463" y="4746625"/>
            <a:ext cx="1333500" cy="127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5025" y="1788478"/>
            <a:ext cx="3652838" cy="421798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699593" y="5337493"/>
            <a:ext cx="169863" cy="17145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文本框 31"/>
          <p:cNvSpPr txBox="1"/>
          <p:nvPr/>
        </p:nvSpPr>
        <p:spPr>
          <a:xfrm>
            <a:off x="1840548" y="5223828"/>
            <a:ext cx="1198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0—0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buNone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8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9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0" name="object 2"/>
          <p:cNvSpPr txBox="1"/>
          <p:nvPr/>
        </p:nvSpPr>
        <p:spPr>
          <a:xfrm>
            <a:off x="0" y="363538"/>
            <a:ext cx="20104100" cy="28507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algn="ctr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南京江北新区控制性详细规划》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NJJBg030—02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8038763" y="1857375"/>
            <a:ext cx="50641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14513" y="5992813"/>
            <a:ext cx="1338263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浦口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  <a:endParaRPr kumimoji="0" lang="zh-CN" altLang="zh-CN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41925" y="1192213"/>
            <a:ext cx="10425284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用地布局优化</a:t>
            </a:r>
            <a:r>
              <a:rPr lang="zh-CN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从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02-39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地块切分出一幅供电用地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(U12)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，用地编号为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02-45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，容积率≤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米，建筑密度≤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45%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，绿地率≥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20%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；同步优化调整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02-39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41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地块边界。</a:t>
            </a:r>
            <a:endParaRPr lang="zh-CN" altLang="zh-CN" sz="900" spc="2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2700" indent="323850" algn="l" defTabSz="914400" eaLnBrk="1" fontAlgn="auto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绿地率赋值</a:t>
            </a:r>
            <a:r>
              <a:rPr lang="zh-CN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图则范围内公园绿地的绿地率按≥</a:t>
            </a:r>
            <a:r>
              <a:rPr lang="en-US" altLang="zh-CN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70%</a:t>
            </a:r>
            <a:r>
              <a:rPr lang="zh-CN" altLang="en-US" sz="900" spc="2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进行赋值。</a:t>
            </a:r>
            <a:endParaRPr kumimoji="0" lang="zh-CN" altLang="zh-CN" sz="9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56" name="object 10"/>
          <p:cNvSpPr/>
          <p:nvPr/>
        </p:nvSpPr>
        <p:spPr>
          <a:xfrm>
            <a:off x="0" y="10048875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5" name="object 11"/>
          <p:cNvSpPr/>
          <p:nvPr/>
        </p:nvSpPr>
        <p:spPr>
          <a:xfrm>
            <a:off x="5191125" y="7842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6" name="object 7"/>
          <p:cNvSpPr txBox="1"/>
          <p:nvPr/>
        </p:nvSpPr>
        <p:spPr>
          <a:xfrm>
            <a:off x="315913" y="946150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object 3"/>
          <p:cNvSpPr txBox="1"/>
          <p:nvPr/>
        </p:nvSpPr>
        <p:spPr>
          <a:xfrm>
            <a:off x="315913" y="1298575"/>
            <a:ext cx="4694238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0" indent="323850" algn="just" defTabSz="914400" eaLnBrk="1" fontAlgn="auto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NJJBg030—02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规划管理单元图则位于浦口区桥林街道，东至丰子河路、西至金穗路、南至石碛河、北至步月路，用地面积约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108.7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endParaRPr kumimoji="0" lang="zh-CN" altLang="en-US" sz="900" kern="1200" cap="none" spc="2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44525" y="9387213"/>
            <a:ext cx="3679825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zh-CN" sz="9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NJJB</a:t>
            </a:r>
            <a:r>
              <a:rPr lang="en-US" altLang="zh-CN" sz="9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zh-CN" sz="9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en-US" altLang="zh-CN" sz="9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zh-CN" sz="9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控规单元的位置</a:t>
            </a:r>
            <a:endParaRPr kumimoji="0" lang="zh-CN" altLang="zh-CN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69" name="object 7"/>
          <p:cNvSpPr txBox="1"/>
          <p:nvPr/>
        </p:nvSpPr>
        <p:spPr>
          <a:xfrm>
            <a:off x="5643563" y="925513"/>
            <a:ext cx="2174875" cy="2143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8" name="表格 167"/>
          <p:cNvGraphicFramePr>
            <a:graphicFrameLocks noGrp="1"/>
          </p:cNvGraphicFramePr>
          <p:nvPr/>
        </p:nvGraphicFramePr>
        <p:xfrm>
          <a:off x="16136938" y="9124950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宁规划资源办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〔2025〕199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6" name="矩形标注 77"/>
          <p:cNvSpPr/>
          <p:nvPr/>
        </p:nvSpPr>
        <p:spPr>
          <a:xfrm>
            <a:off x="15212573" y="5486054"/>
            <a:ext cx="1590837" cy="1311275"/>
          </a:xfrm>
          <a:prstGeom prst="wedgeRectCallout">
            <a:avLst>
              <a:gd name="adj1" fmla="val -123850"/>
              <a:gd name="adj2" fmla="val 51397"/>
            </a:avLst>
          </a:prstGeom>
          <a:solidFill>
            <a:srgbClr val="FFFFFF">
              <a:alpha val="7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02—39地块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商办混合用地（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Bb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2.10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容积率：≤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建筑高度：≤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60m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建筑密度：≤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35%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绿地率：≥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439122" y="6719734"/>
            <a:ext cx="660400" cy="288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7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</a:t>
            </a:r>
            <a:endParaRPr lang="en-US" altLang="zh-CN" sz="7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7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Bb</a:t>
            </a:r>
            <a:endParaRPr lang="en-US" altLang="zh-CN" sz="7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6658845" y="8132731"/>
            <a:ext cx="1696666" cy="599908"/>
            <a:chOff x="17976523" y="7056099"/>
            <a:chExt cx="1696666" cy="599908"/>
          </a:xfrm>
        </p:grpSpPr>
        <p:sp>
          <p:nvSpPr>
            <p:cNvPr id="41" name="矩形 40"/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2540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7976523" y="7056099"/>
              <a:ext cx="1696666" cy="599908"/>
              <a:chOff x="17976523" y="7056099"/>
              <a:chExt cx="1696666" cy="599908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18431927" y="7056099"/>
                <a:ext cx="1241262" cy="5999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技术修正地块范围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7" name="矩形标注 77"/>
          <p:cNvSpPr/>
          <p:nvPr/>
        </p:nvSpPr>
        <p:spPr>
          <a:xfrm>
            <a:off x="10672055" y="7614271"/>
            <a:ext cx="1590837" cy="1311274"/>
          </a:xfrm>
          <a:prstGeom prst="wedgeRectCallout">
            <a:avLst>
              <a:gd name="adj1" fmla="val 129149"/>
              <a:gd name="adj2" fmla="val -82228"/>
            </a:avLst>
          </a:prstGeom>
          <a:solidFill>
            <a:srgbClr val="FFFFFF">
              <a:alpha val="7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02—45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供电用地（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U12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面积：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0.41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容积率：≤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建筑高度：≤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18m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建筑密度：≤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45%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绿地率：≥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标注 77"/>
          <p:cNvSpPr/>
          <p:nvPr/>
        </p:nvSpPr>
        <p:spPr>
          <a:xfrm>
            <a:off x="13982771" y="7614271"/>
            <a:ext cx="1590837" cy="1311274"/>
          </a:xfrm>
          <a:prstGeom prst="wedgeRectCallout">
            <a:avLst>
              <a:gd name="adj1" fmla="val -60613"/>
              <a:gd name="adj2" fmla="val -77748"/>
            </a:avLst>
          </a:prstGeom>
          <a:solidFill>
            <a:srgbClr val="FFFFFF">
              <a:alpha val="7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02—41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公园绿地（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0.88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3888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绿地率：≥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292410" y="7036436"/>
            <a:ext cx="476912" cy="288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02-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45</a:t>
            </a:r>
            <a:endParaRPr lang="en-US" altLang="zh-CN" sz="7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U12</a:t>
            </a:r>
            <a:endParaRPr lang="en-US" altLang="zh-CN" sz="7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508434" y="7128941"/>
            <a:ext cx="660400" cy="288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02-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41</a:t>
            </a:r>
            <a:endParaRPr lang="en-US" altLang="zh-CN" sz="7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G1</a:t>
            </a:r>
            <a:endParaRPr lang="en-US" altLang="zh-CN" sz="7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WPS 演示</Application>
  <PresentationFormat>自定义</PresentationFormat>
  <Paragraphs>84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宋体</vt:lpstr>
      <vt:lpstr>Wingdings</vt:lpstr>
      <vt:lpstr>Calibri</vt:lpstr>
      <vt:lpstr>微软雅黑</vt:lpstr>
      <vt:lpstr>Times New Roman</vt:lpstr>
      <vt:lpstr>Arial Unicode MS</vt:lpstr>
      <vt:lpstr>等线</vt:lpstr>
      <vt:lpstr>3_Office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张玉</cp:lastModifiedBy>
  <cp:revision>484</cp:revision>
  <cp:lastPrinted>2024-03-26T06:31:00Z</cp:lastPrinted>
  <dcterms:created xsi:type="dcterms:W3CDTF">2019-11-04T11:42:00Z</dcterms:created>
  <dcterms:modified xsi:type="dcterms:W3CDTF">2026-01-07T09:02:00Z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2019-11-12T16:00:00Z</vt:filetime>
  </property>
  <property fmtid="{D5CDD505-2E9C-101B-9397-08002B2CF9AE}" pid="5" name="ICV">
    <vt:lpwstr>20029AC2926B49EF9193DE0963BD0B5D_12</vt:lpwstr>
  </property>
  <property fmtid="{D5CDD505-2E9C-101B-9397-08002B2CF9AE}" pid="6" name="KSOProductBuildVer">
    <vt:lpwstr>2052-12.1.0.24034</vt:lpwstr>
  </property>
</Properties>
</file>