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6332" userDrawn="1">
          <p15:clr>
            <a:srgbClr val="A4A3A4"/>
          </p15:clr>
        </p15:guide>
        <p15:guide id="3" pos="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62" d="100"/>
          <a:sy n="62" d="100"/>
        </p:scale>
        <p:origin x="522" y="84"/>
      </p:cViewPr>
      <p:guideLst>
        <p:guide orient="horz" pos="3120"/>
        <p:guide pos="6332"/>
        <p:guide pos="9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>
            <a:fillRect/>
          </a:stretch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进一步提升洪蓝街道道路系统建设，我局会同溧水区人民政府组织开展了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》NJLSb040-06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规划管理单元图则技术修正工作。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》NJLSb040-06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6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70200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南京市溧水区副城中心区控制性详细规划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NJLSb040-06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、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08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则技术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4411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南京市溧水区副城中心区控制性详细规划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》NJLSb040-06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则技术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修正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679166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宁规划资源办〔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2026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object 7"/>
          <p:cNvSpPr txBox="1"/>
          <p:nvPr/>
        </p:nvSpPr>
        <p:spPr>
          <a:xfrm>
            <a:off x="160036" y="838478"/>
            <a:ext cx="1454150" cy="28507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88900" eaLnBrk="1" hangingPunct="1"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bject 11"/>
          <p:cNvSpPr/>
          <p:nvPr/>
        </p:nvSpPr>
        <p:spPr>
          <a:xfrm flipH="1">
            <a:off x="4953819" y="779463"/>
            <a:ext cx="52775" cy="9093234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Rectangle 122">
            <a:extLst>
              <a:ext uri="{FF2B5EF4-FFF2-40B4-BE49-F238E27FC236}">
                <a16:creationId xmlns:a16="http://schemas.microsoft.com/office/drawing/2014/main" id="{5FE1E4EB-27EB-8FF6-0688-8220A6785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49" y="1168502"/>
            <a:ext cx="4773870" cy="4887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360363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NJLSb040-06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规划管理单元图则位于溧水区中部，东至五峰山路，南至金牛北路，西至胭脂路，北至五峰山路</a:t>
            </a:r>
            <a:r>
              <a:rPr lang="zh-CN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总用地面积</a:t>
            </a:r>
            <a:r>
              <a:rPr lang="zh-CN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73.61</a:t>
            </a:r>
            <a:r>
              <a:rPr lang="zh-CN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r>
              <a:rPr lang="zh-CN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E047B4A-5B7B-CD84-9AE6-C065B757461F}"/>
              </a:ext>
            </a:extLst>
          </p:cNvPr>
          <p:cNvSpPr/>
          <p:nvPr/>
        </p:nvSpPr>
        <p:spPr>
          <a:xfrm>
            <a:off x="1755518" y="5518733"/>
            <a:ext cx="13388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本图则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在溧水区的位置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DE0B315-9BE6-3CC0-C63B-1419B0E51F02}"/>
              </a:ext>
            </a:extLst>
          </p:cNvPr>
          <p:cNvSpPr/>
          <p:nvPr/>
        </p:nvSpPr>
        <p:spPr>
          <a:xfrm>
            <a:off x="1436006" y="9606024"/>
            <a:ext cx="19976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本图则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NJLSb040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位置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79472" y="1736760"/>
            <a:ext cx="3116956" cy="3771691"/>
            <a:chOff x="1132741" y="2286072"/>
            <a:chExt cx="2899667" cy="3508759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F70D571A-71B1-E872-7437-721DBF452A06}"/>
                </a:ext>
              </a:extLst>
            </p:cNvPr>
            <p:cNvSpPr/>
            <p:nvPr/>
          </p:nvSpPr>
          <p:spPr>
            <a:xfrm>
              <a:off x="2215386" y="3754104"/>
              <a:ext cx="152396" cy="152396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/>
            </a:p>
          </p:txBody>
        </p:sp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849EA3C-013A-B372-3EBA-0E52CC3B8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132741" y="2286072"/>
              <a:ext cx="2899667" cy="350204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3209F8C-909D-78D6-1328-9C783BDE00BA}"/>
                </a:ext>
              </a:extLst>
            </p:cNvPr>
            <p:cNvSpPr/>
            <p:nvPr/>
          </p:nvSpPr>
          <p:spPr>
            <a:xfrm>
              <a:off x="1132741" y="2286072"/>
              <a:ext cx="2893914" cy="3508759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 w="254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43B15F5-EB05-D055-E719-DA3D4ED4E32D}"/>
                </a:ext>
              </a:extLst>
            </p:cNvPr>
            <p:cNvSpPr/>
            <p:nvPr/>
          </p:nvSpPr>
          <p:spPr>
            <a:xfrm>
              <a:off x="2190738" y="3635339"/>
              <a:ext cx="232708" cy="23270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05CEF56-71F4-941C-F845-023D37361AD3}"/>
                </a:ext>
              </a:extLst>
            </p:cNvPr>
            <p:cNvSpPr/>
            <p:nvPr/>
          </p:nvSpPr>
          <p:spPr>
            <a:xfrm>
              <a:off x="1614186" y="3899765"/>
              <a:ext cx="1659748" cy="348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000" b="1" kern="1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NJLSb040-06</a:t>
              </a:r>
              <a:r>
                <a:rPr lang="zh-CN" altLang="en-US" sz="1000" b="1" kern="1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000" b="1" kern="1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08</a:t>
              </a:r>
              <a:r>
                <a:rPr lang="zh-CN" altLang="en-US" sz="1000" b="1" kern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规划管理单元图则</a:t>
              </a:r>
              <a:endParaRPr lang="zh-CN" altLang="zh-CN" sz="1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object 7"/>
          <p:cNvSpPr txBox="1"/>
          <p:nvPr/>
        </p:nvSpPr>
        <p:spPr>
          <a:xfrm>
            <a:off x="5128328" y="838478"/>
            <a:ext cx="2704011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88900" eaLnBrk="1" hangingPunct="1">
              <a:lnSpc>
                <a:spcPct val="150000"/>
              </a:lnSpc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则技术修正内容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7929" r="18343" b="8380"/>
          <a:stretch/>
        </p:blipFill>
        <p:spPr>
          <a:xfrm>
            <a:off x="5712673" y="2940968"/>
            <a:ext cx="6336991" cy="5728719"/>
          </a:xfrm>
          <a:prstGeom prst="rect">
            <a:avLst/>
          </a:prstGeom>
          <a:ln>
            <a:noFill/>
          </a:ln>
        </p:spPr>
      </p:pic>
      <p:sp>
        <p:nvSpPr>
          <p:cNvPr id="31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10094985" y="3331536"/>
            <a:ext cx="1764000" cy="864000"/>
          </a:xfrm>
          <a:prstGeom prst="wedgeRectCallout">
            <a:avLst>
              <a:gd name="adj1" fmla="val -104857"/>
              <a:gd name="adj2" fmla="val 84511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06-01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旁绿地（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11653.56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≥80%</a:t>
            </a:r>
            <a:endParaRPr lang="en-US" altLang="zh-CN" sz="1050" dirty="0">
              <a:solidFill>
                <a:schemeClr val="tx1"/>
              </a:solidFill>
            </a:endParaRPr>
          </a:p>
        </p:txBody>
      </p:sp>
      <p:sp>
        <p:nvSpPr>
          <p:cNvPr id="32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5128328" y="5122935"/>
            <a:ext cx="1764000" cy="864000"/>
          </a:xfrm>
          <a:prstGeom prst="wedgeRectCallout">
            <a:avLst>
              <a:gd name="adj1" fmla="val 84352"/>
              <a:gd name="adj2" fmla="val 91782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06-03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6099.85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≥80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3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5128328" y="6445177"/>
            <a:ext cx="1764000" cy="864000"/>
          </a:xfrm>
          <a:prstGeom prst="wedgeRectCallout">
            <a:avLst>
              <a:gd name="adj1" fmla="val 95213"/>
              <a:gd name="adj2" fmla="val 32419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06-06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1678.75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≥80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4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5128328" y="7591802"/>
            <a:ext cx="1764000" cy="864000"/>
          </a:xfrm>
          <a:prstGeom prst="wedgeRectCallout">
            <a:avLst>
              <a:gd name="adj1" fmla="val 119760"/>
              <a:gd name="adj2" fmla="val -26123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06-08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广场用地（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7945.61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≥50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5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10094985" y="7555754"/>
            <a:ext cx="1764000" cy="864000"/>
          </a:xfrm>
          <a:prstGeom prst="wedgeRectCallout">
            <a:avLst>
              <a:gd name="adj1" fmla="val -55204"/>
              <a:gd name="adj2" fmla="val -90205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06-15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7025.88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≥80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6526" r="16921" b="6526"/>
          <a:stretch/>
        </p:blipFill>
        <p:spPr>
          <a:xfrm>
            <a:off x="12681045" y="2940969"/>
            <a:ext cx="6160930" cy="5727890"/>
          </a:xfrm>
          <a:prstGeom prst="rect">
            <a:avLst/>
          </a:prstGeom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ADE0B315-9BE6-3CC0-C63B-1419B0E51F02}"/>
              </a:ext>
            </a:extLst>
          </p:cNvPr>
          <p:cNvSpPr/>
          <p:nvPr/>
        </p:nvSpPr>
        <p:spPr>
          <a:xfrm>
            <a:off x="8141385" y="8734608"/>
            <a:ext cx="1489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NJLSb040-06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单元规划图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DE0B315-9BE6-3CC0-C63B-1419B0E51F02}"/>
              </a:ext>
            </a:extLst>
          </p:cNvPr>
          <p:cNvSpPr/>
          <p:nvPr/>
        </p:nvSpPr>
        <p:spPr>
          <a:xfrm>
            <a:off x="15631081" y="8734608"/>
            <a:ext cx="1489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NJLSb040-08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单元规划图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28328" y="1169064"/>
            <a:ext cx="689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en-US" altLang="zh-CN" sz="900" b="1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NJLSb040-06</a:t>
            </a:r>
            <a:r>
              <a:rPr lang="zh-CN" altLang="en-US" sz="900" b="1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</a:t>
            </a:r>
            <a:r>
              <a:rPr lang="zh-CN" altLang="en-US" sz="900" b="1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endParaRPr lang="en-US" altLang="zh-CN" sz="900" b="1" spc="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结合城镇开发边界，优化单元图则边界，图则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边界面积调整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24.29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公顷。</a:t>
            </a:r>
            <a:endParaRPr lang="en-US" altLang="zh-CN" sz="900" spc="2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保持凤凰井路主线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米道路红线宽度不变，取消凤凰井路与洪辉西路交叉口道路渠化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，调整用地边界，地块控制指标保持不变。</a:t>
            </a:r>
            <a:endParaRPr lang="en-US" altLang="zh-CN" sz="900" spc="2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2314430" y="1168502"/>
            <a:ext cx="7242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>
              <a:lnSpc>
                <a:spcPct val="150000"/>
              </a:lnSpc>
            </a:pPr>
            <a:r>
              <a:rPr lang="en-US" altLang="zh-CN" sz="900" b="1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NJLSb040-08</a:t>
            </a:r>
            <a:r>
              <a:rPr lang="zh-CN" altLang="en-US" sz="900" b="1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b="1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900" b="1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endParaRPr lang="en-US" altLang="zh-CN" sz="900" b="1" spc="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55600">
              <a:lnSpc>
                <a:spcPct val="150000"/>
              </a:lnSpc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保持凤凰井路主线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米道路红线宽度不变，取消凤凰井路与洪辉西路交叉口道路渠化，调整用地边界，地块控制指标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保持不变。</a:t>
            </a:r>
            <a:endParaRPr lang="en-US" altLang="zh-CN" sz="900" spc="2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14552550" y="5216283"/>
            <a:ext cx="1772196" cy="1529282"/>
          </a:xfrm>
          <a:prstGeom prst="wedgeRectCallout">
            <a:avLst>
              <a:gd name="adj1" fmla="val 64164"/>
              <a:gd name="adj2" fmla="val 87578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08-23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二类居住用地（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24216.83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</a:t>
            </a: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28%</a:t>
            </a: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  <p:sp>
        <p:nvSpPr>
          <p:cNvPr id="41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18038644" y="5266895"/>
            <a:ext cx="1772196" cy="1478670"/>
          </a:xfrm>
          <a:prstGeom prst="wedgeRectCallout">
            <a:avLst>
              <a:gd name="adj1" fmla="val -62624"/>
              <a:gd name="adj2" fmla="val 127126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08-24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医疗卫生用地（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16812.87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35%</a:t>
            </a:r>
          </a:p>
        </p:txBody>
      </p:sp>
      <p:sp>
        <p:nvSpPr>
          <p:cNvPr id="42" name="对话气泡: 矩形 49">
            <a:extLst>
              <a:ext uri="{FF2B5EF4-FFF2-40B4-BE49-F238E27FC236}">
                <a16:creationId xmlns:a16="http://schemas.microsoft.com/office/drawing/2014/main" id="{63EEC883-EC56-9AFD-E332-2FC95F2F11D3}"/>
              </a:ext>
            </a:extLst>
          </p:cNvPr>
          <p:cNvSpPr/>
          <p:nvPr/>
        </p:nvSpPr>
        <p:spPr>
          <a:xfrm>
            <a:off x="18044231" y="7762040"/>
            <a:ext cx="1766609" cy="906293"/>
          </a:xfrm>
          <a:prstGeom prst="wedgeRectCallout">
            <a:avLst>
              <a:gd name="adj1" fmla="val -64358"/>
              <a:gd name="adj2" fmla="val 17895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08-25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街旁绿地（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1580.47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811241" y="5781404"/>
            <a:ext cx="3178964" cy="3806403"/>
            <a:chOff x="811242" y="5781404"/>
            <a:chExt cx="3178964" cy="3806403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5"/>
            <a:srcRect t="5630" b="1654"/>
            <a:stretch/>
          </p:blipFill>
          <p:spPr>
            <a:xfrm>
              <a:off x="879473" y="5781404"/>
              <a:ext cx="3110733" cy="380640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B23D6C3E-9E41-C3D7-C4AB-FBF5FA9D2234}"/>
                </a:ext>
              </a:extLst>
            </p:cNvPr>
            <p:cNvSpPr/>
            <p:nvPr/>
          </p:nvSpPr>
          <p:spPr>
            <a:xfrm>
              <a:off x="2371171" y="8935706"/>
              <a:ext cx="9096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000" b="1" kern="100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NJLSb040</a:t>
              </a:r>
              <a:r>
                <a:rPr lang="zh-CN" altLang="en-US" sz="1000" b="1" kern="100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控规单元</a:t>
              </a:r>
              <a:endParaRPr lang="zh-CN" altLang="zh-CN" sz="10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2" name="矩形标注 71"/>
            <p:cNvSpPr/>
            <p:nvPr/>
          </p:nvSpPr>
          <p:spPr>
            <a:xfrm>
              <a:off x="811242" y="6892134"/>
              <a:ext cx="1048320" cy="269596"/>
            </a:xfrm>
            <a:prstGeom prst="wedgeRectCallout">
              <a:avLst>
                <a:gd name="adj1" fmla="val 25458"/>
                <a:gd name="adj2" fmla="val 155852"/>
              </a:avLst>
            </a:prstGeom>
            <a:noFill/>
            <a:ln w="635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NJLSb040-08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</a:t>
              </a:r>
              <a:endParaRPr lang="en-US" altLang="zh-CN" sz="1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1295488" y="5928703"/>
              <a:ext cx="1924508" cy="3570019"/>
              <a:chOff x="1520787" y="6150423"/>
              <a:chExt cx="1795124" cy="3330009"/>
            </a:xfrm>
          </p:grpSpPr>
          <p:sp>
            <p:nvSpPr>
              <p:cNvPr id="75" name="任意多边形: 形状 13">
                <a:extLst>
                  <a:ext uri="{FF2B5EF4-FFF2-40B4-BE49-F238E27FC236}">
                    <a16:creationId xmlns:a16="http://schemas.microsoft.com/office/drawing/2014/main" id="{DF13DBFE-934E-F9BA-22CF-868AC0D10633}"/>
                  </a:ext>
                </a:extLst>
              </p:cNvPr>
              <p:cNvSpPr/>
              <p:nvPr/>
            </p:nvSpPr>
            <p:spPr>
              <a:xfrm>
                <a:off x="1520787" y="6150423"/>
                <a:ext cx="1795124" cy="3330009"/>
              </a:xfrm>
              <a:custGeom>
                <a:avLst/>
                <a:gdLst>
                  <a:gd name="connsiteX0" fmla="*/ 1052513 w 1609725"/>
                  <a:gd name="connsiteY0" fmla="*/ 33338 h 2986088"/>
                  <a:gd name="connsiteX1" fmla="*/ 800100 w 1609725"/>
                  <a:gd name="connsiteY1" fmla="*/ 500063 h 2986088"/>
                  <a:gd name="connsiteX2" fmla="*/ 752475 w 1609725"/>
                  <a:gd name="connsiteY2" fmla="*/ 476250 h 2986088"/>
                  <a:gd name="connsiteX3" fmla="*/ 733425 w 1609725"/>
                  <a:gd name="connsiteY3" fmla="*/ 504825 h 2986088"/>
                  <a:gd name="connsiteX4" fmla="*/ 661988 w 1609725"/>
                  <a:gd name="connsiteY4" fmla="*/ 476250 h 2986088"/>
                  <a:gd name="connsiteX5" fmla="*/ 633413 w 1609725"/>
                  <a:gd name="connsiteY5" fmla="*/ 552450 h 2986088"/>
                  <a:gd name="connsiteX6" fmla="*/ 590550 w 1609725"/>
                  <a:gd name="connsiteY6" fmla="*/ 538163 h 2986088"/>
                  <a:gd name="connsiteX7" fmla="*/ 157163 w 1609725"/>
                  <a:gd name="connsiteY7" fmla="*/ 1262063 h 2986088"/>
                  <a:gd name="connsiteX8" fmla="*/ 185738 w 1609725"/>
                  <a:gd name="connsiteY8" fmla="*/ 1366838 h 2986088"/>
                  <a:gd name="connsiteX9" fmla="*/ 228600 w 1609725"/>
                  <a:gd name="connsiteY9" fmla="*/ 1714500 h 2986088"/>
                  <a:gd name="connsiteX10" fmla="*/ 252413 w 1609725"/>
                  <a:gd name="connsiteY10" fmla="*/ 2114550 h 2986088"/>
                  <a:gd name="connsiteX11" fmla="*/ 238125 w 1609725"/>
                  <a:gd name="connsiteY11" fmla="*/ 2338388 h 2986088"/>
                  <a:gd name="connsiteX12" fmla="*/ 133350 w 1609725"/>
                  <a:gd name="connsiteY12" fmla="*/ 2576513 h 2986088"/>
                  <a:gd name="connsiteX13" fmla="*/ 0 w 1609725"/>
                  <a:gd name="connsiteY13" fmla="*/ 2924175 h 2986088"/>
                  <a:gd name="connsiteX14" fmla="*/ 123825 w 1609725"/>
                  <a:gd name="connsiteY14" fmla="*/ 2986088 h 2986088"/>
                  <a:gd name="connsiteX15" fmla="*/ 161925 w 1609725"/>
                  <a:gd name="connsiteY15" fmla="*/ 2881313 h 2986088"/>
                  <a:gd name="connsiteX16" fmla="*/ 242888 w 1609725"/>
                  <a:gd name="connsiteY16" fmla="*/ 2938463 h 2986088"/>
                  <a:gd name="connsiteX17" fmla="*/ 428625 w 1609725"/>
                  <a:gd name="connsiteY17" fmla="*/ 2914650 h 2986088"/>
                  <a:gd name="connsiteX18" fmla="*/ 585788 w 1609725"/>
                  <a:gd name="connsiteY18" fmla="*/ 2628900 h 2986088"/>
                  <a:gd name="connsiteX19" fmla="*/ 733425 w 1609725"/>
                  <a:gd name="connsiteY19" fmla="*/ 2681288 h 2986088"/>
                  <a:gd name="connsiteX20" fmla="*/ 795338 w 1609725"/>
                  <a:gd name="connsiteY20" fmla="*/ 2586038 h 2986088"/>
                  <a:gd name="connsiteX21" fmla="*/ 852488 w 1609725"/>
                  <a:gd name="connsiteY21" fmla="*/ 2414588 h 2986088"/>
                  <a:gd name="connsiteX22" fmla="*/ 900113 w 1609725"/>
                  <a:gd name="connsiteY22" fmla="*/ 2347913 h 2986088"/>
                  <a:gd name="connsiteX23" fmla="*/ 1052513 w 1609725"/>
                  <a:gd name="connsiteY23" fmla="*/ 2176463 h 2986088"/>
                  <a:gd name="connsiteX24" fmla="*/ 952500 w 1609725"/>
                  <a:gd name="connsiteY24" fmla="*/ 2038350 h 2986088"/>
                  <a:gd name="connsiteX25" fmla="*/ 1243013 w 1609725"/>
                  <a:gd name="connsiteY25" fmla="*/ 1824038 h 2986088"/>
                  <a:gd name="connsiteX26" fmla="*/ 1476375 w 1609725"/>
                  <a:gd name="connsiteY26" fmla="*/ 1357313 h 2986088"/>
                  <a:gd name="connsiteX27" fmla="*/ 1509713 w 1609725"/>
                  <a:gd name="connsiteY27" fmla="*/ 1081088 h 2986088"/>
                  <a:gd name="connsiteX28" fmla="*/ 1609725 w 1609725"/>
                  <a:gd name="connsiteY28" fmla="*/ 928688 h 2986088"/>
                  <a:gd name="connsiteX29" fmla="*/ 1476375 w 1609725"/>
                  <a:gd name="connsiteY29" fmla="*/ 723900 h 2986088"/>
                  <a:gd name="connsiteX30" fmla="*/ 1495425 w 1609725"/>
                  <a:gd name="connsiteY30" fmla="*/ 533400 h 2986088"/>
                  <a:gd name="connsiteX31" fmla="*/ 1438275 w 1609725"/>
                  <a:gd name="connsiteY31" fmla="*/ 523875 h 2986088"/>
                  <a:gd name="connsiteX32" fmla="*/ 1495425 w 1609725"/>
                  <a:gd name="connsiteY32" fmla="*/ 0 h 2986088"/>
                  <a:gd name="connsiteX33" fmla="*/ 1309688 w 1609725"/>
                  <a:gd name="connsiteY33" fmla="*/ 0 h 2986088"/>
                  <a:gd name="connsiteX34" fmla="*/ 1309688 w 1609725"/>
                  <a:gd name="connsiteY34" fmla="*/ 52388 h 2986088"/>
                  <a:gd name="connsiteX35" fmla="*/ 1162050 w 1609725"/>
                  <a:gd name="connsiteY35" fmla="*/ 42863 h 2986088"/>
                  <a:gd name="connsiteX36" fmla="*/ 1162050 w 1609725"/>
                  <a:gd name="connsiteY36" fmla="*/ 85725 h 2986088"/>
                  <a:gd name="connsiteX37" fmla="*/ 1052513 w 1609725"/>
                  <a:gd name="connsiteY37" fmla="*/ 33338 h 298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09725" h="2986088">
                    <a:moveTo>
                      <a:pt x="1052513" y="33338"/>
                    </a:moveTo>
                    <a:lnTo>
                      <a:pt x="800100" y="500063"/>
                    </a:lnTo>
                    <a:lnTo>
                      <a:pt x="752475" y="476250"/>
                    </a:lnTo>
                    <a:lnTo>
                      <a:pt x="733425" y="504825"/>
                    </a:lnTo>
                    <a:lnTo>
                      <a:pt x="661988" y="476250"/>
                    </a:lnTo>
                    <a:lnTo>
                      <a:pt x="633413" y="552450"/>
                    </a:lnTo>
                    <a:lnTo>
                      <a:pt x="590550" y="538163"/>
                    </a:lnTo>
                    <a:lnTo>
                      <a:pt x="157163" y="1262063"/>
                    </a:lnTo>
                    <a:lnTo>
                      <a:pt x="185738" y="1366838"/>
                    </a:lnTo>
                    <a:lnTo>
                      <a:pt x="228600" y="1714500"/>
                    </a:lnTo>
                    <a:lnTo>
                      <a:pt x="252413" y="2114550"/>
                    </a:lnTo>
                    <a:lnTo>
                      <a:pt x="238125" y="2338388"/>
                    </a:lnTo>
                    <a:lnTo>
                      <a:pt x="133350" y="2576513"/>
                    </a:lnTo>
                    <a:lnTo>
                      <a:pt x="0" y="2924175"/>
                    </a:lnTo>
                    <a:lnTo>
                      <a:pt x="123825" y="2986088"/>
                    </a:lnTo>
                    <a:lnTo>
                      <a:pt x="161925" y="2881313"/>
                    </a:lnTo>
                    <a:lnTo>
                      <a:pt x="242888" y="2938463"/>
                    </a:lnTo>
                    <a:lnTo>
                      <a:pt x="428625" y="2914650"/>
                    </a:lnTo>
                    <a:lnTo>
                      <a:pt x="585788" y="2628900"/>
                    </a:lnTo>
                    <a:lnTo>
                      <a:pt x="733425" y="2681288"/>
                    </a:lnTo>
                    <a:lnTo>
                      <a:pt x="795338" y="2586038"/>
                    </a:lnTo>
                    <a:lnTo>
                      <a:pt x="852488" y="2414588"/>
                    </a:lnTo>
                    <a:lnTo>
                      <a:pt x="900113" y="2347913"/>
                    </a:lnTo>
                    <a:lnTo>
                      <a:pt x="1052513" y="2176463"/>
                    </a:lnTo>
                    <a:lnTo>
                      <a:pt x="952500" y="2038350"/>
                    </a:lnTo>
                    <a:lnTo>
                      <a:pt x="1243013" y="1824038"/>
                    </a:lnTo>
                    <a:lnTo>
                      <a:pt x="1476375" y="1357313"/>
                    </a:lnTo>
                    <a:lnTo>
                      <a:pt x="1509713" y="1081088"/>
                    </a:lnTo>
                    <a:lnTo>
                      <a:pt x="1609725" y="928688"/>
                    </a:lnTo>
                    <a:lnTo>
                      <a:pt x="1476375" y="723900"/>
                    </a:lnTo>
                    <a:lnTo>
                      <a:pt x="1495425" y="533400"/>
                    </a:lnTo>
                    <a:lnTo>
                      <a:pt x="1438275" y="523875"/>
                    </a:lnTo>
                    <a:lnTo>
                      <a:pt x="1495425" y="0"/>
                    </a:lnTo>
                    <a:lnTo>
                      <a:pt x="1309688" y="0"/>
                    </a:lnTo>
                    <a:lnTo>
                      <a:pt x="1309688" y="52388"/>
                    </a:lnTo>
                    <a:lnTo>
                      <a:pt x="1162050" y="42863"/>
                    </a:lnTo>
                    <a:lnTo>
                      <a:pt x="1162050" y="85725"/>
                    </a:lnTo>
                    <a:lnTo>
                      <a:pt x="1052513" y="33338"/>
                    </a:lnTo>
                    <a:close/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76" name="任意多边形: 形状 27">
                <a:extLst>
                  <a:ext uri="{FF2B5EF4-FFF2-40B4-BE49-F238E27FC236}">
                    <a16:creationId xmlns:a16="http://schemas.microsoft.com/office/drawing/2014/main" id="{1743DC7C-34E4-4BDE-8ECE-4C1BE8B92D90}"/>
                  </a:ext>
                </a:extLst>
              </p:cNvPr>
              <p:cNvSpPr/>
              <p:nvPr/>
            </p:nvSpPr>
            <p:spPr>
              <a:xfrm>
                <a:off x="1711984" y="7632198"/>
                <a:ext cx="653256" cy="711676"/>
              </a:xfrm>
              <a:custGeom>
                <a:avLst/>
                <a:gdLst>
                  <a:gd name="connsiteX0" fmla="*/ 0 w 585788"/>
                  <a:gd name="connsiteY0" fmla="*/ 0 h 638175"/>
                  <a:gd name="connsiteX1" fmla="*/ 52388 w 585788"/>
                  <a:gd name="connsiteY1" fmla="*/ 347662 h 638175"/>
                  <a:gd name="connsiteX2" fmla="*/ 66675 w 585788"/>
                  <a:gd name="connsiteY2" fmla="*/ 638175 h 638175"/>
                  <a:gd name="connsiteX3" fmla="*/ 585788 w 585788"/>
                  <a:gd name="connsiteY3" fmla="*/ 638175 h 638175"/>
                  <a:gd name="connsiteX4" fmla="*/ 523875 w 585788"/>
                  <a:gd name="connsiteY4" fmla="*/ 200025 h 638175"/>
                  <a:gd name="connsiteX5" fmla="*/ 71438 w 585788"/>
                  <a:gd name="connsiteY5" fmla="*/ 4762 h 638175"/>
                  <a:gd name="connsiteX6" fmla="*/ 0 w 585788"/>
                  <a:gd name="connsiteY6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5788" h="638175">
                    <a:moveTo>
                      <a:pt x="0" y="0"/>
                    </a:moveTo>
                    <a:lnTo>
                      <a:pt x="52388" y="347662"/>
                    </a:lnTo>
                    <a:lnTo>
                      <a:pt x="66675" y="638175"/>
                    </a:lnTo>
                    <a:lnTo>
                      <a:pt x="585788" y="638175"/>
                    </a:lnTo>
                    <a:lnTo>
                      <a:pt x="523875" y="200025"/>
                    </a:lnTo>
                    <a:lnTo>
                      <a:pt x="71438" y="476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78" name="任意多边形 77"/>
              <p:cNvSpPr/>
              <p:nvPr/>
            </p:nvSpPr>
            <p:spPr>
              <a:xfrm>
                <a:off x="2305050" y="7860506"/>
                <a:ext cx="464344" cy="669132"/>
              </a:xfrm>
              <a:custGeom>
                <a:avLst/>
                <a:gdLst>
                  <a:gd name="connsiteX0" fmla="*/ 0 w 464344"/>
                  <a:gd name="connsiteY0" fmla="*/ 0 h 669132"/>
                  <a:gd name="connsiteX1" fmla="*/ 159544 w 464344"/>
                  <a:gd name="connsiteY1" fmla="*/ 100013 h 669132"/>
                  <a:gd name="connsiteX2" fmla="*/ 247650 w 464344"/>
                  <a:gd name="connsiteY2" fmla="*/ 159544 h 669132"/>
                  <a:gd name="connsiteX3" fmla="*/ 300038 w 464344"/>
                  <a:gd name="connsiteY3" fmla="*/ 195263 h 669132"/>
                  <a:gd name="connsiteX4" fmla="*/ 464344 w 464344"/>
                  <a:gd name="connsiteY4" fmla="*/ 431007 h 669132"/>
                  <a:gd name="connsiteX5" fmla="*/ 276225 w 464344"/>
                  <a:gd name="connsiteY5" fmla="*/ 559594 h 669132"/>
                  <a:gd name="connsiteX6" fmla="*/ 290513 w 464344"/>
                  <a:gd name="connsiteY6" fmla="*/ 581025 h 669132"/>
                  <a:gd name="connsiteX7" fmla="*/ 161925 w 464344"/>
                  <a:gd name="connsiteY7" fmla="*/ 669132 h 669132"/>
                  <a:gd name="connsiteX8" fmla="*/ 47625 w 464344"/>
                  <a:gd name="connsiteY8" fmla="*/ 485775 h 669132"/>
                  <a:gd name="connsiteX9" fmla="*/ 0 w 464344"/>
                  <a:gd name="connsiteY9" fmla="*/ 0 h 669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4344" h="669132">
                    <a:moveTo>
                      <a:pt x="0" y="0"/>
                    </a:moveTo>
                    <a:lnTo>
                      <a:pt x="159544" y="100013"/>
                    </a:lnTo>
                    <a:lnTo>
                      <a:pt x="247650" y="159544"/>
                    </a:lnTo>
                    <a:lnTo>
                      <a:pt x="300038" y="195263"/>
                    </a:lnTo>
                    <a:lnTo>
                      <a:pt x="464344" y="431007"/>
                    </a:lnTo>
                    <a:lnTo>
                      <a:pt x="276225" y="559594"/>
                    </a:lnTo>
                    <a:lnTo>
                      <a:pt x="290513" y="581025"/>
                    </a:lnTo>
                    <a:lnTo>
                      <a:pt x="161925" y="669132"/>
                    </a:lnTo>
                    <a:lnTo>
                      <a:pt x="47625" y="48577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</p:grpSp>
        <p:sp>
          <p:nvSpPr>
            <p:cNvPr id="86" name="矩形标注 85"/>
            <p:cNvSpPr/>
            <p:nvPr/>
          </p:nvSpPr>
          <p:spPr>
            <a:xfrm>
              <a:off x="2855854" y="8223058"/>
              <a:ext cx="1058351" cy="269596"/>
            </a:xfrm>
            <a:prstGeom prst="wedgeRectCallout">
              <a:avLst>
                <a:gd name="adj1" fmla="val -60495"/>
                <a:gd name="adj2" fmla="val 135019"/>
              </a:avLst>
            </a:prstGeom>
            <a:noFill/>
            <a:ln w="635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NJLSb040-06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</a:t>
              </a:r>
              <a:endPara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982375" y="7213172"/>
              <a:ext cx="924143" cy="454412"/>
            </a:xfrm>
            <a:custGeom>
              <a:avLst/>
              <a:gdLst>
                <a:gd name="connsiteX0" fmla="*/ 0 w 862013"/>
                <a:gd name="connsiteY0" fmla="*/ 0 h 423862"/>
                <a:gd name="connsiteX1" fmla="*/ 661988 w 862013"/>
                <a:gd name="connsiteY1" fmla="*/ 0 h 423862"/>
                <a:gd name="connsiteX2" fmla="*/ 862013 w 862013"/>
                <a:gd name="connsiteY2" fmla="*/ 423862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13" h="423862">
                  <a:moveTo>
                    <a:pt x="0" y="0"/>
                  </a:moveTo>
                  <a:lnTo>
                    <a:pt x="661988" y="0"/>
                  </a:lnTo>
                  <a:lnTo>
                    <a:pt x="862013" y="4238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V="1">
              <a:off x="2575604" y="8267188"/>
              <a:ext cx="1192153" cy="271096"/>
            </a:xfrm>
            <a:custGeom>
              <a:avLst/>
              <a:gdLst>
                <a:gd name="connsiteX0" fmla="*/ 0 w 995363"/>
                <a:gd name="connsiteY0" fmla="*/ 128588 h 128588"/>
                <a:gd name="connsiteX1" fmla="*/ 280988 w 995363"/>
                <a:gd name="connsiteY1" fmla="*/ 0 h 128588"/>
                <a:gd name="connsiteX2" fmla="*/ 995363 w 995363"/>
                <a:gd name="connsiteY2" fmla="*/ 0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363" h="128588">
                  <a:moveTo>
                    <a:pt x="0" y="128588"/>
                  </a:moveTo>
                  <a:lnTo>
                    <a:pt x="280988" y="0"/>
                  </a:lnTo>
                  <a:lnTo>
                    <a:pt x="99536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2189017" y="9127290"/>
              <a:ext cx="1099210" cy="188914"/>
            </a:xfrm>
            <a:custGeom>
              <a:avLst/>
              <a:gdLst>
                <a:gd name="connsiteX0" fmla="*/ 0 w 1257300"/>
                <a:gd name="connsiteY0" fmla="*/ 0 h 176213"/>
                <a:gd name="connsiteX1" fmla="*/ 157163 w 1257300"/>
                <a:gd name="connsiteY1" fmla="*/ 176213 h 176213"/>
                <a:gd name="connsiteX2" fmla="*/ 1257300 w 1257300"/>
                <a:gd name="connsiteY2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7300" h="176213">
                  <a:moveTo>
                    <a:pt x="0" y="0"/>
                  </a:moveTo>
                  <a:lnTo>
                    <a:pt x="157163" y="176213"/>
                  </a:lnTo>
                  <a:lnTo>
                    <a:pt x="1257300" y="176213"/>
                  </a:lnTo>
                </a:path>
              </a:pathLst>
            </a:custGeom>
            <a:noFill/>
            <a:ln w="9525"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72216" y="739363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五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903244" y="751859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峰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196895" y="768331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山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450183" y="794034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559401" y="812951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357248" y="826585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牛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109277" y="843590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862305" y="857991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356837" y="807995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337897" y="78599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脂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15801" y="763543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胭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7511923" y="2994270"/>
            <a:ext cx="1696666" cy="599908"/>
            <a:chOff x="17976523" y="7056099"/>
            <a:chExt cx="1696666" cy="599908"/>
          </a:xfrm>
        </p:grpSpPr>
        <p:sp>
          <p:nvSpPr>
            <p:cNvPr id="70" name="矩形 69"/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17976523" y="7056099"/>
              <a:ext cx="1696666" cy="599908"/>
              <a:chOff x="17976523" y="7056099"/>
              <a:chExt cx="1696666" cy="599908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8431927" y="7056099"/>
                <a:ext cx="1241262" cy="5999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技术修正地块范围</a:t>
                </a: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 rot="1814798">
            <a:off x="8103684" y="3796560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五峰山路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 rot="21238851">
            <a:off x="7053362" y="4998237"/>
            <a:ext cx="400110" cy="9643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凤凰井路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 rot="19528242">
            <a:off x="8484377" y="8024219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金</a:t>
            </a:r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牛北路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 rot="19528242">
            <a:off x="8415673" y="5977470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洪辉西路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 rot="1430692">
            <a:off x="15074436" y="3839370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五峰山路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 rot="21243315">
            <a:off x="17603546" y="5484695"/>
            <a:ext cx="400110" cy="9643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凤凰井路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 rot="21346493">
            <a:off x="13538967" y="5774281"/>
            <a:ext cx="400110" cy="7463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胭脂路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4915530" y="8314746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洪辉西路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 rot="21325283">
            <a:off x="14120502" y="7085859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华塘南路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 rot="21325283">
            <a:off x="16444625" y="541109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华塘北路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 rot="21346493">
            <a:off x="15084272" y="7458387"/>
            <a:ext cx="400110" cy="7463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中心路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 rot="21037222">
            <a:off x="16319526" y="7413665"/>
            <a:ext cx="400110" cy="7463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400" b="1" spc="300" dirty="0" smtClean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山北路</a:t>
            </a:r>
            <a:endParaRPr lang="zh-CN" altLang="en-US" sz="1400" b="1" spc="300" dirty="0"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634</Words>
  <Application>Microsoft Office PowerPoint</Application>
  <PresentationFormat>自定义</PresentationFormat>
  <Paragraphs>100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等线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443</cp:revision>
  <cp:lastPrinted>2024-03-26T06:31:00Z</cp:lastPrinted>
  <dcterms:created xsi:type="dcterms:W3CDTF">2019-11-04T11:42:00Z</dcterms:created>
  <dcterms:modified xsi:type="dcterms:W3CDTF">2026-02-02T09:14:55Z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2019-11-12T16:00:00Z</vt:filetime>
  </property>
  <property fmtid="{D5CDD505-2E9C-101B-9397-08002B2CF9AE}" pid="5" name="ICV">
    <vt:lpwstr>7310238E0F534165A3252F3B38A428C5_13</vt:lpwstr>
  </property>
  <property fmtid="{D5CDD505-2E9C-101B-9397-08002B2CF9AE}" pid="6" name="KSOProductBuildVer">
    <vt:lpwstr>2052-12.1.0.22483</vt:lpwstr>
  </property>
</Properties>
</file>