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3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7" userDrawn="1">
          <p15:clr>
            <a:srgbClr val="A4A3A4"/>
          </p15:clr>
        </p15:guide>
        <p15:guide id="2" pos="6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52" d="100"/>
          <a:sy n="52" d="100"/>
        </p:scale>
        <p:origin x="1158" y="36"/>
      </p:cViewPr>
      <p:guideLst>
        <p:guide orient="horz" pos="3137"/>
        <p:guide pos="63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为进一步提升片区居住品质，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我局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会同市地铁集团组织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南京仙林副城麒麟片区控制性详细规划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》NJDBd030—04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南京仙林副城麒麟片区控制性详细规划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》NJDBd030—04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9886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2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16146" y="2367905"/>
            <a:ext cx="4367648" cy="43947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4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南京仙林副城麒麟片区</a:t>
            </a:r>
            <a:r>
              <a:rPr lang="zh-CN" altLang="en-US" sz="14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控制性详细规划</a:t>
            </a:r>
            <a:r>
              <a:rPr lang="en-US" altLang="zh-CN" sz="14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  <a:endParaRPr lang="en-US" altLang="zh-CN" sz="1400" b="1" dirty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NJDBd030—04</a:t>
            </a:r>
            <a:r>
              <a:rPr lang="zh-CN" altLang="en-US" sz="14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</a:t>
            </a:r>
            <a:r>
              <a:rPr lang="zh-CN" altLang="en-US" sz="1400" b="1" dirty="0">
                <a:solidFill>
                  <a:srgbClr val="FFFFFF"/>
                </a:solidFill>
                <a:latin typeface="宋体" panose="02010600030101010101" pitchFamily="2" charset="-122"/>
              </a:rPr>
              <a:t>管理单元图则修改</a:t>
            </a:r>
            <a:endParaRPr lang="zh-CN" altLang="en-US" sz="14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0052050" y="5797407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1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7214850" y="2415462"/>
            <a:ext cx="9759774" cy="6513727"/>
            <a:chOff x="1316347" y="333486"/>
            <a:chExt cx="8575100" cy="5723069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3" t="9233" r="5061" b="7315"/>
            <a:stretch>
              <a:fillRect/>
            </a:stretch>
          </p:blipFill>
          <p:spPr>
            <a:xfrm>
              <a:off x="1323191" y="333486"/>
              <a:ext cx="8568256" cy="5723069"/>
            </a:xfrm>
            <a:prstGeom prst="rect">
              <a:avLst/>
            </a:prstGeom>
          </p:spPr>
        </p:pic>
        <p:sp>
          <p:nvSpPr>
            <p:cNvPr id="81" name="任意多边形 80"/>
            <p:cNvSpPr/>
            <p:nvPr/>
          </p:nvSpPr>
          <p:spPr>
            <a:xfrm>
              <a:off x="1316347" y="358364"/>
              <a:ext cx="8575100" cy="5676388"/>
            </a:xfrm>
            <a:custGeom>
              <a:avLst/>
              <a:gdLst>
                <a:gd name="connsiteX0" fmla="*/ 5133653 w 8313264"/>
                <a:gd name="connsiteY0" fmla="*/ 2614631 h 5502973"/>
                <a:gd name="connsiteX1" fmla="*/ 5133653 w 8313264"/>
                <a:gd name="connsiteY1" fmla="*/ 3275031 h 5502973"/>
                <a:gd name="connsiteX2" fmla="*/ 6651303 w 8313264"/>
                <a:gd name="connsiteY2" fmla="*/ 3275031 h 5502973"/>
                <a:gd name="connsiteX3" fmla="*/ 6651303 w 8313264"/>
                <a:gd name="connsiteY3" fmla="*/ 2614631 h 5502973"/>
                <a:gd name="connsiteX4" fmla="*/ 0 w 8313264"/>
                <a:gd name="connsiteY4" fmla="*/ 0 h 5502973"/>
                <a:gd name="connsiteX5" fmla="*/ 8313264 w 8313264"/>
                <a:gd name="connsiteY5" fmla="*/ 0 h 5502973"/>
                <a:gd name="connsiteX6" fmla="*/ 8313264 w 8313264"/>
                <a:gd name="connsiteY6" fmla="*/ 5502973 h 5502973"/>
                <a:gd name="connsiteX7" fmla="*/ 0 w 8313264"/>
                <a:gd name="connsiteY7" fmla="*/ 5502973 h 550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3264" h="5502973">
                  <a:moveTo>
                    <a:pt x="5133653" y="2614631"/>
                  </a:moveTo>
                  <a:lnTo>
                    <a:pt x="5133653" y="3275031"/>
                  </a:lnTo>
                  <a:lnTo>
                    <a:pt x="6651303" y="3275031"/>
                  </a:lnTo>
                  <a:lnTo>
                    <a:pt x="6651303" y="2614631"/>
                  </a:lnTo>
                  <a:close/>
                  <a:moveTo>
                    <a:pt x="0" y="0"/>
                  </a:moveTo>
                  <a:lnTo>
                    <a:pt x="8313264" y="0"/>
                  </a:lnTo>
                  <a:lnTo>
                    <a:pt x="8313264" y="5502973"/>
                  </a:lnTo>
                  <a:lnTo>
                    <a:pt x="0" y="5502973"/>
                  </a:ln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1777279" y="1174810"/>
              <a:ext cx="7503885" cy="3930407"/>
            </a:xfrm>
            <a:custGeom>
              <a:avLst/>
              <a:gdLst>
                <a:gd name="connsiteX0" fmla="*/ 2781300 w 2838450"/>
                <a:gd name="connsiteY0" fmla="*/ 0 h 1524000"/>
                <a:gd name="connsiteX1" fmla="*/ 1600200 w 2838450"/>
                <a:gd name="connsiteY1" fmla="*/ 19050 h 1524000"/>
                <a:gd name="connsiteX2" fmla="*/ 762000 w 2838450"/>
                <a:gd name="connsiteY2" fmla="*/ 0 h 1524000"/>
                <a:gd name="connsiteX3" fmla="*/ 0 w 2838450"/>
                <a:gd name="connsiteY3" fmla="*/ 171450 h 1524000"/>
                <a:gd name="connsiteX4" fmla="*/ 361950 w 2838450"/>
                <a:gd name="connsiteY4" fmla="*/ 742950 h 1524000"/>
                <a:gd name="connsiteX5" fmla="*/ 819150 w 2838450"/>
                <a:gd name="connsiteY5" fmla="*/ 1504950 h 1524000"/>
                <a:gd name="connsiteX6" fmla="*/ 2819400 w 2838450"/>
                <a:gd name="connsiteY6" fmla="*/ 1524000 h 1524000"/>
                <a:gd name="connsiteX7" fmla="*/ 2819400 w 2838450"/>
                <a:gd name="connsiteY7" fmla="*/ 895350 h 1524000"/>
                <a:gd name="connsiteX8" fmla="*/ 2838450 w 2838450"/>
                <a:gd name="connsiteY8" fmla="*/ 381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50" h="1524000">
                  <a:moveTo>
                    <a:pt x="2781300" y="0"/>
                  </a:moveTo>
                  <a:lnTo>
                    <a:pt x="1600200" y="19050"/>
                  </a:lnTo>
                  <a:lnTo>
                    <a:pt x="762000" y="0"/>
                  </a:lnTo>
                  <a:lnTo>
                    <a:pt x="0" y="171450"/>
                  </a:lnTo>
                  <a:lnTo>
                    <a:pt x="361950" y="742950"/>
                  </a:lnTo>
                  <a:lnTo>
                    <a:pt x="819150" y="1504950"/>
                  </a:lnTo>
                  <a:lnTo>
                    <a:pt x="2819400" y="1524000"/>
                  </a:lnTo>
                  <a:lnTo>
                    <a:pt x="2819400" y="895350"/>
                  </a:lnTo>
                  <a:lnTo>
                    <a:pt x="2838450" y="381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6561368" y="3096872"/>
              <a:ext cx="1612393" cy="715813"/>
            </a:xfrm>
            <a:prstGeom prst="rect">
              <a:avLst/>
            </a:prstGeom>
            <a:noFill/>
            <a:ln w="28575">
              <a:solidFill>
                <a:srgbClr val="050B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6678554" y="3272491"/>
              <a:ext cx="1036588" cy="566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indent="323850" algn="ctr" eaLnBrk="1" fontAlgn="auto" hangingPunct="1">
                <a:defRPr/>
              </a:pPr>
              <a:r>
                <a:rPr lang="en-US" altLang="zh-CN" sz="1200" b="1" spc="20" dirty="0" smtClean="0">
                  <a:effectLst>
                    <a:glow rad="38100">
                      <a:schemeClr val="bg1">
                        <a:alpha val="70000"/>
                      </a:schemeClr>
                    </a:glo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04-014</a:t>
              </a:r>
              <a:endParaRPr lang="en-US" altLang="zh-CN" sz="1200" b="1" spc="20" dirty="0">
                <a:effectLst>
                  <a:glow rad="38100">
                    <a:schemeClr val="bg1">
                      <a:alpha val="70000"/>
                    </a:schemeClr>
                  </a:glow>
                </a:effectLst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12700" indent="323850" algn="ctr" eaLnBrk="1" fontAlgn="auto" hangingPunct="1">
                <a:defRPr/>
              </a:pPr>
              <a:r>
                <a:rPr lang="en-US" altLang="zh-CN" sz="1200" b="1" spc="20" dirty="0">
                  <a:effectLst>
                    <a:glow rad="38100">
                      <a:schemeClr val="bg1">
                        <a:alpha val="70000"/>
                      </a:schemeClr>
                    </a:glow>
                  </a:effectLst>
                  <a:latin typeface="黑体" panose="02010609060101010101" charset="-122"/>
                  <a:ea typeface="黑体" panose="02010609060101010101" charset="-122"/>
                  <a:sym typeface="+mn-ea"/>
                </a:rPr>
                <a:t>R2</a:t>
              </a:r>
              <a:endParaRPr lang="en-US" altLang="zh-CN" sz="1200" b="1" spc="20" dirty="0">
                <a:effectLst>
                  <a:glow rad="38100">
                    <a:schemeClr val="bg1">
                      <a:alpha val="70000"/>
                    </a:schemeClr>
                  </a:glow>
                </a:effectLst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12700" indent="323850" algn="ctr" eaLnBrk="1" fontAlgn="auto" hangingPunct="1">
                <a:defRPr/>
              </a:pPr>
              <a:endParaRPr lang="en-US" altLang="zh-CN" sz="1200" b="1" spc="20" dirty="0">
                <a:effectLst>
                  <a:glow rad="38100">
                    <a:schemeClr val="bg1">
                      <a:alpha val="70000"/>
                    </a:schemeClr>
                  </a:glow>
                </a:effectLst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0" y="5474441"/>
            <a:ext cx="3667920" cy="389430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3231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南京仙林副城麒麟片区控制性详细规划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》NJDBd030—04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管理单元图则修改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NJDBd030—04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管理单元图则位于江宁区仙林副城麒麟片区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东至东麒路，西至仙隐路，南至泰麟路，北至奔马路，用地面积约为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38.73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47258" y="1979140"/>
            <a:ext cx="3679053" cy="30530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8" name="矩形 57"/>
          <p:cNvSpPr/>
          <p:nvPr/>
        </p:nvSpPr>
        <p:spPr>
          <a:xfrm>
            <a:off x="647258" y="1979140"/>
            <a:ext cx="3667762" cy="304268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椭圆 59"/>
          <p:cNvSpPr/>
          <p:nvPr/>
        </p:nvSpPr>
        <p:spPr>
          <a:xfrm>
            <a:off x="3154351" y="2133712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2388376" y="23472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NJDBd030—04</a:t>
            </a:r>
            <a:endParaRPr lang="en-US" altLang="zh-CN" sz="1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56120" y="5046165"/>
            <a:ext cx="36677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6120" y="9488433"/>
            <a:ext cx="36677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NJDBd030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29030" y="6580166"/>
            <a:ext cx="94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NJDBd030</a:t>
            </a:r>
            <a:endParaRPr lang="en-US" altLang="zh-CN" sz="1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  <a:endParaRPr lang="zh-CN" altLang="en-US" sz="1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 flipH="1">
            <a:off x="656119" y="6956860"/>
            <a:ext cx="934989" cy="69342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6086071" y="1264555"/>
            <a:ext cx="14021956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04—014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用地性质为二类居住用地（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），容积率≤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建筑密度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≤24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，绿地率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≥30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％。</a:t>
            </a:r>
            <a:endParaRPr lang="zh-CN" altLang="en-US" sz="900" spc="2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5307892" y="8195861"/>
            <a:ext cx="1666732" cy="634020"/>
            <a:chOff x="17976523" y="7020947"/>
            <a:chExt cx="1666732" cy="634020"/>
          </a:xfrm>
        </p:grpSpPr>
        <p:sp>
          <p:nvSpPr>
            <p:cNvPr id="90" name="矩形 89"/>
            <p:cNvSpPr/>
            <p:nvPr/>
          </p:nvSpPr>
          <p:spPr>
            <a:xfrm>
              <a:off x="17976523" y="7425942"/>
              <a:ext cx="349281" cy="12911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17976523" y="7020947"/>
              <a:ext cx="1666732" cy="634020"/>
              <a:chOff x="17976523" y="7020947"/>
              <a:chExt cx="1666732" cy="634020"/>
            </a:xfrm>
          </p:grpSpPr>
          <p:sp>
            <p:nvSpPr>
              <p:cNvPr id="92" name="文本框 91"/>
              <p:cNvSpPr txBox="1"/>
              <p:nvPr/>
            </p:nvSpPr>
            <p:spPr>
              <a:xfrm>
                <a:off x="18411635" y="7020947"/>
                <a:ext cx="1231620" cy="6340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  <a:endPara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ym typeface="+mn-ea"/>
                </a:endParaRPr>
              </a:p>
            </p:txBody>
          </p:sp>
        </p:grpSp>
      </p:grpSp>
      <p:graphicFrame>
        <p:nvGraphicFramePr>
          <p:cNvPr id="42" name="表格 41"/>
          <p:cNvGraphicFramePr>
            <a:graphicFrameLocks noGrp="1"/>
          </p:cNvGraphicFramePr>
          <p:nvPr/>
        </p:nvGraphicFramePr>
        <p:xfrm>
          <a:off x="16316746" y="9124553"/>
          <a:ext cx="3312368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326"/>
                <a:gridCol w="2792042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9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宁政复〔</a:t>
                      </a:r>
                      <a:r>
                        <a:rPr kumimoji="1" lang="en-US" altLang="zh-CN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2026</a:t>
                      </a:r>
                      <a:r>
                        <a:rPr kumimoji="1"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〕</a:t>
                      </a:r>
                      <a:r>
                        <a:rPr kumimoji="1" lang="en-US" altLang="zh-CN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</a:t>
                      </a:r>
                      <a:r>
                        <a:rPr kumimoji="1" lang="zh-CN" altLang="en-US" sz="9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任意多边形 35"/>
          <p:cNvSpPr/>
          <p:nvPr/>
        </p:nvSpPr>
        <p:spPr>
          <a:xfrm flipV="1">
            <a:off x="2505016" y="7795522"/>
            <a:ext cx="1288572" cy="1133667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标注 85"/>
          <p:cNvSpPr/>
          <p:nvPr/>
        </p:nvSpPr>
        <p:spPr bwMode="auto">
          <a:xfrm>
            <a:off x="8022680" y="7329546"/>
            <a:ext cx="1924834" cy="1664395"/>
          </a:xfrm>
          <a:prstGeom prst="wedgeRectCallout">
            <a:avLst>
              <a:gd name="adj1" fmla="val 234215"/>
              <a:gd name="adj2" fmla="val -106758"/>
            </a:avLst>
          </a:prstGeom>
          <a:solidFill>
            <a:schemeClr val="bg1">
              <a:alpha val="85000"/>
            </a:schemeClr>
          </a:solidFill>
          <a:ln w="9525" cap="sq">
            <a:solidFill>
              <a:schemeClr val="tx1">
                <a:alpha val="60000"/>
              </a:schemeClr>
            </a:solidFill>
            <a:prstDash val="solid"/>
            <a:miter lim="800000"/>
            <a:headEnd type="arrow" w="lg" len="sm"/>
            <a:tailEnd type="arrow" w="lg" len="sm"/>
          </a:ln>
        </p:spPr>
        <p:txBody>
          <a:bodyPr rtlCol="0" anchor="ctr"/>
          <a:lstStyle/>
          <a:p>
            <a:pPr algn="just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04—014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(R2)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1.05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建筑高度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693521" y="8529080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NJDBd030-04</a:t>
            </a: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  <a:endParaRPr lang="zh-CN" altLang="en-US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WPS 演示</Application>
  <PresentationFormat>自定义</PresentationFormat>
  <Paragraphs>68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黑体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Youngrice</cp:lastModifiedBy>
  <cp:revision>488</cp:revision>
  <cp:lastPrinted>2024-03-26T06:31:00Z</cp:lastPrinted>
  <dcterms:created xsi:type="dcterms:W3CDTF">2019-11-04T11:42:00Z</dcterms:created>
  <dcterms:modified xsi:type="dcterms:W3CDTF">2026-02-04T02:29:38Z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2019-10-19T08:00:00Z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2019-11-14T08:00:00Z</vt:filetime>
  </property>
  <property fmtid="{D5CDD505-2E9C-101B-9397-08002B2CF9AE}" pid="5" name="ICV">
    <vt:lpwstr>B8F6EF1EC63B424497BEB7893F87B845_13</vt:lpwstr>
  </property>
  <property fmtid="{D5CDD505-2E9C-101B-9397-08002B2CF9AE}" pid="6" name="KSOProductBuildVer">
    <vt:lpwstr>2052-12.1.0.24657</vt:lpwstr>
  </property>
</Properties>
</file>