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2"/>
    <p:sldId id="262" r:id="rId3"/>
  </p:sldIdLst>
  <p:sldSz cx="20104100" cy="10058400"/>
  <p:notesSz cx="14355763" cy="9926638"/>
  <p:custDataLst>
    <p:tags r:id="rId5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12" userDrawn="1">
          <p15:clr>
            <a:srgbClr val="A4A3A4"/>
          </p15:clr>
        </p15:guide>
        <p15:guide id="2" pos="63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00000"/>
    <a:srgbClr val="D42324"/>
    <a:srgbClr val="FFFFFF"/>
    <a:srgbClr val="010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40" autoAdjust="0"/>
    <p:restoredTop sz="96331" autoAdjust="0"/>
  </p:normalViewPr>
  <p:slideViewPr>
    <p:cSldViewPr showGuides="1">
      <p:cViewPr varScale="1">
        <p:scale>
          <a:sx n="79" d="100"/>
          <a:sy n="79" d="100"/>
        </p:scale>
        <p:origin x="360" y="96"/>
      </p:cViewPr>
      <p:guideLst>
        <p:guide orient="horz" pos="5912"/>
        <p:guide pos="633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l">
              <a:defRPr sz="1000"/>
            </a:lvl1pPr>
          </a:lstStyle>
          <a:p>
            <a:pPr defTabSz="735686"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8131230" y="2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r">
              <a:defRPr sz="1000"/>
            </a:lvl1pPr>
          </a:lstStyle>
          <a:p>
            <a:pPr defTabSz="735686">
              <a:defRPr/>
            </a:pPr>
            <a:fld id="{C1DB716A-964D-4EB2-8D0E-86C29F8A49E2}" type="datetimeFigureOut">
              <a:rPr lang="zh-CN" altLang="en-US" smtClean="0"/>
              <a:pPr defTabSz="735686">
                <a:defRPr/>
              </a:pPr>
              <a:t>2026/2/6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33813" y="1243013"/>
            <a:ext cx="6688137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3587" tIns="36794" rIns="73587" bIns="36794" rtlCol="0" anchor="ctr"/>
          <a:lstStyle/>
          <a:p>
            <a:pPr marL="0" marR="0" lvl="0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435126" y="4776884"/>
            <a:ext cx="11485517" cy="3908927"/>
          </a:xfrm>
          <a:prstGeom prst="rect">
            <a:avLst/>
          </a:prstGeom>
        </p:spPr>
        <p:txBody>
          <a:bodyPr vert="horz" lIns="73587" tIns="36794" rIns="73587" bIns="36794" rtlCol="0"/>
          <a:lstStyle/>
          <a:p>
            <a:pPr marL="0" marR="0" lvl="0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368161" marR="0" lvl="1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二级</a:t>
            </a:r>
          </a:p>
          <a:p>
            <a:pPr marL="735686" marR="0" lvl="2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三级</a:t>
            </a:r>
          </a:p>
          <a:p>
            <a:pPr marL="1103849" marR="0" lvl="3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四级</a:t>
            </a:r>
          </a:p>
          <a:p>
            <a:pPr marL="1472010" marR="0" lvl="4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9428428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 anchor="b"/>
          <a:lstStyle>
            <a:lvl1pPr algn="l">
              <a:defRPr sz="1000"/>
            </a:lvl1pPr>
          </a:lstStyle>
          <a:p>
            <a:pPr defTabSz="735686"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8131230" y="9428428"/>
            <a:ext cx="6221133" cy="498212"/>
          </a:xfrm>
          <a:prstGeom prst="rect">
            <a:avLst/>
          </a:prstGeom>
        </p:spPr>
        <p:txBody>
          <a:bodyPr vert="horz" wrap="square" lIns="73587" tIns="36794" rIns="73587" bIns="36794" numCol="1" anchor="b" anchorCtr="0" compatLnSpc="1"/>
          <a:lstStyle>
            <a:lvl1pPr algn="r">
              <a:defRPr sz="1000"/>
            </a:lvl1pPr>
          </a:lstStyle>
          <a:p>
            <a:pPr defTabSz="735686">
              <a:defRPr/>
            </a:pPr>
            <a:fld id="{213A655C-B1AC-4425-A5A8-AB2C31E5176D}" type="slidenum">
              <a:rPr lang="zh-CN" altLang="en-US" smtClean="0"/>
              <a:pPr defTabSz="735686"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256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118104"/>
            <a:ext cx="17088485" cy="2112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5632704"/>
            <a:ext cx="14072869" cy="2514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0275FD-135D-4BC5-ABA7-171CF6D46488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2/6/2026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1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E77DD5-325A-4769-9C55-E302D77FA1A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41257D-445D-4368-B419-9FA411A0CA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2/6/2026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95C69B-6AB9-4BA6-9AF6-127A8972002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5"/>
          <p:cNvSpPr>
            <a:spLocks noGrp="1"/>
          </p:cNvSpPr>
          <p:nvPr>
            <p:ph type="ftr" sz="quarter" idx="1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6"/>
          <p:cNvSpPr>
            <a:spLocks noGrp="1"/>
          </p:cNvSpPr>
          <p:nvPr>
            <p:ph type="dt" sz="half" idx="1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81978B-FCDE-44CA-AB9F-210F33591AC9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2/6/2026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7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0BB6B4-23BD-4279-B4C6-9EA1EDC7902A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3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4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387D2B-5DC5-486C-88BF-A8AF506FA990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2/6/2026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5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583100-B881-4647-9371-B59ADAC7C85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2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3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E9C50C-75B2-4F8F-B4F2-C18ECBD5904B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2/6/2026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4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DFF8DC-8E9D-43EA-9E9C-D93CD9131DF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bk object 17"/>
          <p:cNvSpPr/>
          <p:nvPr/>
        </p:nvSpPr>
        <p:spPr>
          <a:xfrm>
            <a:off x="0" y="0"/>
            <a:ext cx="0" cy="1588"/>
          </a:xfrm>
          <a:custGeom>
            <a:avLst/>
            <a:gdLst/>
            <a:ahLst/>
            <a:cxnLst>
              <a:cxn ang="0">
                <a:pos x="0" y="98202"/>
              </a:cxn>
              <a:cxn ang="0">
                <a:pos x="0" y="344956"/>
              </a:cxn>
            </a:cxnLst>
            <a:rect l="0" t="0" r="0" b="0"/>
            <a:pathLst>
              <a:path w="1" h="1270">
                <a:moveTo>
                  <a:pt x="0" y="461"/>
                </a:moveTo>
                <a:lnTo>
                  <a:pt x="0" y="1617"/>
                </a:lnTo>
              </a:path>
            </a:pathLst>
          </a:custGeom>
          <a:noFill/>
          <a:ln w="3175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>
          <a:xfrm>
            <a:off x="1004888" y="401638"/>
            <a:ext cx="18094325" cy="16097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1029" name="Holder 3"/>
          <p:cNvSpPr>
            <a:spLocks noGrp="1"/>
          </p:cNvSpPr>
          <p:nvPr>
            <p:ph type="body"/>
          </p:nvPr>
        </p:nvSpPr>
        <p:spPr>
          <a:xfrm>
            <a:off x="1004888" y="2312988"/>
            <a:ext cx="18094325" cy="66389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defRPr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187F2E-D3FA-4D89-8BC6-EEA6E98D90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2/6/2026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 algn="r" eaLnBrk="1" hangingPunct="1">
              <a:defRPr noProof="1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844445-4DBC-44DA-80E1-FCFBF76E9E1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" y="0"/>
            <a:ext cx="20098512" cy="10058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 sz="2000">
          <a:latin typeface="+mn-lt"/>
          <a:ea typeface="+mn-ea"/>
          <a:cs typeface="+mn-cs"/>
        </a:defRPr>
      </a:lvl6pPr>
      <a:lvl7pPr marL="2743200">
        <a:defRPr sz="2000">
          <a:latin typeface="+mn-lt"/>
          <a:ea typeface="+mn-ea"/>
          <a:cs typeface="+mn-cs"/>
        </a:defRPr>
      </a:lvl7pPr>
      <a:lvl8pPr marL="3200400">
        <a:defRPr sz="2000">
          <a:latin typeface="+mn-lt"/>
          <a:ea typeface="+mn-ea"/>
          <a:cs typeface="+mn-cs"/>
        </a:defRPr>
      </a:lvl8pPr>
      <a:lvl9pPr marL="3657600">
        <a:defRPr sz="2000"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E496F3B-469F-4BDC-9570-BA83356F06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453" b="20155"/>
          <a:stretch/>
        </p:blipFill>
        <p:spPr>
          <a:xfrm>
            <a:off x="10052050" y="5789519"/>
            <a:ext cx="5122864" cy="426888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968374" y="619172"/>
            <a:ext cx="69487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南京市国土空间规划编制成果公布</a:t>
            </a:r>
          </a:p>
        </p:txBody>
      </p:sp>
      <p:sp>
        <p:nvSpPr>
          <p:cNvPr id="8196" name="object 4"/>
          <p:cNvSpPr txBox="1"/>
          <p:nvPr/>
        </p:nvSpPr>
        <p:spPr>
          <a:xfrm>
            <a:off x="10052050" y="9058223"/>
            <a:ext cx="5122864" cy="578172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374650" indent="-363220" algn="ctr" eaLnBrk="1" hangingPunct="1">
              <a:lnSpc>
                <a:spcPct val="153000"/>
              </a:lnSpc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南京市规划和自然资源局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74650" indent="-363220" algn="ctr" eaLnBrk="1" hangingPunct="1">
              <a:lnSpc>
                <a:spcPct val="153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二O</a:t>
            </a:r>
            <a:r>
              <a:rPr lang="en-US" altLang="en-US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8199" name="object 7"/>
          <p:cNvSpPr txBox="1"/>
          <p:nvPr/>
        </p:nvSpPr>
        <p:spPr>
          <a:xfrm>
            <a:off x="15844664" y="609716"/>
            <a:ext cx="3712442" cy="2230611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indent="-12700"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为了满足市第一医院日益增长的医疗服务需求，提升医疗服务保障水平，改善医疗服务环境，促进土地资源集约节约利用，我局会同建邺区人民政府组织开展了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河西新城区中部地区控制性详细规划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MCe030-03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规划管理单元图则修改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工作。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根据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中华人民共和国城乡规划法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南京市国土空间规划条例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，现将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河西新城区中部地区控制性详细规划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》MCe030-03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规划管理单元图则修改成果向社会予以公布。</a:t>
            </a:r>
          </a:p>
        </p:txBody>
      </p:sp>
      <p:sp>
        <p:nvSpPr>
          <p:cNvPr id="8203" name="object 16"/>
          <p:cNvSpPr txBox="1"/>
          <p:nvPr/>
        </p:nvSpPr>
        <p:spPr>
          <a:xfrm>
            <a:off x="5434013" y="8665409"/>
            <a:ext cx="2689225" cy="100796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84150" indent="-171450" eaLnBrk="1" hangingPunct="1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 址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南京市鼓楼区</a:t>
            </a:r>
            <a:r>
              <a:rPr lang="en-US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中山路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171号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 编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210005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 址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http://ghj.nanjing.gov.cn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咨询电话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025-86570680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bject 12"/>
          <p:cNvSpPr txBox="1"/>
          <p:nvPr/>
        </p:nvSpPr>
        <p:spPr>
          <a:xfrm>
            <a:off x="15844664" y="6520894"/>
            <a:ext cx="3712442" cy="227241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indent="-12700"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1、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本规划</a:t>
            </a:r>
            <a:r>
              <a:rPr lang="en-US" altLang="zh-CN" sz="9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是城市发展的控制与引导性文件，不代表具体的项目实施计划和实施方案。一旦有建设行为，应依据批准的具体项目建设方案实施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国土空间规划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是不断优化更新的过程，规划内容以南京市规划和自然资源局存档备查的最新版本为准，同一地区同内容深度规划若有更新，南京市规划和自然资源局将</a:t>
            </a:r>
            <a:r>
              <a:rPr lang="en-US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依法及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时在网站上公布，本材料自动作废。</a:t>
            </a: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9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、本材料版权及解释权归南京市规划和自然资源局所有，未取得版权人的书面授权，谢绝改变、分发、发布或使用本材料图文资料。</a:t>
            </a: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 rotWithShape="1">
          <a:blip r:embed="rId5"/>
          <a:srcRect r="79277"/>
          <a:stretch/>
        </p:blipFill>
        <p:spPr>
          <a:xfrm>
            <a:off x="12566650" y="533400"/>
            <a:ext cx="473732" cy="53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object 5"/>
          <p:cNvSpPr txBox="1"/>
          <p:nvPr/>
        </p:nvSpPr>
        <p:spPr>
          <a:xfrm>
            <a:off x="10966426" y="2367905"/>
            <a:ext cx="4267088" cy="47416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1430" algn="ctr" eaLnBrk="1" hangingPunct="1">
              <a:lnSpc>
                <a:spcPct val="102000"/>
              </a:lnSpc>
            </a:pPr>
            <a:r>
              <a:rPr lang="en-US" altLang="zh-CN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河西新城区中部地区控制性详细规划</a:t>
            </a:r>
            <a:r>
              <a:rPr lang="en-US" altLang="zh-CN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》</a:t>
            </a:r>
          </a:p>
          <a:p>
            <a:pPr marL="11430" algn="ctr" eaLnBrk="1" hangingPunct="1">
              <a:lnSpc>
                <a:spcPct val="102000"/>
              </a:lnSpc>
            </a:pPr>
            <a:r>
              <a:rPr lang="en-US" altLang="zh-CN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MCe030-03</a:t>
            </a:r>
            <a:r>
              <a:rPr lang="zh-CN" altLang="en-US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规划管理单元图则修改</a:t>
            </a:r>
            <a:endParaRPr lang="zh-CN" altLang="en-US" sz="1600" b="1" dirty="0">
              <a:solidFill>
                <a:srgbClr val="FFFFFF"/>
              </a:solidFill>
              <a:latin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48F002FD-99EF-4ACF-AEF3-E37B63336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88" y="6026779"/>
            <a:ext cx="3679050" cy="33473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1BF0DFC0-D7DB-4FD7-9DAF-E34F3BF9F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66" y="1752836"/>
            <a:ext cx="3677741" cy="40075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33E1C18-03EA-4A5E-B518-1D34057214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41" r="11567"/>
          <a:stretch/>
        </p:blipFill>
        <p:spPr>
          <a:xfrm>
            <a:off x="7460644" y="2055451"/>
            <a:ext cx="7902222" cy="7189200"/>
          </a:xfrm>
          <a:prstGeom prst="rect">
            <a:avLst/>
          </a:prstGeom>
        </p:spPr>
      </p:pic>
      <p:sp>
        <p:nvSpPr>
          <p:cNvPr id="6" name="object 7"/>
          <p:cNvSpPr txBox="1"/>
          <p:nvPr/>
        </p:nvSpPr>
        <p:spPr>
          <a:xfrm>
            <a:off x="316098" y="945541"/>
            <a:ext cx="1454150" cy="222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eaLnBrk="1" hangingPunct="1"/>
            <a:r>
              <a:rPr lang="en-US" altLang="zh-CN" sz="1400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区位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0" y="779463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object 9"/>
          <p:cNvSpPr/>
          <p:nvPr/>
        </p:nvSpPr>
        <p:spPr>
          <a:xfrm>
            <a:off x="0" y="0"/>
            <a:ext cx="0" cy="10053638"/>
          </a:xfrm>
          <a:custGeom>
            <a:avLst/>
            <a:gdLst>
              <a:gd name="txL" fmla="*/ 0 w 1"/>
              <a:gd name="txT" fmla="*/ 0 h 10053320"/>
              <a:gd name="txR" fmla="*/ 0 w 1"/>
              <a:gd name="txB" fmla="*/ 10053320 h 10053320"/>
            </a:gdLst>
            <a:ahLst/>
            <a:cxnLst>
              <a:cxn ang="0">
                <a:pos x="0" y="0"/>
              </a:cxn>
              <a:cxn ang="0">
                <a:pos x="0" y="10060684"/>
              </a:cxn>
            </a:cxnLst>
            <a:rect l="txL" t="txT" r="txR" b="txB"/>
            <a:pathLst>
              <a:path w="1" h="10053320">
                <a:moveTo>
                  <a:pt x="0" y="0"/>
                </a:moveTo>
                <a:lnTo>
                  <a:pt x="0" y="1005274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object 10"/>
          <p:cNvSpPr/>
          <p:nvPr/>
        </p:nvSpPr>
        <p:spPr>
          <a:xfrm>
            <a:off x="-639" y="10034588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object 7"/>
          <p:cNvSpPr txBox="1"/>
          <p:nvPr/>
        </p:nvSpPr>
        <p:spPr>
          <a:xfrm>
            <a:off x="5643991" y="924744"/>
            <a:ext cx="2174875" cy="21526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eaLnBrk="1" hangingPunct="1"/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图则修改内容</a:t>
            </a:r>
            <a:endParaRPr lang="en-US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91510" y="783478"/>
            <a:ext cx="0" cy="9117013"/>
          </a:xfrm>
          <a:custGeom>
            <a:avLst/>
            <a:gdLst>
              <a:gd name="txL" fmla="*/ 0 w 1"/>
              <a:gd name="txT" fmla="*/ 0 h 9116695"/>
              <a:gd name="txR" fmla="*/ 0 w 1"/>
              <a:gd name="txB" fmla="*/ 9116695 h 9116695"/>
            </a:gdLst>
            <a:ahLst/>
            <a:cxnLst>
              <a:cxn ang="0">
                <a:pos x="0" y="0"/>
              </a:cxn>
              <a:cxn ang="0">
                <a:pos x="0" y="9124211"/>
              </a:cxn>
            </a:cxnLst>
            <a:rect l="txL" t="txT" r="txR" b="txB"/>
            <a:pathLst>
              <a:path w="1" h="9116695">
                <a:moveTo>
                  <a:pt x="0" y="0"/>
                </a:moveTo>
                <a:lnTo>
                  <a:pt x="0" y="9116254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object 2"/>
          <p:cNvSpPr txBox="1"/>
          <p:nvPr/>
        </p:nvSpPr>
        <p:spPr>
          <a:xfrm>
            <a:off x="-639" y="362749"/>
            <a:ext cx="20104099" cy="28507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algn="ctr">
              <a:lnSpc>
                <a:spcPct val="1500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河西新城区中部地区控制性详细规划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》MCe030-03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规划管理单元图则修改</a:t>
            </a:r>
          </a:p>
        </p:txBody>
      </p:sp>
      <p:sp>
        <p:nvSpPr>
          <p:cNvPr id="13" name="矩形 12"/>
          <p:cNvSpPr/>
          <p:nvPr/>
        </p:nvSpPr>
        <p:spPr>
          <a:xfrm>
            <a:off x="18038644" y="1857817"/>
            <a:ext cx="507121" cy="152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2414188" y="1857816"/>
            <a:ext cx="609584" cy="19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607158" y="1178029"/>
            <a:ext cx="1402195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323850" eaLnBrk="1" fontAlgn="auto" hangingPunct="1">
              <a:lnSpc>
                <a:spcPct val="150000"/>
              </a:lnSpc>
              <a:defRPr/>
            </a:pPr>
            <a:r>
              <a:rPr lang="en-US" altLang="zh-CN" sz="900" spc="2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03-02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地块容积率调整为≤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2.8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，建筑密度调整为≤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40%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，建筑高度调整为≤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100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米，其余指标不作调整。</a:t>
            </a:r>
          </a:p>
        </p:txBody>
      </p:sp>
      <p:sp>
        <p:nvSpPr>
          <p:cNvPr id="16" name="椭圆 15"/>
          <p:cNvSpPr/>
          <p:nvPr/>
        </p:nvSpPr>
        <p:spPr>
          <a:xfrm>
            <a:off x="2995266" y="3700641"/>
            <a:ext cx="136602" cy="136602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400751" y="381702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MCe030-03</a:t>
            </a:r>
          </a:p>
          <a:p>
            <a:pPr algn="ctr"/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规划管理单元图则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048134" y="8691974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MCe030</a:t>
            </a:r>
          </a:p>
          <a:p>
            <a:pPr algn="ctr"/>
            <a:r>
              <a:rPr lang="zh-CN" altLang="en-US" sz="1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控规单元</a:t>
            </a:r>
          </a:p>
        </p:txBody>
      </p:sp>
      <p:sp>
        <p:nvSpPr>
          <p:cNvPr id="19" name="任意多边形 18"/>
          <p:cNvSpPr/>
          <p:nvPr/>
        </p:nvSpPr>
        <p:spPr>
          <a:xfrm flipV="1">
            <a:off x="2862468" y="8664890"/>
            <a:ext cx="978673" cy="393692"/>
          </a:xfrm>
          <a:custGeom>
            <a:avLst/>
            <a:gdLst>
              <a:gd name="connsiteX0" fmla="*/ 0 w 1209675"/>
              <a:gd name="connsiteY0" fmla="*/ 257175 h 257175"/>
              <a:gd name="connsiteX1" fmla="*/ 257175 w 1209675"/>
              <a:gd name="connsiteY1" fmla="*/ 0 h 257175"/>
              <a:gd name="connsiteX2" fmla="*/ 1209675 w 1209675"/>
              <a:gd name="connsiteY2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675" h="257175">
                <a:moveTo>
                  <a:pt x="0" y="257175"/>
                </a:moveTo>
                <a:lnTo>
                  <a:pt x="257175" y="0"/>
                </a:lnTo>
                <a:lnTo>
                  <a:pt x="1209675" y="0"/>
                </a:lnTo>
              </a:path>
            </a:pathLst>
          </a:custGeom>
          <a:noFill/>
          <a:ln w="12700">
            <a:solidFill>
              <a:schemeClr val="tx1"/>
            </a:solidFill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44830" y="9396675"/>
            <a:ext cx="367905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图则在</a:t>
            </a:r>
            <a:r>
              <a:rPr lang="en-US" altLang="zh-CN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MCe030</a:t>
            </a: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控规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单元的位置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8E2E7A0-5722-5A9A-3032-4C94CED4150B}"/>
              </a:ext>
            </a:extLst>
          </p:cNvPr>
          <p:cNvSpPr/>
          <p:nvPr/>
        </p:nvSpPr>
        <p:spPr>
          <a:xfrm>
            <a:off x="462373" y="5770476"/>
            <a:ext cx="401928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图则在</a:t>
            </a: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建邺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区的位置</a:t>
            </a:r>
          </a:p>
        </p:txBody>
      </p:sp>
      <p:sp>
        <p:nvSpPr>
          <p:cNvPr id="22" name="object 3"/>
          <p:cNvSpPr txBox="1"/>
          <p:nvPr/>
        </p:nvSpPr>
        <p:spPr>
          <a:xfrm>
            <a:off x="316098" y="1298656"/>
            <a:ext cx="4694055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indent="323850" algn="just" eaLnBrk="1" fontAlgn="auto" hangingPunct="1">
              <a:lnSpc>
                <a:spcPct val="150000"/>
              </a:lnSpc>
              <a:defRPr/>
            </a:pPr>
            <a:r>
              <a:rPr lang="en-US" altLang="zh-CN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MCe030-03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规划管理单元图则位于河西新城区中部</a:t>
            </a:r>
            <a:r>
              <a:rPr lang="zh-CN" altLang="en-US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，东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至江东中路，西至燕山路，南至兴隆大街，北至应天大街，用地面积约</a:t>
            </a:r>
            <a:r>
              <a:rPr lang="en-US" altLang="zh-CN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38.03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公顷。</a:t>
            </a:r>
            <a:endParaRPr lang="en-US" altLang="zh-CN" sz="900" spc="2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8757BA3-AB0B-7F9C-E661-CF5A7F95BBB1}"/>
              </a:ext>
            </a:extLst>
          </p:cNvPr>
          <p:cNvSpPr txBox="1"/>
          <p:nvPr/>
        </p:nvSpPr>
        <p:spPr>
          <a:xfrm>
            <a:off x="2938899" y="5994845"/>
            <a:ext cx="1210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MCe030—03</a:t>
            </a:r>
            <a:r>
              <a: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规划管理单元图则</a:t>
            </a:r>
          </a:p>
        </p:txBody>
      </p:sp>
      <p:sp>
        <p:nvSpPr>
          <p:cNvPr id="24" name="任意多边形 35">
            <a:extLst>
              <a:ext uri="{FF2B5EF4-FFF2-40B4-BE49-F238E27FC236}">
                <a16:creationId xmlns:a16="http://schemas.microsoft.com/office/drawing/2014/main" id="{D2C25531-B564-0D6E-5A0A-6E2AEFB94575}"/>
              </a:ext>
            </a:extLst>
          </p:cNvPr>
          <p:cNvSpPr/>
          <p:nvPr/>
        </p:nvSpPr>
        <p:spPr>
          <a:xfrm>
            <a:off x="2815246" y="6369782"/>
            <a:ext cx="1224136" cy="279598"/>
          </a:xfrm>
          <a:custGeom>
            <a:avLst/>
            <a:gdLst>
              <a:gd name="connsiteX0" fmla="*/ 0 w 1209675"/>
              <a:gd name="connsiteY0" fmla="*/ 257175 h 257175"/>
              <a:gd name="connsiteX1" fmla="*/ 257175 w 1209675"/>
              <a:gd name="connsiteY1" fmla="*/ 0 h 257175"/>
              <a:gd name="connsiteX2" fmla="*/ 1209675 w 1209675"/>
              <a:gd name="connsiteY2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675" h="257175">
                <a:moveTo>
                  <a:pt x="0" y="257175"/>
                </a:moveTo>
                <a:lnTo>
                  <a:pt x="257175" y="0"/>
                </a:lnTo>
                <a:lnTo>
                  <a:pt x="1209675" y="0"/>
                </a:lnTo>
              </a:path>
            </a:pathLst>
          </a:custGeom>
          <a:noFill/>
          <a:ln w="12700">
            <a:solidFill>
              <a:schemeClr val="tx1"/>
            </a:solidFill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8038644" y="1857817"/>
            <a:ext cx="507121" cy="152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2414188" y="1857816"/>
            <a:ext cx="609584" cy="19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9" name="表格 28">
            <a:extLst>
              <a:ext uri="{FF2B5EF4-FFF2-40B4-BE49-F238E27FC236}">
                <a16:creationId xmlns:a16="http://schemas.microsoft.com/office/drawing/2014/main" id="{830759D3-E25B-AD77-71FC-324B42EA8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470558"/>
              </p:ext>
            </p:extLst>
          </p:nvPr>
        </p:nvGraphicFramePr>
        <p:xfrm>
          <a:off x="16136726" y="9124553"/>
          <a:ext cx="3333750" cy="54424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3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0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批准单位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南京市人民政府</a:t>
                      </a: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批准文号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chemeClr val="accent2"/>
                        </a:buClr>
                        <a:buSzPct val="110000"/>
                      </a:pPr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宁政复</a:t>
                      </a:r>
                      <a:r>
                        <a:rPr kumimoji="1" lang="en-US" altLang="zh-CN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〔2026〕15</a:t>
                      </a:r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号</a:t>
                      </a: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矩形标注 31"/>
          <p:cNvSpPr/>
          <p:nvPr/>
        </p:nvSpPr>
        <p:spPr>
          <a:xfrm>
            <a:off x="13981074" y="2318134"/>
            <a:ext cx="2042877" cy="2146482"/>
          </a:xfrm>
          <a:prstGeom prst="wedgeRectCallout">
            <a:avLst>
              <a:gd name="adj1" fmla="val -152047"/>
              <a:gd name="adj2" fmla="val 37209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03-02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000"/>
              </a:lnSpc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医疗卫生用地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(A5)</a:t>
            </a:r>
          </a:p>
          <a:p>
            <a:pPr>
              <a:lnSpc>
                <a:spcPts val="2000"/>
              </a:lnSpc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用地面积：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4.29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000"/>
              </a:lnSpc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容积率：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2.8</a:t>
            </a:r>
          </a:p>
          <a:p>
            <a:pPr>
              <a:lnSpc>
                <a:spcPts val="2000"/>
              </a:lnSpc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建筑密度≤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</a:p>
          <a:p>
            <a:pPr>
              <a:lnSpc>
                <a:spcPts val="2000"/>
              </a:lnSpc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建筑高度≤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100m</a:t>
            </a:r>
          </a:p>
          <a:p>
            <a:pPr>
              <a:lnSpc>
                <a:spcPts val="2000"/>
              </a:lnSpc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绿地率≥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4031270" y="8833448"/>
            <a:ext cx="1696666" cy="904863"/>
            <a:chOff x="17976523" y="7056099"/>
            <a:chExt cx="1696666" cy="904863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12476216-644C-4E14-AFBA-A3271C34912B}"/>
                </a:ext>
              </a:extLst>
            </p:cNvPr>
            <p:cNvSpPr/>
            <p:nvPr/>
          </p:nvSpPr>
          <p:spPr>
            <a:xfrm>
              <a:off x="17976523" y="7443214"/>
              <a:ext cx="349281" cy="129117"/>
            </a:xfrm>
            <a:prstGeom prst="rect">
              <a:avLst/>
            </a:prstGeom>
            <a:noFill/>
            <a:ln w="19050">
              <a:solidFill>
                <a:srgbClr val="1C21F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/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17976523" y="7056099"/>
              <a:ext cx="1696666" cy="904863"/>
              <a:chOff x="17976523" y="7056099"/>
              <a:chExt cx="1696666" cy="904863"/>
            </a:xfrm>
          </p:grpSpPr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2D8B8F25-776D-4CE5-B273-ACF06C684700}"/>
                  </a:ext>
                </a:extLst>
              </p:cNvPr>
              <p:cNvSpPr txBox="1"/>
              <p:nvPr/>
            </p:nvSpPr>
            <p:spPr>
              <a:xfrm>
                <a:off x="18431927" y="7056099"/>
                <a:ext cx="1241262" cy="90486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lnSpc>
                    <a:spcPct val="160000"/>
                  </a:lnSpc>
                </a:pPr>
                <a:r>
                  <a:rPr lang="zh-CN" altLang="en-US" sz="11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图则单元边界</a:t>
                </a:r>
                <a:endParaRPr lang="en-US" altLang="zh-CN" sz="11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60000"/>
                  </a:lnSpc>
                </a:pPr>
                <a:r>
                  <a:rPr lang="zh-CN" altLang="en-US" sz="11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修改地块范围</a:t>
                </a:r>
              </a:p>
              <a:p>
                <a:pPr>
                  <a:lnSpc>
                    <a:spcPct val="160000"/>
                  </a:lnSpc>
                </a:pPr>
                <a:endParaRPr lang="en-US" altLang="zh-CN" sz="11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22617C8D-29A9-4E22-9B34-18A2E5A3950C}"/>
                  </a:ext>
                </a:extLst>
              </p:cNvPr>
              <p:cNvSpPr/>
              <p:nvPr/>
            </p:nvSpPr>
            <p:spPr>
              <a:xfrm>
                <a:off x="17976523" y="7193276"/>
                <a:ext cx="349281" cy="129117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 sz="1000">
                  <a:sym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47539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Y0ZDAzNDUzMWQxNTUxMjJmYzQwOTRhYjVjMTI3ZTA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5040</TotalTime>
  <Words>364</Words>
  <Application>Microsoft Office PowerPoint</Application>
  <PresentationFormat>自定义</PresentationFormat>
  <Paragraphs>41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等线</vt:lpstr>
      <vt:lpstr>宋体</vt:lpstr>
      <vt:lpstr>微软雅黑</vt:lpstr>
      <vt:lpstr>Arial</vt:lpstr>
      <vt:lpstr>Calibri</vt:lpstr>
      <vt:lpstr>Times New Roman</vt:lpstr>
      <vt:lpstr>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zc</dc:creator>
  <cp:lastModifiedBy>NTKO</cp:lastModifiedBy>
  <cp:revision>404</cp:revision>
  <cp:lastPrinted>2024-03-26T06:31:01Z</cp:lastPrinted>
  <dcterms:created xsi:type="dcterms:W3CDTF">2019-11-04T11:42:00Z</dcterms:created>
  <dcterms:modified xsi:type="dcterms:W3CDTF">2026-02-06T03:34:18Z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2019-10-16T00:00:00Z</vt:filetime>
  </property>
  <property fmtid="{D5CDD505-2E9C-101B-9397-08002B2CF9AE}" pid="3" name="Creator">
    <vt:lpwstr>Microsoft? Office PowerPoint 2007</vt:lpwstr>
  </property>
  <property fmtid="{D5CDD505-2E9C-101B-9397-08002B2CF9AE}" pid="4" name="LastSaved">
    <vt:filetime>2019-11-11T00:00:00Z</vt:filetime>
  </property>
  <property fmtid="{D5CDD505-2E9C-101B-9397-08002B2CF9AE}" pid="5" name="ICV">
    <vt:lpwstr>71574463EEF24D818072EAEF89BD15EC</vt:lpwstr>
  </property>
  <property fmtid="{D5CDD505-2E9C-101B-9397-08002B2CF9AE}" pid="6" name="KSOProductBuildVer">
    <vt:lpwstr>2052-11.1.0.12302</vt:lpwstr>
  </property>
</Properties>
</file>