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3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3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8080"/>
    <a:srgbClr val="0000FF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40" autoAdjust="0"/>
    <p:restoredTop sz="96331" autoAdjust="0"/>
  </p:normalViewPr>
  <p:slideViewPr>
    <p:cSldViewPr showGuides="1">
      <p:cViewPr>
        <p:scale>
          <a:sx n="100" d="100"/>
          <a:sy n="100" d="100"/>
        </p:scale>
        <p:origin x="-1944" y="-3480"/>
      </p:cViewPr>
      <p:guideLst>
        <p:guide orient="horz" pos="3163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3/4/2026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notesSlide" Target="../notesSlides/notesSlide2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image" Target="../media/image7.jpe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image" Target="../media/image6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image" Target="../media/image5.jpeg"/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image" Target="../media/image8.jpeg"/><Relationship Id="rId20" Type="http://schemas.openxmlformats.org/officeDocument/2006/relationships/tags" Target="../tags/tag21.xml"/><Relationship Id="rId4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50" y="5782945"/>
            <a:ext cx="5123180" cy="42754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为了加快推进鼓楼中央门片区城市建设，改善片区城市环境和居住质量，我局会同鼓楼区政府组织开展了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algn="l" eaLnBrk="1" hangingPunct="1">
              <a:spcBef>
                <a:spcPts val="6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：025-58778532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5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《鼓楼铁北中央门片区控制性详细规划》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NJZCb031-24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、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25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划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2" name="图片 39" descr="E:/鼓楼/铁路西站货场/202602/25修改后-Model.jpg25修改后-Model"/>
          <p:cNvPicPr>
            <a:picLocks noChangeAspect="1"/>
          </p:cNvPicPr>
          <p:nvPr/>
        </p:nvPicPr>
        <p:blipFill>
          <a:blip r:embed="rId43"/>
          <a:srcRect l="8" r="8"/>
          <a:stretch>
            <a:fillRect/>
          </a:stretch>
        </p:blipFill>
        <p:spPr>
          <a:xfrm>
            <a:off x="13050520" y="3790950"/>
            <a:ext cx="5788025" cy="3978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" name="矩形标注 134"/>
          <p:cNvSpPr/>
          <p:nvPr/>
        </p:nvSpPr>
        <p:spPr>
          <a:xfrm>
            <a:off x="17324070" y="3086100"/>
            <a:ext cx="715645" cy="782955"/>
          </a:xfrm>
          <a:prstGeom prst="wedgeRectCallout">
            <a:avLst>
              <a:gd name="adj1" fmla="val -54436"/>
              <a:gd name="adj2" fmla="val 26938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用地性质：水域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031单元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2900" y="5505450"/>
            <a:ext cx="4667250" cy="36772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42900" y="5505450"/>
            <a:ext cx="4667250" cy="3677285"/>
          </a:xfrm>
          <a:prstGeom prst="rect">
            <a:avLst/>
          </a:prstGeom>
          <a:solidFill>
            <a:srgbClr val="FFFFFF">
              <a:alpha val="7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《鼓楼铁北中央门片区控制性详细规划》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607050" y="1177925"/>
            <a:ext cx="14007465" cy="134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en-US" alt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1</a:t>
            </a: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）用地布局及指标。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根据铁路西站货场地块更新方案调整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NJZCb031—24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、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25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规划管理单元内路网结构、河道蓝线、用地布局及各地块控制指标。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24—03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地块，铁路用地，用地面积为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1.06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≤6.0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24—04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地块，二类居住用地，用地面积为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5.59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≤2.36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≤25%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≤80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，配套设施为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“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基层社区中心建筑面积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2490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平方米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”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24—06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地块，商办混合用地，用地面积为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2.27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，配套设施为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“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公共厕所一处、配建不少于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290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个停车位的公共停车场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”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24—07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地块，商办混合用地，用地面积为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0.76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≤5.0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≤100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24—10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地块，零售商业用地，用地面积为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0.60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≤50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24—12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地块，幼托用地，用地面积为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0.41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≤0.80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≤35%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≤12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≥35%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24—15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地块，二类居住用地，用地面积为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1.11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≤2.47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≤80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24—16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地块，二类居住用地，用地面积为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0.64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≤1.6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≤60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25—02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地块，二类居住用地，用地性质为二类居住，用地面积为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1.43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≤2.73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，控制高度为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≤80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≥30%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25—08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地块，小学用地，用地面积为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2.20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公顷，容积率为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≤0.8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，建筑密度为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≤35%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，建筑高度为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≤24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米，绿地率为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≥35%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，配套设施为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“18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班小学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”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25—26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地块，零售商业用地，用地面积为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2.64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公顷，配套设施为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“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玉桥市场邮政所、配建不少于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400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个停车位的停车场一处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”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。</a:t>
            </a:r>
          </a:p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en-US" altLang="zh-CN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）条文引导。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规划控制条文：铁路沿线地块在铁路线路安全保护区范围内的相关建设需满足《铁路安全管理条例》要求，铁路沿线地块新建建筑后退按照声环境影响相关管控要求执行，并采取减少振动、降低噪声的措施。</a:t>
            </a:r>
          </a:p>
        </p:txBody>
      </p:sp>
      <p:grpSp>
        <p:nvGrpSpPr>
          <p:cNvPr id="97" name="组合 96"/>
          <p:cNvGrpSpPr/>
          <p:nvPr/>
        </p:nvGrpSpPr>
        <p:grpSpPr>
          <a:xfrm>
            <a:off x="1178560" y="1949450"/>
            <a:ext cx="2851150" cy="3079750"/>
            <a:chOff x="1686" y="3070"/>
            <a:chExt cx="4490" cy="4850"/>
          </a:xfrm>
        </p:grpSpPr>
        <p:pic>
          <p:nvPicPr>
            <p:cNvPr id="2" name="图片 1" descr="土地利用规划图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712" y="3094"/>
              <a:ext cx="4464" cy="482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86" y="3070"/>
              <a:ext cx="4480" cy="485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4321" y="4858"/>
              <a:ext cx="215" cy="215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592" y="4121"/>
              <a:ext cx="209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NJZCb031-24</a:t>
              </a:r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417830" y="9201150"/>
            <a:ext cx="4372610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NJZCb031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/>
          <p:cNvSpPr/>
          <p:nvPr/>
        </p:nvSpPr>
        <p:spPr>
          <a:xfrm>
            <a:off x="1191895" y="5046345"/>
            <a:ext cx="2824480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图则在鼓楼区的位置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规划管理单元图则位于鼓楼中央门片区东侧，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东至中央北路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、南至建宁路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西至民生街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北至铁路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用地面积约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59.29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〔2026〕3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8452465" y="8548370"/>
            <a:ext cx="1203960" cy="681990"/>
            <a:chOff x="18016712" y="6996471"/>
            <a:chExt cx="1656477" cy="938391"/>
          </a:xfrm>
        </p:grpSpPr>
        <p:sp>
          <p:nvSpPr>
            <p:cNvPr id="35" name="矩形 34"/>
            <p:cNvSpPr/>
            <p:nvPr/>
          </p:nvSpPr>
          <p:spPr>
            <a:xfrm>
              <a:off x="18016712" y="7442949"/>
              <a:ext cx="309279" cy="114459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8016712" y="6996471"/>
              <a:ext cx="1656477" cy="938391"/>
              <a:chOff x="18016712" y="6996471"/>
              <a:chExt cx="1656477" cy="938391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31927" y="6996471"/>
                <a:ext cx="1241262" cy="9383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则单元</a:t>
                </a:r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边界</a:t>
                </a:r>
                <a:endParaRPr lang="en-US" altLang="zh-CN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</a:p>
              <a:p>
                <a:pPr>
                  <a:lnSpc>
                    <a:spcPct val="160000"/>
                  </a:lnSpc>
                </a:pPr>
                <a:endPara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016712" y="7193061"/>
                <a:ext cx="309279" cy="11445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700">
                  <a:sym typeface="+mn-ea"/>
                </a:endParaRPr>
              </a:p>
            </p:txBody>
          </p:sp>
        </p:grpSp>
      </p:grpSp>
      <p:sp>
        <p:nvSpPr>
          <p:cNvPr id="30" name="文本框 2"/>
          <p:cNvSpPr txBox="1"/>
          <p:nvPr/>
        </p:nvSpPr>
        <p:spPr>
          <a:xfrm>
            <a:off x="3740785" y="6047105"/>
            <a:ext cx="13677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NJZCb031控规单元</a:t>
            </a:r>
          </a:p>
        </p:txBody>
      </p:sp>
      <p:sp>
        <p:nvSpPr>
          <p:cNvPr id="1073742863" name="任意多边形 488"/>
          <p:cNvSpPr/>
          <p:nvPr/>
        </p:nvSpPr>
        <p:spPr>
          <a:xfrm>
            <a:off x="3859530" y="6253480"/>
            <a:ext cx="989965" cy="269240"/>
          </a:xfrm>
          <a:custGeom>
            <a:avLst/>
            <a:gdLst/>
            <a:ahLst/>
            <a:cxnLst/>
            <a:rect l="0" t="0" r="0" b="0"/>
            <a:pathLst>
              <a:path w="1538" h="418">
                <a:moveTo>
                  <a:pt x="0" y="418"/>
                </a:moveTo>
                <a:lnTo>
                  <a:pt x="238" y="0"/>
                </a:lnTo>
                <a:lnTo>
                  <a:pt x="1538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1541780" y="8124190"/>
            <a:ext cx="887730" cy="123190"/>
          </a:xfrm>
          <a:custGeom>
            <a:avLst/>
            <a:gdLst>
              <a:gd name="connsiteX0" fmla="*/ 0 w 1520"/>
              <a:gd name="connsiteY0" fmla="*/ 0 h 211"/>
              <a:gd name="connsiteX1" fmla="*/ 1241 w 1520"/>
              <a:gd name="connsiteY1" fmla="*/ 1 h 211"/>
              <a:gd name="connsiteX2" fmla="*/ 1520 w 1520"/>
              <a:gd name="connsiteY2" fmla="*/ 211 h 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0" h="211">
                <a:moveTo>
                  <a:pt x="0" y="0"/>
                </a:moveTo>
                <a:lnTo>
                  <a:pt x="1241" y="1"/>
                </a:lnTo>
                <a:lnTo>
                  <a:pt x="1520" y="211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1264285" y="7746365"/>
            <a:ext cx="1384300" cy="55308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NJZCb031-24、25</a:t>
            </a:r>
          </a:p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buClrTx/>
              <a:buSzTx/>
              <a:buFontTx/>
            </a:pP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7" name="任意多边形 76"/>
          <p:cNvSpPr/>
          <p:nvPr/>
        </p:nvSpPr>
        <p:spPr>
          <a:xfrm>
            <a:off x="626745" y="6073775"/>
            <a:ext cx="4095115" cy="2965450"/>
          </a:xfrm>
          <a:custGeom>
            <a:avLst/>
            <a:gdLst>
              <a:gd name="connisteX0" fmla="*/ 3429000 w 10334625"/>
              <a:gd name="connsiteY0" fmla="*/ 0 h 7486650"/>
              <a:gd name="connisteX1" fmla="*/ 2981325 w 10334625"/>
              <a:gd name="connsiteY1" fmla="*/ 200025 h 7486650"/>
              <a:gd name="connisteX2" fmla="*/ 2466975 w 10334625"/>
              <a:gd name="connsiteY2" fmla="*/ 504825 h 7486650"/>
              <a:gd name="connisteX3" fmla="*/ 2171700 w 10334625"/>
              <a:gd name="connsiteY3" fmla="*/ 647700 h 7486650"/>
              <a:gd name="connisteX4" fmla="*/ 1771650 w 10334625"/>
              <a:gd name="connsiteY4" fmla="*/ 904875 h 7486650"/>
              <a:gd name="connisteX5" fmla="*/ 1238250 w 10334625"/>
              <a:gd name="connsiteY5" fmla="*/ 1114425 h 7486650"/>
              <a:gd name="connisteX6" fmla="*/ 971550 w 10334625"/>
              <a:gd name="connsiteY6" fmla="*/ 1228725 h 7486650"/>
              <a:gd name="connisteX7" fmla="*/ 180975 w 10334625"/>
              <a:gd name="connsiteY7" fmla="*/ 1733550 h 7486650"/>
              <a:gd name="connisteX8" fmla="*/ 0 w 10334625"/>
              <a:gd name="connsiteY8" fmla="*/ 1933575 h 7486650"/>
              <a:gd name="connisteX9" fmla="*/ 533400 w 10334625"/>
              <a:gd name="connsiteY9" fmla="*/ 2247900 h 7486650"/>
              <a:gd name="connisteX10" fmla="*/ 657225 w 10334625"/>
              <a:gd name="connsiteY10" fmla="*/ 2381250 h 7486650"/>
              <a:gd name="connisteX11" fmla="*/ 762000 w 10334625"/>
              <a:gd name="connsiteY11" fmla="*/ 2647950 h 7486650"/>
              <a:gd name="connisteX12" fmla="*/ 1257300 w 10334625"/>
              <a:gd name="connsiteY12" fmla="*/ 4295775 h 7486650"/>
              <a:gd name="connisteX13" fmla="*/ 1304925 w 10334625"/>
              <a:gd name="connsiteY13" fmla="*/ 4486275 h 7486650"/>
              <a:gd name="connisteX14" fmla="*/ 1314450 w 10334625"/>
              <a:gd name="connsiteY14" fmla="*/ 4810125 h 7486650"/>
              <a:gd name="connisteX15" fmla="*/ 1066800 w 10334625"/>
              <a:gd name="connsiteY15" fmla="*/ 7115175 h 7486650"/>
              <a:gd name="connisteX16" fmla="*/ 1143000 w 10334625"/>
              <a:gd name="connsiteY16" fmla="*/ 7286625 h 7486650"/>
              <a:gd name="connisteX17" fmla="*/ 1219200 w 10334625"/>
              <a:gd name="connsiteY17" fmla="*/ 7439025 h 7486650"/>
              <a:gd name="connisteX18" fmla="*/ 1276350 w 10334625"/>
              <a:gd name="connsiteY18" fmla="*/ 7458075 h 7486650"/>
              <a:gd name="connisteX19" fmla="*/ 1419225 w 10334625"/>
              <a:gd name="connsiteY19" fmla="*/ 7486650 h 7486650"/>
              <a:gd name="connisteX20" fmla="*/ 1743075 w 10334625"/>
              <a:gd name="connsiteY20" fmla="*/ 7381875 h 7486650"/>
              <a:gd name="connisteX21" fmla="*/ 1943100 w 10334625"/>
              <a:gd name="connsiteY21" fmla="*/ 7296150 h 7486650"/>
              <a:gd name="connisteX22" fmla="*/ 2314575 w 10334625"/>
              <a:gd name="connsiteY22" fmla="*/ 7219950 h 7486650"/>
              <a:gd name="connisteX23" fmla="*/ 2581275 w 10334625"/>
              <a:gd name="connsiteY23" fmla="*/ 7124700 h 7486650"/>
              <a:gd name="connisteX24" fmla="*/ 2790825 w 10334625"/>
              <a:gd name="connsiteY24" fmla="*/ 7029450 h 7486650"/>
              <a:gd name="connisteX25" fmla="*/ 2771775 w 10334625"/>
              <a:gd name="connsiteY25" fmla="*/ 6981825 h 7486650"/>
              <a:gd name="connisteX26" fmla="*/ 3038475 w 10334625"/>
              <a:gd name="connsiteY26" fmla="*/ 6867525 h 7486650"/>
              <a:gd name="connisteX27" fmla="*/ 3143250 w 10334625"/>
              <a:gd name="connsiteY27" fmla="*/ 6858000 h 7486650"/>
              <a:gd name="connisteX28" fmla="*/ 3352800 w 10334625"/>
              <a:gd name="connsiteY28" fmla="*/ 6762750 h 7486650"/>
              <a:gd name="connisteX29" fmla="*/ 3733800 w 10334625"/>
              <a:gd name="connsiteY29" fmla="*/ 6705600 h 7486650"/>
              <a:gd name="connisteX30" fmla="*/ 3981450 w 10334625"/>
              <a:gd name="connsiteY30" fmla="*/ 6734175 h 7486650"/>
              <a:gd name="connisteX31" fmla="*/ 4400550 w 10334625"/>
              <a:gd name="connsiteY31" fmla="*/ 6886575 h 7486650"/>
              <a:gd name="connisteX32" fmla="*/ 4924425 w 10334625"/>
              <a:gd name="connsiteY32" fmla="*/ 7067550 h 7486650"/>
              <a:gd name="connisteX33" fmla="*/ 5543550 w 10334625"/>
              <a:gd name="connsiteY33" fmla="*/ 7124700 h 7486650"/>
              <a:gd name="connisteX34" fmla="*/ 6353175 w 10334625"/>
              <a:gd name="connsiteY34" fmla="*/ 7153275 h 7486650"/>
              <a:gd name="connisteX35" fmla="*/ 6943725 w 10334625"/>
              <a:gd name="connsiteY35" fmla="*/ 7115175 h 7486650"/>
              <a:gd name="connisteX36" fmla="*/ 6934200 w 10334625"/>
              <a:gd name="connsiteY36" fmla="*/ 6772275 h 7486650"/>
              <a:gd name="connisteX37" fmla="*/ 6915150 w 10334625"/>
              <a:gd name="connsiteY37" fmla="*/ 6467475 h 7486650"/>
              <a:gd name="connisteX38" fmla="*/ 6981825 w 10334625"/>
              <a:gd name="connsiteY38" fmla="*/ 6276975 h 7486650"/>
              <a:gd name="connisteX39" fmla="*/ 7219950 w 10334625"/>
              <a:gd name="connsiteY39" fmla="*/ 6410325 h 7486650"/>
              <a:gd name="connisteX40" fmla="*/ 7353300 w 10334625"/>
              <a:gd name="connsiteY40" fmla="*/ 6429375 h 7486650"/>
              <a:gd name="connisteX41" fmla="*/ 7791450 w 10334625"/>
              <a:gd name="connsiteY41" fmla="*/ 6619875 h 7486650"/>
              <a:gd name="connisteX42" fmla="*/ 8296275 w 10334625"/>
              <a:gd name="connsiteY42" fmla="*/ 6877050 h 7486650"/>
              <a:gd name="connisteX43" fmla="*/ 8915400 w 10334625"/>
              <a:gd name="connsiteY43" fmla="*/ 7229475 h 7486650"/>
              <a:gd name="connisteX44" fmla="*/ 9115425 w 10334625"/>
              <a:gd name="connsiteY44" fmla="*/ 6877050 h 7486650"/>
              <a:gd name="connisteX45" fmla="*/ 9210675 w 10334625"/>
              <a:gd name="connsiteY45" fmla="*/ 6534150 h 7486650"/>
              <a:gd name="connisteX46" fmla="*/ 9334500 w 10334625"/>
              <a:gd name="connsiteY46" fmla="*/ 6019800 h 7486650"/>
              <a:gd name="connisteX47" fmla="*/ 9420225 w 10334625"/>
              <a:gd name="connsiteY47" fmla="*/ 5562600 h 7486650"/>
              <a:gd name="connisteX48" fmla="*/ 9401175 w 10334625"/>
              <a:gd name="connsiteY48" fmla="*/ 5229225 h 7486650"/>
              <a:gd name="connisteX49" fmla="*/ 9429750 w 10334625"/>
              <a:gd name="connsiteY49" fmla="*/ 4848225 h 7486650"/>
              <a:gd name="connisteX50" fmla="*/ 9515475 w 10334625"/>
              <a:gd name="connsiteY50" fmla="*/ 4343400 h 7486650"/>
              <a:gd name="connisteX51" fmla="*/ 9515475 w 10334625"/>
              <a:gd name="connsiteY51" fmla="*/ 3781425 h 7486650"/>
              <a:gd name="connisteX52" fmla="*/ 9525000 w 10334625"/>
              <a:gd name="connsiteY52" fmla="*/ 3590925 h 7486650"/>
              <a:gd name="connisteX53" fmla="*/ 9582150 w 10334625"/>
              <a:gd name="connsiteY53" fmla="*/ 3352800 h 7486650"/>
              <a:gd name="connisteX54" fmla="*/ 9763125 w 10334625"/>
              <a:gd name="connsiteY54" fmla="*/ 3105150 h 7486650"/>
              <a:gd name="connisteX55" fmla="*/ 10039350 w 10334625"/>
              <a:gd name="connsiteY55" fmla="*/ 2762250 h 7486650"/>
              <a:gd name="connisteX56" fmla="*/ 10248900 w 10334625"/>
              <a:gd name="connsiteY56" fmla="*/ 2447925 h 7486650"/>
              <a:gd name="connisteX57" fmla="*/ 10334625 w 10334625"/>
              <a:gd name="connsiteY57" fmla="*/ 2152650 h 7486650"/>
              <a:gd name="connisteX58" fmla="*/ 10315575 w 10334625"/>
              <a:gd name="connsiteY58" fmla="*/ 1876425 h 7486650"/>
              <a:gd name="connisteX59" fmla="*/ 10229850 w 10334625"/>
              <a:gd name="connsiteY59" fmla="*/ 1609725 h 7486650"/>
              <a:gd name="connisteX60" fmla="*/ 9886950 w 10334625"/>
              <a:gd name="connsiteY60" fmla="*/ 1133475 h 7486650"/>
              <a:gd name="connisteX61" fmla="*/ 9486900 w 10334625"/>
              <a:gd name="connsiteY61" fmla="*/ 1209675 h 7486650"/>
              <a:gd name="connisteX62" fmla="*/ 9210675 w 10334625"/>
              <a:gd name="connsiteY62" fmla="*/ 1209675 h 7486650"/>
              <a:gd name="connisteX63" fmla="*/ 8858250 w 10334625"/>
              <a:gd name="connsiteY63" fmla="*/ 1190625 h 7486650"/>
              <a:gd name="connisteX64" fmla="*/ 8496300 w 10334625"/>
              <a:gd name="connsiteY64" fmla="*/ 1143000 h 7486650"/>
              <a:gd name="connisteX65" fmla="*/ 8267700 w 10334625"/>
              <a:gd name="connsiteY65" fmla="*/ 1123950 h 7486650"/>
              <a:gd name="connisteX66" fmla="*/ 7934325 w 10334625"/>
              <a:gd name="connsiteY66" fmla="*/ 1171575 h 7486650"/>
              <a:gd name="connisteX67" fmla="*/ 7105650 w 10334625"/>
              <a:gd name="connsiteY67" fmla="*/ 1457325 h 7486650"/>
              <a:gd name="connisteX68" fmla="*/ 5915025 w 10334625"/>
              <a:gd name="connsiteY68" fmla="*/ 1857375 h 7486650"/>
              <a:gd name="connisteX69" fmla="*/ 5695950 w 10334625"/>
              <a:gd name="connsiteY69" fmla="*/ 1952625 h 7486650"/>
              <a:gd name="connisteX70" fmla="*/ 5553075 w 10334625"/>
              <a:gd name="connsiteY70" fmla="*/ 1771650 h 7486650"/>
              <a:gd name="connisteX71" fmla="*/ 5448300 w 10334625"/>
              <a:gd name="connsiteY71" fmla="*/ 1657350 h 7486650"/>
              <a:gd name="connisteX72" fmla="*/ 5286375 w 10334625"/>
              <a:gd name="connsiteY72" fmla="*/ 1571625 h 7486650"/>
              <a:gd name="connisteX73" fmla="*/ 5038725 w 10334625"/>
              <a:gd name="connsiteY73" fmla="*/ 1504950 h 7486650"/>
              <a:gd name="connisteX74" fmla="*/ 4800600 w 10334625"/>
              <a:gd name="connsiteY74" fmla="*/ 1438275 h 7486650"/>
              <a:gd name="connisteX75" fmla="*/ 4629150 w 10334625"/>
              <a:gd name="connsiteY75" fmla="*/ 1343025 h 7486650"/>
              <a:gd name="connisteX76" fmla="*/ 4295775 w 10334625"/>
              <a:gd name="connsiteY76" fmla="*/ 1000125 h 7486650"/>
              <a:gd name="connisteX77" fmla="*/ 3429000 w 10334625"/>
              <a:gd name="connsiteY77" fmla="*/ 0 h 74866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10334625" h="7486650">
                <a:moveTo>
                  <a:pt x="3429000" y="0"/>
                </a:moveTo>
                <a:lnTo>
                  <a:pt x="2981325" y="200025"/>
                </a:lnTo>
                <a:lnTo>
                  <a:pt x="2466975" y="504825"/>
                </a:lnTo>
                <a:lnTo>
                  <a:pt x="2171700" y="647700"/>
                </a:lnTo>
                <a:lnTo>
                  <a:pt x="1771650" y="904875"/>
                </a:lnTo>
                <a:lnTo>
                  <a:pt x="1238250" y="1114425"/>
                </a:lnTo>
                <a:lnTo>
                  <a:pt x="971550" y="1228725"/>
                </a:lnTo>
                <a:lnTo>
                  <a:pt x="180975" y="1733550"/>
                </a:lnTo>
                <a:lnTo>
                  <a:pt x="0" y="1933575"/>
                </a:lnTo>
                <a:lnTo>
                  <a:pt x="533400" y="2247900"/>
                </a:lnTo>
                <a:lnTo>
                  <a:pt x="657225" y="2381250"/>
                </a:lnTo>
                <a:lnTo>
                  <a:pt x="762000" y="2647950"/>
                </a:lnTo>
                <a:lnTo>
                  <a:pt x="1257300" y="4295775"/>
                </a:lnTo>
                <a:lnTo>
                  <a:pt x="1304925" y="4486275"/>
                </a:lnTo>
                <a:lnTo>
                  <a:pt x="1314450" y="4810125"/>
                </a:lnTo>
                <a:lnTo>
                  <a:pt x="1066800" y="7115175"/>
                </a:lnTo>
                <a:lnTo>
                  <a:pt x="1143000" y="7286625"/>
                </a:lnTo>
                <a:lnTo>
                  <a:pt x="1219200" y="7439025"/>
                </a:lnTo>
                <a:lnTo>
                  <a:pt x="1276350" y="7458075"/>
                </a:lnTo>
                <a:lnTo>
                  <a:pt x="1419225" y="7486650"/>
                </a:lnTo>
                <a:lnTo>
                  <a:pt x="1743075" y="7381875"/>
                </a:lnTo>
                <a:lnTo>
                  <a:pt x="1943100" y="7296150"/>
                </a:lnTo>
                <a:lnTo>
                  <a:pt x="2314575" y="7219950"/>
                </a:lnTo>
                <a:lnTo>
                  <a:pt x="2581275" y="7124700"/>
                </a:lnTo>
                <a:lnTo>
                  <a:pt x="2790825" y="7029450"/>
                </a:lnTo>
                <a:lnTo>
                  <a:pt x="2771775" y="6981825"/>
                </a:lnTo>
                <a:lnTo>
                  <a:pt x="3038475" y="6867525"/>
                </a:lnTo>
                <a:lnTo>
                  <a:pt x="3143250" y="6858000"/>
                </a:lnTo>
                <a:lnTo>
                  <a:pt x="3352800" y="6762750"/>
                </a:lnTo>
                <a:lnTo>
                  <a:pt x="3733800" y="6705600"/>
                </a:lnTo>
                <a:lnTo>
                  <a:pt x="3981450" y="6734175"/>
                </a:lnTo>
                <a:lnTo>
                  <a:pt x="4400550" y="6886575"/>
                </a:lnTo>
                <a:lnTo>
                  <a:pt x="4924425" y="7067550"/>
                </a:lnTo>
                <a:lnTo>
                  <a:pt x="5543550" y="7124700"/>
                </a:lnTo>
                <a:lnTo>
                  <a:pt x="6353175" y="7153275"/>
                </a:lnTo>
                <a:lnTo>
                  <a:pt x="6943725" y="7115175"/>
                </a:lnTo>
                <a:lnTo>
                  <a:pt x="6934200" y="6772275"/>
                </a:lnTo>
                <a:lnTo>
                  <a:pt x="6915150" y="6467475"/>
                </a:lnTo>
                <a:lnTo>
                  <a:pt x="6981825" y="6276975"/>
                </a:lnTo>
                <a:lnTo>
                  <a:pt x="7219950" y="6410325"/>
                </a:lnTo>
                <a:lnTo>
                  <a:pt x="7353300" y="6429375"/>
                </a:lnTo>
                <a:lnTo>
                  <a:pt x="7791450" y="6619875"/>
                </a:lnTo>
                <a:lnTo>
                  <a:pt x="8296275" y="6877050"/>
                </a:lnTo>
                <a:lnTo>
                  <a:pt x="8915400" y="7229475"/>
                </a:lnTo>
                <a:lnTo>
                  <a:pt x="9115425" y="6877050"/>
                </a:lnTo>
                <a:lnTo>
                  <a:pt x="9210675" y="6534150"/>
                </a:lnTo>
                <a:lnTo>
                  <a:pt x="9334500" y="6019800"/>
                </a:lnTo>
                <a:lnTo>
                  <a:pt x="9420225" y="5562600"/>
                </a:lnTo>
                <a:lnTo>
                  <a:pt x="9401175" y="5229225"/>
                </a:lnTo>
                <a:lnTo>
                  <a:pt x="9429750" y="4848225"/>
                </a:lnTo>
                <a:lnTo>
                  <a:pt x="9515475" y="4343400"/>
                </a:lnTo>
                <a:lnTo>
                  <a:pt x="9515475" y="3781425"/>
                </a:lnTo>
                <a:lnTo>
                  <a:pt x="9525000" y="3590925"/>
                </a:lnTo>
                <a:lnTo>
                  <a:pt x="9582150" y="3352800"/>
                </a:lnTo>
                <a:lnTo>
                  <a:pt x="9763125" y="3105150"/>
                </a:lnTo>
                <a:lnTo>
                  <a:pt x="10039350" y="2762250"/>
                </a:lnTo>
                <a:lnTo>
                  <a:pt x="10248900" y="2447925"/>
                </a:lnTo>
                <a:lnTo>
                  <a:pt x="10334625" y="2152650"/>
                </a:lnTo>
                <a:lnTo>
                  <a:pt x="10315575" y="1876425"/>
                </a:lnTo>
                <a:lnTo>
                  <a:pt x="10229850" y="1609725"/>
                </a:lnTo>
                <a:lnTo>
                  <a:pt x="9886950" y="1133475"/>
                </a:lnTo>
                <a:lnTo>
                  <a:pt x="9486900" y="1209675"/>
                </a:lnTo>
                <a:lnTo>
                  <a:pt x="9210675" y="1209675"/>
                </a:lnTo>
                <a:lnTo>
                  <a:pt x="8858250" y="1190625"/>
                </a:lnTo>
                <a:lnTo>
                  <a:pt x="8496300" y="1143000"/>
                </a:lnTo>
                <a:lnTo>
                  <a:pt x="8267700" y="1123950"/>
                </a:lnTo>
                <a:lnTo>
                  <a:pt x="7934325" y="1171575"/>
                </a:lnTo>
                <a:lnTo>
                  <a:pt x="7105650" y="1457325"/>
                </a:lnTo>
                <a:lnTo>
                  <a:pt x="5915025" y="1857375"/>
                </a:lnTo>
                <a:lnTo>
                  <a:pt x="5695950" y="1952625"/>
                </a:lnTo>
                <a:lnTo>
                  <a:pt x="5553075" y="1771650"/>
                </a:lnTo>
                <a:lnTo>
                  <a:pt x="5448300" y="1657350"/>
                </a:lnTo>
                <a:lnTo>
                  <a:pt x="5286375" y="1571625"/>
                </a:lnTo>
                <a:lnTo>
                  <a:pt x="5038725" y="1504950"/>
                </a:lnTo>
                <a:lnTo>
                  <a:pt x="4800600" y="1438275"/>
                </a:lnTo>
                <a:lnTo>
                  <a:pt x="4629150" y="1343025"/>
                </a:lnTo>
                <a:lnTo>
                  <a:pt x="4295775" y="1000125"/>
                </a:lnTo>
                <a:lnTo>
                  <a:pt x="3429000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400"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88490" y="8161655"/>
            <a:ext cx="1514475" cy="638175"/>
            <a:chOff x="9560" y="8343"/>
            <a:chExt cx="2194" cy="924"/>
          </a:xfrm>
        </p:grpSpPr>
        <p:sp>
          <p:nvSpPr>
            <p:cNvPr id="5" name="任意多边形 4"/>
            <p:cNvSpPr/>
            <p:nvPr/>
          </p:nvSpPr>
          <p:spPr>
            <a:xfrm>
              <a:off x="9560" y="8343"/>
              <a:ext cx="2195" cy="925"/>
            </a:xfrm>
            <a:custGeom>
              <a:avLst/>
              <a:gdLst>
                <a:gd name="connsiteX0" fmla="*/ 2161 w 2195"/>
                <a:gd name="connsiteY0" fmla="*/ 925 h 925"/>
                <a:gd name="connsiteX1" fmla="*/ 1959 w 2195"/>
                <a:gd name="connsiteY1" fmla="*/ 899 h 925"/>
                <a:gd name="connsiteX2" fmla="*/ 1651 w 2195"/>
                <a:gd name="connsiteY2" fmla="*/ 809 h 925"/>
                <a:gd name="connsiteX3" fmla="*/ 1471 w 2195"/>
                <a:gd name="connsiteY3" fmla="*/ 805 h 925"/>
                <a:gd name="connsiteX4" fmla="*/ 1306 w 2195"/>
                <a:gd name="connsiteY4" fmla="*/ 779 h 925"/>
                <a:gd name="connsiteX5" fmla="*/ 1179 w 2195"/>
                <a:gd name="connsiteY5" fmla="*/ 757 h 925"/>
                <a:gd name="connsiteX6" fmla="*/ 984 w 2195"/>
                <a:gd name="connsiteY6" fmla="*/ 663 h 925"/>
                <a:gd name="connsiteX7" fmla="*/ 931 w 2195"/>
                <a:gd name="connsiteY7" fmla="*/ 629 h 925"/>
                <a:gd name="connsiteX8" fmla="*/ 780 w 2195"/>
                <a:gd name="connsiteY8" fmla="*/ 563 h 925"/>
                <a:gd name="connsiteX9" fmla="*/ 611 w 2195"/>
                <a:gd name="connsiteY9" fmla="*/ 514 h 925"/>
                <a:gd name="connsiteX10" fmla="*/ 372 w 2195"/>
                <a:gd name="connsiteY10" fmla="*/ 455 h 925"/>
                <a:gd name="connsiteX11" fmla="*/ 0 w 2195"/>
                <a:gd name="connsiteY11" fmla="*/ 341 h 925"/>
                <a:gd name="connsiteX12" fmla="*/ 22 w 2195"/>
                <a:gd name="connsiteY12" fmla="*/ 233 h 925"/>
                <a:gd name="connsiteX13" fmla="*/ 48 w 2195"/>
                <a:gd name="connsiteY13" fmla="*/ 103 h 925"/>
                <a:gd name="connsiteX14" fmla="*/ 48 w 2195"/>
                <a:gd name="connsiteY14" fmla="*/ 0 h 925"/>
                <a:gd name="connsiteX15" fmla="*/ 227 w 2195"/>
                <a:gd name="connsiteY15" fmla="*/ 37 h 925"/>
                <a:gd name="connsiteX16" fmla="*/ 552 w 2195"/>
                <a:gd name="connsiteY16" fmla="*/ 99 h 925"/>
                <a:gd name="connsiteX17" fmla="*/ 898 w 2195"/>
                <a:gd name="connsiteY17" fmla="*/ 163 h 925"/>
                <a:gd name="connsiteX18" fmla="*/ 1050 w 2195"/>
                <a:gd name="connsiteY18" fmla="*/ 195 h 925"/>
                <a:gd name="connsiteX19" fmla="*/ 1279 w 2195"/>
                <a:gd name="connsiteY19" fmla="*/ 272 h 925"/>
                <a:gd name="connsiteX20" fmla="*/ 1607 w 2195"/>
                <a:gd name="connsiteY20" fmla="*/ 380 h 925"/>
                <a:gd name="connsiteX21" fmla="*/ 1879 w 2195"/>
                <a:gd name="connsiteY21" fmla="*/ 471 h 925"/>
                <a:gd name="connsiteX22" fmla="*/ 2195 w 2195"/>
                <a:gd name="connsiteY22" fmla="*/ 575 h 925"/>
                <a:gd name="connsiteX23" fmla="*/ 2154 w 2195"/>
                <a:gd name="connsiteY23" fmla="*/ 634 h 925"/>
                <a:gd name="connsiteX24" fmla="*/ 2168 w 2195"/>
                <a:gd name="connsiteY24" fmla="*/ 922 h 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5" h="925">
                  <a:moveTo>
                    <a:pt x="2161" y="925"/>
                  </a:moveTo>
                  <a:lnTo>
                    <a:pt x="1959" y="899"/>
                  </a:lnTo>
                  <a:lnTo>
                    <a:pt x="1651" y="809"/>
                  </a:lnTo>
                  <a:lnTo>
                    <a:pt x="1471" y="805"/>
                  </a:lnTo>
                  <a:lnTo>
                    <a:pt x="1306" y="779"/>
                  </a:lnTo>
                  <a:lnTo>
                    <a:pt x="1179" y="757"/>
                  </a:lnTo>
                  <a:lnTo>
                    <a:pt x="984" y="663"/>
                  </a:lnTo>
                  <a:lnTo>
                    <a:pt x="931" y="629"/>
                  </a:lnTo>
                  <a:lnTo>
                    <a:pt x="780" y="563"/>
                  </a:lnTo>
                  <a:lnTo>
                    <a:pt x="611" y="514"/>
                  </a:lnTo>
                  <a:lnTo>
                    <a:pt x="372" y="455"/>
                  </a:lnTo>
                  <a:lnTo>
                    <a:pt x="0" y="341"/>
                  </a:lnTo>
                  <a:lnTo>
                    <a:pt x="22" y="233"/>
                  </a:lnTo>
                  <a:lnTo>
                    <a:pt x="48" y="103"/>
                  </a:lnTo>
                  <a:lnTo>
                    <a:pt x="48" y="0"/>
                  </a:lnTo>
                  <a:lnTo>
                    <a:pt x="227" y="37"/>
                  </a:lnTo>
                  <a:lnTo>
                    <a:pt x="552" y="99"/>
                  </a:lnTo>
                  <a:lnTo>
                    <a:pt x="898" y="163"/>
                  </a:lnTo>
                  <a:lnTo>
                    <a:pt x="1050" y="195"/>
                  </a:lnTo>
                  <a:lnTo>
                    <a:pt x="1279" y="272"/>
                  </a:lnTo>
                  <a:lnTo>
                    <a:pt x="1607" y="380"/>
                  </a:lnTo>
                  <a:lnTo>
                    <a:pt x="1879" y="471"/>
                  </a:lnTo>
                  <a:lnTo>
                    <a:pt x="2195" y="575"/>
                  </a:lnTo>
                  <a:lnTo>
                    <a:pt x="2154" y="634"/>
                  </a:lnTo>
                  <a:lnTo>
                    <a:pt x="2168" y="922"/>
                  </a:lnTo>
                </a:path>
              </a:pathLst>
            </a:cu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800">
                <a:sym typeface="+mn-ea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0555" y="8568"/>
              <a:ext cx="108" cy="430"/>
            </a:xfrm>
            <a:custGeom>
              <a:avLst/>
              <a:gdLst>
                <a:gd name="connisteX0" fmla="*/ 0 w 114300"/>
                <a:gd name="connsiteY0" fmla="*/ 452120 h 452120"/>
                <a:gd name="connisteX1" fmla="*/ 62230 w 114300"/>
                <a:gd name="connsiteY1" fmla="*/ 190500 h 452120"/>
                <a:gd name="connisteX2" fmla="*/ 114300 w 114300"/>
                <a:gd name="connsiteY2" fmla="*/ 0 h 4521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14300" h="452120">
                  <a:moveTo>
                    <a:pt x="0" y="452120"/>
                  </a:moveTo>
                  <a:cubicBezTo>
                    <a:pt x="11430" y="403860"/>
                    <a:pt x="39370" y="280670"/>
                    <a:pt x="62230" y="190500"/>
                  </a:cubicBezTo>
                  <a:cubicBezTo>
                    <a:pt x="85090" y="100330"/>
                    <a:pt x="105410" y="33020"/>
                    <a:pt x="114300" y="0"/>
                  </a:cubicBezTo>
                </a:path>
              </a:pathLst>
            </a:custGeom>
            <a:solidFill>
              <a:srgbClr val="FF0000">
                <a:alpha val="20000"/>
              </a:srgbClr>
            </a:solidFill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800">
                <a:sym typeface="+mn-ea"/>
              </a:endParaRPr>
            </a:p>
          </p:txBody>
        </p:sp>
      </p:grpSp>
      <p:sp>
        <p:nvSpPr>
          <p:cNvPr id="23" name="任意多边形 22"/>
          <p:cNvSpPr/>
          <p:nvPr/>
        </p:nvSpPr>
        <p:spPr>
          <a:xfrm>
            <a:off x="1572895" y="8389620"/>
            <a:ext cx="1809750" cy="410210"/>
          </a:xfrm>
          <a:custGeom>
            <a:avLst/>
            <a:gdLst>
              <a:gd name="connisteX0" fmla="*/ 0 w 1809750"/>
              <a:gd name="connsiteY0" fmla="*/ 6702 h 409927"/>
              <a:gd name="connisteX1" fmla="*/ 238125 w 1809750"/>
              <a:gd name="connsiteY1" fmla="*/ 352 h 409927"/>
              <a:gd name="connisteX2" fmla="*/ 333375 w 1809750"/>
              <a:gd name="connsiteY2" fmla="*/ 16227 h 409927"/>
              <a:gd name="connisteX3" fmla="*/ 514350 w 1809750"/>
              <a:gd name="connsiteY3" fmla="*/ 70202 h 409927"/>
              <a:gd name="connisteX4" fmla="*/ 825500 w 1809750"/>
              <a:gd name="connsiteY4" fmla="*/ 155927 h 409927"/>
              <a:gd name="connisteX5" fmla="*/ 1019175 w 1809750"/>
              <a:gd name="connsiteY5" fmla="*/ 244827 h 409927"/>
              <a:gd name="connisteX6" fmla="*/ 1149350 w 1809750"/>
              <a:gd name="connsiteY6" fmla="*/ 298802 h 409927"/>
              <a:gd name="connisteX7" fmla="*/ 1346200 w 1809750"/>
              <a:gd name="connsiteY7" fmla="*/ 324202 h 409927"/>
              <a:gd name="connisteX8" fmla="*/ 1466850 w 1809750"/>
              <a:gd name="connsiteY8" fmla="*/ 333727 h 409927"/>
              <a:gd name="connisteX9" fmla="*/ 1638300 w 1809750"/>
              <a:gd name="connsiteY9" fmla="*/ 381352 h 409927"/>
              <a:gd name="connisteX10" fmla="*/ 1809750 w 1809750"/>
              <a:gd name="connsiteY10" fmla="*/ 409927 h 40992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809750" h="409927">
                <a:moveTo>
                  <a:pt x="0" y="6702"/>
                </a:moveTo>
                <a:cubicBezTo>
                  <a:pt x="45720" y="4797"/>
                  <a:pt x="171450" y="-1553"/>
                  <a:pt x="238125" y="352"/>
                </a:cubicBezTo>
                <a:cubicBezTo>
                  <a:pt x="304800" y="2257"/>
                  <a:pt x="278130" y="2257"/>
                  <a:pt x="333375" y="16227"/>
                </a:cubicBezTo>
                <a:cubicBezTo>
                  <a:pt x="388620" y="30197"/>
                  <a:pt x="415925" y="42262"/>
                  <a:pt x="514350" y="70202"/>
                </a:cubicBezTo>
                <a:cubicBezTo>
                  <a:pt x="612775" y="98142"/>
                  <a:pt x="724535" y="121002"/>
                  <a:pt x="825500" y="155927"/>
                </a:cubicBezTo>
                <a:cubicBezTo>
                  <a:pt x="926465" y="190852"/>
                  <a:pt x="954405" y="216252"/>
                  <a:pt x="1019175" y="244827"/>
                </a:cubicBezTo>
                <a:cubicBezTo>
                  <a:pt x="1083945" y="273402"/>
                  <a:pt x="1083945" y="282927"/>
                  <a:pt x="1149350" y="298802"/>
                </a:cubicBezTo>
                <a:cubicBezTo>
                  <a:pt x="1214755" y="314677"/>
                  <a:pt x="1282700" y="317217"/>
                  <a:pt x="1346200" y="324202"/>
                </a:cubicBezTo>
                <a:cubicBezTo>
                  <a:pt x="1409700" y="331187"/>
                  <a:pt x="1408430" y="322297"/>
                  <a:pt x="1466850" y="333727"/>
                </a:cubicBezTo>
                <a:cubicBezTo>
                  <a:pt x="1525270" y="345157"/>
                  <a:pt x="1569720" y="366112"/>
                  <a:pt x="1638300" y="381352"/>
                </a:cubicBezTo>
                <a:cubicBezTo>
                  <a:pt x="1706880" y="396592"/>
                  <a:pt x="1778635" y="404847"/>
                  <a:pt x="1809750" y="409927"/>
                </a:cubicBezTo>
              </a:path>
            </a:pathLst>
          </a:custGeom>
          <a:noFill/>
          <a:ln w="19050">
            <a:solidFill>
              <a:srgbClr val="80808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文本框 67"/>
          <p:cNvSpPr txBox="1"/>
          <p:nvPr>
            <p:custDataLst>
              <p:tags r:id="rId2"/>
            </p:custDataLst>
          </p:nvPr>
        </p:nvSpPr>
        <p:spPr>
          <a:xfrm>
            <a:off x="1951355" y="8341360"/>
            <a:ext cx="85090" cy="183515"/>
          </a:xfrm>
          <a:prstGeom prst="rect">
            <a:avLst/>
          </a:prstGeom>
          <a:noFill/>
          <a:effectLst>
            <a:glow rad="12700">
              <a:schemeClr val="bg1">
                <a:alpha val="90000"/>
              </a:schemeClr>
            </a:glow>
          </a:effectLst>
        </p:spPr>
        <p:txBody>
          <a:bodyPr wrap="square" lIns="91440" tIns="45720" rIns="91440" bIns="4572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2419350" y="8485505"/>
            <a:ext cx="85090" cy="183515"/>
          </a:xfrm>
          <a:prstGeom prst="rect">
            <a:avLst/>
          </a:prstGeom>
          <a:noFill/>
          <a:effectLst>
            <a:glow rad="12700">
              <a:schemeClr val="bg1">
                <a:alpha val="90000"/>
              </a:schemeClr>
            </a:glow>
          </a:effectLst>
        </p:spPr>
        <p:txBody>
          <a:bodyPr wrap="square" lIns="91440" tIns="45720" rIns="91440" bIns="4572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宁</a:t>
            </a: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2903220" y="8612505"/>
            <a:ext cx="85090" cy="183515"/>
          </a:xfrm>
          <a:prstGeom prst="rect">
            <a:avLst/>
          </a:prstGeom>
          <a:noFill/>
          <a:effectLst>
            <a:glow rad="12700">
              <a:schemeClr val="bg1">
                <a:alpha val="90000"/>
              </a:schemeClr>
            </a:glow>
          </a:effectLst>
        </p:spPr>
        <p:txBody>
          <a:bodyPr wrap="square" lIns="91440" tIns="45720" rIns="91440" bIns="4572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600" b="1" dirty="0"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路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1968499" y="8279764"/>
            <a:ext cx="1350011" cy="408306"/>
            <a:chOff x="3100" y="13039"/>
            <a:chExt cx="2126" cy="643"/>
          </a:xfrm>
        </p:grpSpPr>
        <p:sp>
          <p:nvSpPr>
            <p:cNvPr id="28" name="文本框 27"/>
            <p:cNvSpPr txBox="1"/>
            <p:nvPr/>
          </p:nvSpPr>
          <p:spPr>
            <a:xfrm rot="960000">
              <a:off x="3100" y="13039"/>
              <a:ext cx="941" cy="289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" b="1" kern="1200" cap="none" spc="0" normalizeH="0" baseline="0" noProof="0" dirty="0">
                  <a:solidFill>
                    <a:schemeClr val="tx1">
                      <a:alpha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NJZCb031-24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 rot="840000">
              <a:off x="4225" y="13408"/>
              <a:ext cx="1001" cy="274"/>
            </a:xfrm>
            <a:prstGeom prst="rect">
              <a:avLst/>
            </a:prstGeom>
            <a:noFill/>
          </p:spPr>
          <p:txBody>
            <a:bodyPr lIns="0" tIns="36195" rIns="0">
              <a:spAutoFit/>
            </a:bodyPr>
            <a:lstStyle/>
            <a:p>
              <a:pPr marR="0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" b="1" kern="1200" cap="none" spc="0" normalizeH="0" baseline="0" noProof="0" dirty="0">
                  <a:solidFill>
                    <a:schemeClr val="tx1">
                      <a:alpha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NJZCb031-25</a:t>
              </a:r>
            </a:p>
          </p:txBody>
        </p:sp>
      </p:grpSp>
      <p:pic>
        <p:nvPicPr>
          <p:cNvPr id="29703" name="图片 17" descr="E:/鼓楼/铁路西站货场/202501/24修改后-Model.jpg24修改后-Model"/>
          <p:cNvPicPr>
            <a:picLocks noChangeAspect="1"/>
          </p:cNvPicPr>
          <p:nvPr/>
        </p:nvPicPr>
        <p:blipFill>
          <a:blip r:embed="rId46"/>
          <a:srcRect l="20" r="20"/>
          <a:stretch>
            <a:fillRect/>
          </a:stretch>
        </p:blipFill>
        <p:spPr>
          <a:xfrm>
            <a:off x="6096635" y="3799205"/>
            <a:ext cx="5499735" cy="3781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6543675" y="4733925"/>
            <a:ext cx="4819650" cy="2242185"/>
            <a:chOff x="10529" y="7399"/>
            <a:chExt cx="7590" cy="3531"/>
          </a:xfrm>
        </p:grpSpPr>
        <p:grpSp>
          <p:nvGrpSpPr>
            <p:cNvPr id="29704" name="组合 99"/>
            <p:cNvGrpSpPr/>
            <p:nvPr/>
          </p:nvGrpSpPr>
          <p:grpSpPr>
            <a:xfrm>
              <a:off x="17558" y="9027"/>
              <a:ext cx="561" cy="1501"/>
              <a:chOff x="21488" y="8732"/>
              <a:chExt cx="696" cy="186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21616" y="9542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道</a:t>
                </a:r>
              </a:p>
            </p:txBody>
          </p:sp>
          <p:sp>
            <p:nvSpPr>
              <p:cNvPr id="95" name="文本框 94"/>
              <p:cNvSpPr txBox="1"/>
              <p:nvPr/>
            </p:nvSpPr>
            <p:spPr>
              <a:xfrm>
                <a:off x="21772" y="8732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规</a:t>
                </a:r>
              </a:p>
            </p:txBody>
          </p:sp>
          <p:sp>
            <p:nvSpPr>
              <p:cNvPr id="96" name="文本框 95"/>
              <p:cNvSpPr txBox="1"/>
              <p:nvPr/>
            </p:nvSpPr>
            <p:spPr>
              <a:xfrm>
                <a:off x="21659" y="9208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划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21489" y="10018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路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21488" y="10398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</a:t>
                </a:r>
              </a:p>
            </p:txBody>
          </p:sp>
        </p:grpSp>
        <p:sp>
          <p:nvSpPr>
            <p:cNvPr id="62" name="文本框 61"/>
            <p:cNvSpPr txBox="1"/>
            <p:nvPr>
              <p:custDataLst>
                <p:tags r:id="rId27"/>
              </p:custDataLst>
            </p:nvPr>
          </p:nvSpPr>
          <p:spPr>
            <a:xfrm>
              <a:off x="16465" y="10773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路</a:t>
              </a:r>
            </a:p>
          </p:txBody>
        </p:sp>
        <p:sp>
          <p:nvSpPr>
            <p:cNvPr id="63" name="文本框 62"/>
            <p:cNvSpPr txBox="1"/>
            <p:nvPr>
              <p:custDataLst>
                <p:tags r:id="rId28"/>
              </p:custDataLst>
            </p:nvPr>
          </p:nvSpPr>
          <p:spPr>
            <a:xfrm>
              <a:off x="11100" y="9120"/>
              <a:ext cx="329" cy="343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建</a:t>
              </a:r>
            </a:p>
          </p:txBody>
        </p:sp>
        <p:sp>
          <p:nvSpPr>
            <p:cNvPr id="64" name="文本框 63"/>
            <p:cNvSpPr txBox="1"/>
            <p:nvPr>
              <p:custDataLst>
                <p:tags r:id="rId29"/>
              </p:custDataLst>
            </p:nvPr>
          </p:nvSpPr>
          <p:spPr>
            <a:xfrm>
              <a:off x="13626" y="9860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宁</a:t>
              </a:r>
            </a:p>
          </p:txBody>
        </p:sp>
        <p:sp>
          <p:nvSpPr>
            <p:cNvPr id="65" name="文本框 64"/>
            <p:cNvSpPr txBox="1"/>
            <p:nvPr>
              <p:custDataLst>
                <p:tags r:id="rId30"/>
              </p:custDataLst>
            </p:nvPr>
          </p:nvSpPr>
          <p:spPr>
            <a:xfrm>
              <a:off x="16670" y="8653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钟</a:t>
              </a:r>
            </a:p>
          </p:txBody>
        </p:sp>
        <p:sp>
          <p:nvSpPr>
            <p:cNvPr id="66" name="文本框 65"/>
            <p:cNvSpPr txBox="1"/>
            <p:nvPr>
              <p:custDataLst>
                <p:tags r:id="rId31"/>
              </p:custDataLst>
            </p:nvPr>
          </p:nvSpPr>
          <p:spPr>
            <a:xfrm>
              <a:off x="16138" y="9212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阜</a:t>
              </a:r>
            </a:p>
          </p:txBody>
        </p:sp>
        <p:sp>
          <p:nvSpPr>
            <p:cNvPr id="69" name="文本框 68"/>
            <p:cNvSpPr txBox="1"/>
            <p:nvPr>
              <p:custDataLst>
                <p:tags r:id="rId32"/>
              </p:custDataLst>
            </p:nvPr>
          </p:nvSpPr>
          <p:spPr>
            <a:xfrm>
              <a:off x="15758" y="9916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路</a:t>
              </a:r>
            </a:p>
          </p:txBody>
        </p:sp>
        <p:sp>
          <p:nvSpPr>
            <p:cNvPr id="70" name="文本框 69"/>
            <p:cNvSpPr txBox="1"/>
            <p:nvPr>
              <p:custDataLst>
                <p:tags r:id="rId33"/>
              </p:custDataLst>
            </p:nvPr>
          </p:nvSpPr>
          <p:spPr>
            <a:xfrm>
              <a:off x="10529" y="8426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街</a:t>
              </a:r>
            </a:p>
          </p:txBody>
        </p:sp>
        <p:sp>
          <p:nvSpPr>
            <p:cNvPr id="71" name="文本框 70"/>
            <p:cNvSpPr txBox="1"/>
            <p:nvPr>
              <p:custDataLst>
                <p:tags r:id="rId34"/>
              </p:custDataLst>
            </p:nvPr>
          </p:nvSpPr>
          <p:spPr>
            <a:xfrm>
              <a:off x="10613" y="8051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生</a:t>
              </a:r>
            </a:p>
          </p:txBody>
        </p:sp>
        <p:sp>
          <p:nvSpPr>
            <p:cNvPr id="72" name="文本框 71"/>
            <p:cNvSpPr txBox="1"/>
            <p:nvPr>
              <p:custDataLst>
                <p:tags r:id="rId35"/>
              </p:custDataLst>
            </p:nvPr>
          </p:nvSpPr>
          <p:spPr>
            <a:xfrm>
              <a:off x="10697" y="7596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民</a:t>
              </a:r>
            </a:p>
          </p:txBody>
        </p:sp>
        <p:sp>
          <p:nvSpPr>
            <p:cNvPr id="73" name="文本框 72"/>
            <p:cNvSpPr txBox="1"/>
            <p:nvPr>
              <p:custDataLst>
                <p:tags r:id="rId36"/>
              </p:custDataLst>
            </p:nvPr>
          </p:nvSpPr>
          <p:spPr>
            <a:xfrm>
              <a:off x="17552" y="8537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文本框 73"/>
            <p:cNvSpPr txBox="1"/>
            <p:nvPr>
              <p:custDataLst>
                <p:tags r:id="rId37"/>
              </p:custDataLst>
            </p:nvPr>
          </p:nvSpPr>
          <p:spPr>
            <a:xfrm>
              <a:off x="12658" y="7505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划</a:t>
              </a:r>
            </a:p>
          </p:txBody>
        </p:sp>
        <p:sp>
          <p:nvSpPr>
            <p:cNvPr id="75" name="文本框 74"/>
            <p:cNvSpPr txBox="1"/>
            <p:nvPr>
              <p:custDataLst>
                <p:tags r:id="rId38"/>
              </p:custDataLst>
            </p:nvPr>
          </p:nvSpPr>
          <p:spPr>
            <a:xfrm>
              <a:off x="11244" y="7399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规</a:t>
              </a:r>
            </a:p>
          </p:txBody>
        </p:sp>
        <p:grpSp>
          <p:nvGrpSpPr>
            <p:cNvPr id="29746" name="组合 98"/>
            <p:cNvGrpSpPr/>
            <p:nvPr/>
          </p:nvGrpSpPr>
          <p:grpSpPr>
            <a:xfrm>
              <a:off x="11796" y="7697"/>
              <a:ext cx="2072" cy="1708"/>
              <a:chOff x="14118" y="7087"/>
              <a:chExt cx="2565" cy="2116"/>
            </a:xfrm>
          </p:grpSpPr>
          <p:sp>
            <p:nvSpPr>
              <p:cNvPr id="93" name="文本框 92"/>
              <p:cNvSpPr txBox="1"/>
              <p:nvPr/>
            </p:nvSpPr>
            <p:spPr>
              <a:xfrm>
                <a:off x="16271" y="7466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规</a:t>
                </a: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16159" y="7875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划</a:t>
                </a:r>
              </a:p>
            </p:txBody>
          </p:sp>
          <p:sp>
            <p:nvSpPr>
              <p:cNvPr id="99" name="文本框 98"/>
              <p:cNvSpPr txBox="1"/>
              <p:nvPr/>
            </p:nvSpPr>
            <p:spPr>
              <a:xfrm>
                <a:off x="16059" y="8209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道</a:t>
                </a:r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15932" y="8679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路</a:t>
                </a: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15874" y="9009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14515" y="7087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规</a:t>
                </a:r>
              </a:p>
            </p:txBody>
          </p:sp>
          <p:sp>
            <p:nvSpPr>
              <p:cNvPr id="117" name="文本框 116"/>
              <p:cNvSpPr txBox="1"/>
              <p:nvPr/>
            </p:nvSpPr>
            <p:spPr>
              <a:xfrm>
                <a:off x="14402" y="7523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划</a:t>
                </a: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14303" y="7871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道</a:t>
                </a: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14175" y="8272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路</a:t>
                </a:r>
              </a:p>
            </p:txBody>
          </p:sp>
          <p:sp>
            <p:nvSpPr>
              <p:cNvPr id="120" name="文本框 119"/>
              <p:cNvSpPr txBox="1"/>
              <p:nvPr/>
            </p:nvSpPr>
            <p:spPr>
              <a:xfrm>
                <a:off x="14118" y="8649"/>
                <a:ext cx="412" cy="19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</a:bodyPr>
              <a:lstStyle/>
              <a:p>
                <a:pPr marR="0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650" b="1" kern="1200" cap="none" spc="0" normalizeH="0" baseline="0" noProof="0" dirty="0">
                    <a:solidFill>
                      <a:schemeClr val="tx1"/>
                    </a:solidFill>
                    <a:effectLst>
                      <a:glow rad="88900">
                        <a:schemeClr val="bg1">
                          <a:alpha val="80000"/>
                        </a:schemeClr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</a:p>
            </p:txBody>
          </p:sp>
        </p:grpSp>
        <p:sp>
          <p:nvSpPr>
            <p:cNvPr id="122" name="文本框 121"/>
            <p:cNvSpPr txBox="1"/>
            <p:nvPr>
              <p:custDataLst>
                <p:tags r:id="rId39"/>
              </p:custDataLst>
            </p:nvPr>
          </p:nvSpPr>
          <p:spPr>
            <a:xfrm>
              <a:off x="14476" y="7880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道</a:t>
              </a:r>
            </a:p>
          </p:txBody>
        </p:sp>
        <p:sp>
          <p:nvSpPr>
            <p:cNvPr id="123" name="文本框 122"/>
            <p:cNvSpPr txBox="1"/>
            <p:nvPr>
              <p:custDataLst>
                <p:tags r:id="rId40"/>
              </p:custDataLst>
            </p:nvPr>
          </p:nvSpPr>
          <p:spPr>
            <a:xfrm>
              <a:off x="16004" y="8176"/>
              <a:ext cx="329" cy="15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路</a:t>
              </a:r>
            </a:p>
          </p:txBody>
        </p:sp>
      </p:grpSp>
      <p:sp>
        <p:nvSpPr>
          <p:cNvPr id="124" name="文本框 123"/>
          <p:cNvSpPr txBox="1"/>
          <p:nvPr>
            <p:custDataLst>
              <p:tags r:id="rId5"/>
            </p:custDataLst>
          </p:nvPr>
        </p:nvSpPr>
        <p:spPr>
          <a:xfrm>
            <a:off x="17439640" y="633222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划</a:t>
            </a:r>
          </a:p>
        </p:txBody>
      </p:sp>
      <p:sp>
        <p:nvSpPr>
          <p:cNvPr id="125" name="文本框 124"/>
          <p:cNvSpPr txBox="1"/>
          <p:nvPr>
            <p:custDataLst>
              <p:tags r:id="rId6"/>
            </p:custDataLst>
          </p:nvPr>
        </p:nvSpPr>
        <p:spPr>
          <a:xfrm>
            <a:off x="17465675" y="652907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道</a:t>
            </a:r>
          </a:p>
        </p:txBody>
      </p:sp>
      <p:sp>
        <p:nvSpPr>
          <p:cNvPr id="126" name="文本框 125"/>
          <p:cNvSpPr txBox="1"/>
          <p:nvPr>
            <p:custDataLst>
              <p:tags r:id="rId7"/>
            </p:custDataLst>
          </p:nvPr>
        </p:nvSpPr>
        <p:spPr>
          <a:xfrm>
            <a:off x="17480280" y="669671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路</a:t>
            </a:r>
          </a:p>
        </p:txBody>
      </p:sp>
      <p:sp>
        <p:nvSpPr>
          <p:cNvPr id="127" name="文本框 126"/>
          <p:cNvSpPr txBox="1"/>
          <p:nvPr>
            <p:custDataLst>
              <p:tags r:id="rId8"/>
            </p:custDataLst>
          </p:nvPr>
        </p:nvSpPr>
        <p:spPr>
          <a:xfrm>
            <a:off x="17515205" y="684149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</a:p>
        </p:txBody>
      </p:sp>
      <p:sp>
        <p:nvSpPr>
          <p:cNvPr id="128" name="文本框 127"/>
          <p:cNvSpPr txBox="1"/>
          <p:nvPr>
            <p:custDataLst>
              <p:tags r:id="rId9"/>
            </p:custDataLst>
          </p:nvPr>
        </p:nvSpPr>
        <p:spPr>
          <a:xfrm>
            <a:off x="13756005" y="5198745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划</a:t>
            </a:r>
          </a:p>
        </p:txBody>
      </p:sp>
      <p:sp>
        <p:nvSpPr>
          <p:cNvPr id="129" name="文本框 128"/>
          <p:cNvSpPr txBox="1"/>
          <p:nvPr>
            <p:custDataLst>
              <p:tags r:id="rId10"/>
            </p:custDataLst>
          </p:nvPr>
        </p:nvSpPr>
        <p:spPr>
          <a:xfrm>
            <a:off x="13669010" y="5742305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路</a:t>
            </a:r>
          </a:p>
        </p:txBody>
      </p:sp>
      <p:grpSp>
        <p:nvGrpSpPr>
          <p:cNvPr id="31779" name="组合 168"/>
          <p:cNvGrpSpPr/>
          <p:nvPr/>
        </p:nvGrpSpPr>
        <p:grpSpPr>
          <a:xfrm>
            <a:off x="14118590" y="4682311"/>
            <a:ext cx="4311197" cy="2302689"/>
            <a:chOff x="1832" y="7783"/>
            <a:chExt cx="8774" cy="4686"/>
          </a:xfrm>
        </p:grpSpPr>
        <p:sp>
          <p:nvSpPr>
            <p:cNvPr id="170" name="文本框 169"/>
            <p:cNvSpPr txBox="1"/>
            <p:nvPr/>
          </p:nvSpPr>
          <p:spPr>
            <a:xfrm>
              <a:off x="6419" y="11344"/>
              <a:ext cx="448" cy="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街</a:t>
              </a:r>
            </a:p>
          </p:txBody>
        </p:sp>
        <p:sp>
          <p:nvSpPr>
            <p:cNvPr id="171" name="文本框 170"/>
            <p:cNvSpPr txBox="1"/>
            <p:nvPr/>
          </p:nvSpPr>
          <p:spPr>
            <a:xfrm>
              <a:off x="1832" y="11339"/>
              <a:ext cx="604" cy="587"/>
            </a:xfrm>
            <a:prstGeom prst="rect">
              <a:avLst/>
            </a:prstGeom>
            <a:noFill/>
          </p:spPr>
          <p:txBody>
            <a:bodyPr/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建</a:t>
              </a:r>
            </a:p>
          </p:txBody>
        </p:sp>
        <p:sp>
          <p:nvSpPr>
            <p:cNvPr id="172" name="文本框 171"/>
            <p:cNvSpPr txBox="1"/>
            <p:nvPr/>
          </p:nvSpPr>
          <p:spPr>
            <a:xfrm>
              <a:off x="5139" y="11838"/>
              <a:ext cx="448" cy="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宁</a:t>
              </a:r>
            </a:p>
          </p:txBody>
        </p:sp>
        <p:sp>
          <p:nvSpPr>
            <p:cNvPr id="173" name="文本框 172"/>
            <p:cNvSpPr txBox="1"/>
            <p:nvPr/>
          </p:nvSpPr>
          <p:spPr>
            <a:xfrm>
              <a:off x="6547" y="9414"/>
              <a:ext cx="448" cy="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金</a:t>
              </a:r>
            </a:p>
          </p:txBody>
        </p:sp>
        <p:sp>
          <p:nvSpPr>
            <p:cNvPr id="174" name="文本框 173"/>
            <p:cNvSpPr txBox="1"/>
            <p:nvPr/>
          </p:nvSpPr>
          <p:spPr>
            <a:xfrm>
              <a:off x="6430" y="10147"/>
              <a:ext cx="448" cy="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贸</a:t>
              </a:r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10158" y="12079"/>
              <a:ext cx="448" cy="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路</a:t>
              </a:r>
            </a:p>
          </p:txBody>
        </p:sp>
        <p:sp>
          <p:nvSpPr>
            <p:cNvPr id="176" name="文本框 175"/>
            <p:cNvSpPr txBox="1"/>
            <p:nvPr/>
          </p:nvSpPr>
          <p:spPr>
            <a:xfrm>
              <a:off x="2637" y="10711"/>
              <a:ext cx="448" cy="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路</a:t>
              </a:r>
            </a:p>
          </p:txBody>
        </p:sp>
        <p:sp>
          <p:nvSpPr>
            <p:cNvPr id="177" name="文本框 176"/>
            <p:cNvSpPr txBox="1"/>
            <p:nvPr/>
          </p:nvSpPr>
          <p:spPr>
            <a:xfrm>
              <a:off x="3138" y="9717"/>
              <a:ext cx="448" cy="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石</a:t>
              </a:r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3911" y="8753"/>
              <a:ext cx="448" cy="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青</a:t>
              </a:r>
            </a:p>
          </p:txBody>
        </p:sp>
        <p:sp>
          <p:nvSpPr>
            <p:cNvPr id="179" name="文本框 178"/>
            <p:cNvSpPr txBox="1"/>
            <p:nvPr/>
          </p:nvSpPr>
          <p:spPr>
            <a:xfrm>
              <a:off x="5971" y="8820"/>
              <a:ext cx="448" cy="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</a:t>
              </a:r>
            </a:p>
          </p:txBody>
        </p:sp>
        <p:sp>
          <p:nvSpPr>
            <p:cNvPr id="180" name="文本框 179"/>
            <p:cNvSpPr txBox="1"/>
            <p:nvPr/>
          </p:nvSpPr>
          <p:spPr>
            <a:xfrm>
              <a:off x="1910" y="7783"/>
              <a:ext cx="448" cy="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50" b="1" kern="1200" cap="none" spc="0" normalizeH="0" baseline="0" noProof="0" dirty="0">
                  <a:solidFill>
                    <a:schemeClr val="tx1"/>
                  </a:solidFill>
                  <a:effectLst>
                    <a:glow rad="88900">
                      <a:schemeClr val="bg1">
                        <a:alpha val="8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规</a:t>
              </a:r>
            </a:p>
          </p:txBody>
        </p:sp>
      </p:grpSp>
      <p:sp>
        <p:nvSpPr>
          <p:cNvPr id="181" name="文本框 180"/>
          <p:cNvSpPr txBox="1"/>
          <p:nvPr>
            <p:custDataLst>
              <p:tags r:id="rId11"/>
            </p:custDataLst>
          </p:nvPr>
        </p:nvSpPr>
        <p:spPr>
          <a:xfrm>
            <a:off x="17713325" y="5989320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路</a:t>
            </a:r>
          </a:p>
        </p:txBody>
      </p:sp>
      <p:sp>
        <p:nvSpPr>
          <p:cNvPr id="182" name="文本框 181"/>
          <p:cNvSpPr txBox="1"/>
          <p:nvPr>
            <p:custDataLst>
              <p:tags r:id="rId12"/>
            </p:custDataLst>
          </p:nvPr>
        </p:nvSpPr>
        <p:spPr>
          <a:xfrm>
            <a:off x="16894175" y="5806440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</a:t>
            </a:r>
          </a:p>
        </p:txBody>
      </p:sp>
      <p:sp>
        <p:nvSpPr>
          <p:cNvPr id="183" name="文本框 182"/>
          <p:cNvSpPr txBox="1"/>
          <p:nvPr>
            <p:custDataLst>
              <p:tags r:id="rId13"/>
            </p:custDataLst>
          </p:nvPr>
        </p:nvSpPr>
        <p:spPr>
          <a:xfrm>
            <a:off x="16181705" y="563689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宁</a:t>
            </a:r>
          </a:p>
        </p:txBody>
      </p:sp>
      <p:sp>
        <p:nvSpPr>
          <p:cNvPr id="184" name="文本框 183"/>
          <p:cNvSpPr txBox="1"/>
          <p:nvPr>
            <p:custDataLst>
              <p:tags r:id="rId14"/>
            </p:custDataLst>
          </p:nvPr>
        </p:nvSpPr>
        <p:spPr>
          <a:xfrm>
            <a:off x="15393035" y="547433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</a:t>
            </a:r>
          </a:p>
        </p:txBody>
      </p:sp>
      <p:sp>
        <p:nvSpPr>
          <p:cNvPr id="185" name="文本框 184"/>
          <p:cNvSpPr txBox="1"/>
          <p:nvPr>
            <p:custDataLst>
              <p:tags r:id="rId15"/>
            </p:custDataLst>
          </p:nvPr>
        </p:nvSpPr>
        <p:spPr>
          <a:xfrm>
            <a:off x="16361410" y="614362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</a:t>
            </a:r>
          </a:p>
        </p:txBody>
      </p:sp>
      <p:sp>
        <p:nvSpPr>
          <p:cNvPr id="186" name="文本框 185"/>
          <p:cNvSpPr txBox="1"/>
          <p:nvPr>
            <p:custDataLst>
              <p:tags r:id="rId16"/>
            </p:custDataLst>
          </p:nvPr>
        </p:nvSpPr>
        <p:spPr>
          <a:xfrm>
            <a:off x="17406620" y="707707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路</a:t>
            </a:r>
          </a:p>
        </p:txBody>
      </p:sp>
      <p:sp>
        <p:nvSpPr>
          <p:cNvPr id="187" name="文本框 186"/>
          <p:cNvSpPr txBox="1"/>
          <p:nvPr>
            <p:custDataLst>
              <p:tags r:id="rId17"/>
            </p:custDataLst>
          </p:nvPr>
        </p:nvSpPr>
        <p:spPr>
          <a:xfrm>
            <a:off x="18159095" y="596201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</a:t>
            </a:r>
          </a:p>
        </p:txBody>
      </p:sp>
      <p:sp>
        <p:nvSpPr>
          <p:cNvPr id="188" name="文本框 187"/>
          <p:cNvSpPr txBox="1"/>
          <p:nvPr>
            <p:custDataLst>
              <p:tags r:id="rId18"/>
            </p:custDataLst>
          </p:nvPr>
        </p:nvSpPr>
        <p:spPr>
          <a:xfrm>
            <a:off x="18143855" y="627316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央</a:t>
            </a:r>
          </a:p>
        </p:txBody>
      </p:sp>
      <p:sp>
        <p:nvSpPr>
          <p:cNvPr id="189" name="文本框 188"/>
          <p:cNvSpPr txBox="1"/>
          <p:nvPr>
            <p:custDataLst>
              <p:tags r:id="rId19"/>
            </p:custDataLst>
          </p:nvPr>
        </p:nvSpPr>
        <p:spPr>
          <a:xfrm>
            <a:off x="18171795" y="6563995"/>
            <a:ext cx="222885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</a:t>
            </a:r>
          </a:p>
        </p:txBody>
      </p:sp>
      <p:sp>
        <p:nvSpPr>
          <p:cNvPr id="130" name="矩形标注 129"/>
          <p:cNvSpPr/>
          <p:nvPr/>
        </p:nvSpPr>
        <p:spPr>
          <a:xfrm>
            <a:off x="13609320" y="3086100"/>
            <a:ext cx="718820" cy="782955"/>
          </a:xfrm>
          <a:prstGeom prst="wedgeRectCallout">
            <a:avLst>
              <a:gd name="adj1" fmla="val 77915"/>
              <a:gd name="adj2" fmla="val 152189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用地性质：铁路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1.36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1" name="矩形标注 130"/>
          <p:cNvSpPr/>
          <p:nvPr/>
        </p:nvSpPr>
        <p:spPr>
          <a:xfrm>
            <a:off x="12860655" y="7479665"/>
            <a:ext cx="648970" cy="909955"/>
          </a:xfrm>
          <a:prstGeom prst="wedgeRectCallout">
            <a:avLst>
              <a:gd name="adj1" fmla="val 168199"/>
              <a:gd name="adj2" fmla="val -17868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25-11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0.22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≤4.0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≤30%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≤45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2" name="矩形标注 131"/>
          <p:cNvSpPr/>
          <p:nvPr/>
        </p:nvSpPr>
        <p:spPr>
          <a:xfrm>
            <a:off x="18816955" y="7477760"/>
            <a:ext cx="715010" cy="911860"/>
          </a:xfrm>
          <a:prstGeom prst="wedgeRectCallout">
            <a:avLst>
              <a:gd name="adj1" fmla="val -294049"/>
              <a:gd name="adj2" fmla="val -15146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2.64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3.76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zh-CN" altLang="en-US" sz="450" b="1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玉桥市场邮政所、配建不少于400个停车位的停车场一处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9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9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6" name="矩形标注 135"/>
          <p:cNvSpPr/>
          <p:nvPr/>
        </p:nvSpPr>
        <p:spPr>
          <a:xfrm>
            <a:off x="18811875" y="3084830"/>
            <a:ext cx="715010" cy="784225"/>
          </a:xfrm>
          <a:prstGeom prst="wedgeRectCallout">
            <a:avLst>
              <a:gd name="adj1" fmla="val -213587"/>
              <a:gd name="adj2" fmla="val 27356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用地性质：防护绿地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0.59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≥90%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0" name="矩形标注 189"/>
          <p:cNvSpPr/>
          <p:nvPr/>
        </p:nvSpPr>
        <p:spPr>
          <a:xfrm>
            <a:off x="15097125" y="3086100"/>
            <a:ext cx="715645" cy="782955"/>
          </a:xfrm>
          <a:prstGeom prst="wedgeRectCallout">
            <a:avLst>
              <a:gd name="adj1" fmla="val 126308"/>
              <a:gd name="adj2" fmla="val 30604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0.07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1" name="矩形标注 190"/>
          <p:cNvSpPr/>
          <p:nvPr/>
        </p:nvSpPr>
        <p:spPr>
          <a:xfrm>
            <a:off x="15839440" y="3086100"/>
            <a:ext cx="715645" cy="782955"/>
          </a:xfrm>
          <a:prstGeom prst="wedgeRectCallout">
            <a:avLst>
              <a:gd name="adj1" fmla="val 75554"/>
              <a:gd name="adj2" fmla="val 277169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用地性质：商办混合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0.85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6.33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2" name="矩形标注 191"/>
          <p:cNvSpPr/>
          <p:nvPr/>
        </p:nvSpPr>
        <p:spPr>
          <a:xfrm>
            <a:off x="16581755" y="3086100"/>
            <a:ext cx="715645" cy="782955"/>
          </a:xfrm>
          <a:prstGeom prst="wedgeRectCallout">
            <a:avLst>
              <a:gd name="adj1" fmla="val -5900"/>
              <a:gd name="adj2" fmla="val 258515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0.17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3" name="矩形标注 192"/>
          <p:cNvSpPr/>
          <p:nvPr/>
        </p:nvSpPr>
        <p:spPr>
          <a:xfrm>
            <a:off x="14354810" y="3086100"/>
            <a:ext cx="715645" cy="782955"/>
          </a:xfrm>
          <a:prstGeom prst="wedgeRectCallout">
            <a:avLst>
              <a:gd name="adj1" fmla="val 101996"/>
              <a:gd name="adj2" fmla="val 207258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0.02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4" name="矩形标注 193"/>
          <p:cNvSpPr/>
          <p:nvPr/>
        </p:nvSpPr>
        <p:spPr>
          <a:xfrm>
            <a:off x="18066385" y="3086100"/>
            <a:ext cx="718820" cy="782955"/>
          </a:xfrm>
          <a:prstGeom prst="wedgeRectCallout">
            <a:avLst>
              <a:gd name="adj1" fmla="val -138957"/>
              <a:gd name="adj2" fmla="val 27457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0.07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5" name="矩形标注 194"/>
          <p:cNvSpPr/>
          <p:nvPr/>
        </p:nvSpPr>
        <p:spPr>
          <a:xfrm>
            <a:off x="15433040" y="7480300"/>
            <a:ext cx="639445" cy="911860"/>
          </a:xfrm>
          <a:prstGeom prst="wedgeRectCallout">
            <a:avLst>
              <a:gd name="adj1" fmla="val 4617"/>
              <a:gd name="adj2" fmla="val -169637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2.68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3.98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6" name="矩形标注 195"/>
          <p:cNvSpPr/>
          <p:nvPr/>
        </p:nvSpPr>
        <p:spPr>
          <a:xfrm>
            <a:off x="18812510" y="3912870"/>
            <a:ext cx="715010" cy="797560"/>
          </a:xfrm>
          <a:prstGeom prst="wedgeRectCallout">
            <a:avLst>
              <a:gd name="adj1" fmla="val -231083"/>
              <a:gd name="adj2" fmla="val 19315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公共交通场站</a:t>
            </a:r>
            <a:endParaRPr kumimoji="0" lang="zh-CN" altLang="en-US" sz="4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0.18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配套设施：公交首末站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7" name="矩形标注 196"/>
          <p:cNvSpPr/>
          <p:nvPr/>
        </p:nvSpPr>
        <p:spPr>
          <a:xfrm>
            <a:off x="14792325" y="7480300"/>
            <a:ext cx="639445" cy="911860"/>
          </a:xfrm>
          <a:prstGeom prst="wedgeRectCallout">
            <a:avLst>
              <a:gd name="adj1" fmla="val 23982"/>
              <a:gd name="adj2" fmla="val -229108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1.13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8" name="矩形标注 197"/>
          <p:cNvSpPr/>
          <p:nvPr/>
        </p:nvSpPr>
        <p:spPr>
          <a:xfrm>
            <a:off x="14151610" y="7480300"/>
            <a:ext cx="639445" cy="911860"/>
          </a:xfrm>
          <a:prstGeom prst="wedgeRectCallout">
            <a:avLst>
              <a:gd name="adj1" fmla="val 78699"/>
              <a:gd name="adj2" fmla="val -182729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1.39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容积率：≤4.0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9" name="矩形标注 198"/>
          <p:cNvSpPr/>
          <p:nvPr/>
        </p:nvSpPr>
        <p:spPr>
          <a:xfrm>
            <a:off x="12860655" y="4813300"/>
            <a:ext cx="721995" cy="792480"/>
          </a:xfrm>
          <a:prstGeom prst="wedgeRectCallout">
            <a:avLst>
              <a:gd name="adj1" fmla="val 87906"/>
              <a:gd name="adj2" fmla="val 6554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0.02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0" name="矩形标注 199"/>
          <p:cNvSpPr/>
          <p:nvPr/>
        </p:nvSpPr>
        <p:spPr>
          <a:xfrm>
            <a:off x="12860655" y="3084830"/>
            <a:ext cx="721995" cy="783590"/>
          </a:xfrm>
          <a:prstGeom prst="wedgeRectCallout">
            <a:avLst>
              <a:gd name="adj1" fmla="val 123262"/>
              <a:gd name="adj2" fmla="val 210777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1.43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</a:t>
            </a:r>
            <a:r>
              <a:rPr kumimoji="0" 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2.73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≤80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1" name="矩形标注 200"/>
          <p:cNvSpPr/>
          <p:nvPr/>
        </p:nvSpPr>
        <p:spPr>
          <a:xfrm>
            <a:off x="12860655" y="5688330"/>
            <a:ext cx="721995" cy="810895"/>
          </a:xfrm>
          <a:prstGeom prst="wedgeRectCallout">
            <a:avLst>
              <a:gd name="adj1" fmla="val 122207"/>
              <a:gd name="adj2" fmla="val -2447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1.30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</a:t>
            </a:r>
            <a:r>
              <a:rPr kumimoji="0" 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2.06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≤30%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备注：建议环镜更新</a:t>
            </a:r>
          </a:p>
        </p:txBody>
      </p:sp>
      <p:sp>
        <p:nvSpPr>
          <p:cNvPr id="202" name="矩形标注 201"/>
          <p:cNvSpPr/>
          <p:nvPr/>
        </p:nvSpPr>
        <p:spPr>
          <a:xfrm>
            <a:off x="12860655" y="3956685"/>
            <a:ext cx="721995" cy="768350"/>
          </a:xfrm>
          <a:prstGeom prst="wedgeRectCallout">
            <a:avLst>
              <a:gd name="adj1" fmla="val 190809"/>
              <a:gd name="adj2" fmla="val 126115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</a:t>
            </a:r>
            <a:r>
              <a:rPr kumimoji="0" 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用地性质：小学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0.8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班小学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3" name="矩形标注 202"/>
          <p:cNvSpPr/>
          <p:nvPr/>
        </p:nvSpPr>
        <p:spPr>
          <a:xfrm>
            <a:off x="18812510" y="4740910"/>
            <a:ext cx="717550" cy="915035"/>
          </a:xfrm>
          <a:prstGeom prst="wedgeRectCallout">
            <a:avLst>
              <a:gd name="adj1" fmla="val -184955"/>
              <a:gd name="adj2" fmla="val 7706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用地性质：商办混合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0.73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5.5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配建不少于</a:t>
            </a:r>
            <a:r>
              <a:rPr kumimoji="0" lang="en-US" altLang="zh-CN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个停车位的停车场一处、公共厕所</a:t>
            </a:r>
            <a:endParaRPr kumimoji="0" lang="en-US" altLang="zh-CN" sz="4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用地性质可兼容</a:t>
            </a:r>
            <a:r>
              <a:rPr kumimoji="0" lang="en-US" altLang="zh-CN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S41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5" name="矩形标注 204"/>
          <p:cNvSpPr/>
          <p:nvPr/>
        </p:nvSpPr>
        <p:spPr>
          <a:xfrm>
            <a:off x="16073755" y="7477760"/>
            <a:ext cx="699135" cy="914400"/>
          </a:xfrm>
          <a:prstGeom prst="wedgeRectCallout">
            <a:avLst>
              <a:gd name="adj1" fmla="val -40009"/>
              <a:gd name="adj2" fmla="val -142500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25-31</a:t>
            </a:r>
            <a:endParaRPr kumimoji="0" 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城市轨道交通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7" name="矩形标注 206"/>
          <p:cNvSpPr/>
          <p:nvPr/>
        </p:nvSpPr>
        <p:spPr>
          <a:xfrm>
            <a:off x="18115915" y="7477760"/>
            <a:ext cx="699770" cy="911860"/>
          </a:xfrm>
          <a:prstGeom prst="wedgeRectCallout">
            <a:avLst>
              <a:gd name="adj1" fmla="val -182849"/>
              <a:gd name="adj2" fmla="val -11281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25-33</a:t>
            </a:r>
            <a:endParaRPr kumimoji="0" 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城市轨道交通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8" name="矩形标注 207"/>
          <p:cNvSpPr/>
          <p:nvPr/>
        </p:nvSpPr>
        <p:spPr>
          <a:xfrm>
            <a:off x="18812510" y="5713095"/>
            <a:ext cx="717550" cy="751205"/>
          </a:xfrm>
          <a:prstGeom prst="wedgeRectCallout">
            <a:avLst>
              <a:gd name="adj1" fmla="val -257433"/>
              <a:gd name="adj2" fmla="val 4746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9" name="矩形标注 208"/>
          <p:cNvSpPr/>
          <p:nvPr/>
        </p:nvSpPr>
        <p:spPr>
          <a:xfrm>
            <a:off x="18812510" y="6522085"/>
            <a:ext cx="717550" cy="911225"/>
          </a:xfrm>
          <a:prstGeom prst="wedgeRectCallout">
            <a:avLst>
              <a:gd name="adj1" fmla="val -234513"/>
              <a:gd name="adj2" fmla="val -50975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0.40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可建设地下排水设施一处，面积不超过</a:t>
            </a:r>
            <a:r>
              <a:rPr kumimoji="0" lang="en-US" altLang="zh-CN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0.06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1" name="矩形标注 210"/>
          <p:cNvSpPr/>
          <p:nvPr/>
        </p:nvSpPr>
        <p:spPr>
          <a:xfrm>
            <a:off x="12860655" y="6584315"/>
            <a:ext cx="721995" cy="798195"/>
          </a:xfrm>
          <a:prstGeom prst="wedgeRectCallout">
            <a:avLst>
              <a:gd name="adj1" fmla="val 101715"/>
              <a:gd name="adj2" fmla="val -98289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25-09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0.14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≤3.2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≤80%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≤18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≥5%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2" name="矩形标注 211"/>
          <p:cNvSpPr/>
          <p:nvPr/>
        </p:nvSpPr>
        <p:spPr>
          <a:xfrm>
            <a:off x="13510895" y="7480300"/>
            <a:ext cx="639445" cy="911860"/>
          </a:xfrm>
          <a:prstGeom prst="wedgeRectCallout">
            <a:avLst>
              <a:gd name="adj1" fmla="val 107596"/>
              <a:gd name="adj2" fmla="val -17806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25-12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0.07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8" name="文本框 217"/>
          <p:cNvSpPr txBox="1"/>
          <p:nvPr>
            <p:custDataLst>
              <p:tags r:id="rId20"/>
            </p:custDataLst>
          </p:nvPr>
        </p:nvSpPr>
        <p:spPr>
          <a:xfrm>
            <a:off x="13824585" y="495046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</a:t>
            </a:r>
          </a:p>
        </p:txBody>
      </p:sp>
      <p:sp>
        <p:nvSpPr>
          <p:cNvPr id="219" name="文本框 218"/>
          <p:cNvSpPr txBox="1"/>
          <p:nvPr>
            <p:custDataLst>
              <p:tags r:id="rId21"/>
            </p:custDataLst>
          </p:nvPr>
        </p:nvSpPr>
        <p:spPr>
          <a:xfrm>
            <a:off x="13703935" y="548513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道</a:t>
            </a:r>
          </a:p>
        </p:txBody>
      </p:sp>
      <p:sp>
        <p:nvSpPr>
          <p:cNvPr id="220" name="文本框 219"/>
          <p:cNvSpPr txBox="1"/>
          <p:nvPr>
            <p:custDataLst>
              <p:tags r:id="rId22"/>
            </p:custDataLst>
          </p:nvPr>
        </p:nvSpPr>
        <p:spPr>
          <a:xfrm>
            <a:off x="13622655" y="5940425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</a:p>
        </p:txBody>
      </p:sp>
      <p:sp>
        <p:nvSpPr>
          <p:cNvPr id="221" name="文本框 220"/>
          <p:cNvSpPr txBox="1"/>
          <p:nvPr>
            <p:custDataLst>
              <p:tags r:id="rId23"/>
            </p:custDataLst>
          </p:nvPr>
        </p:nvSpPr>
        <p:spPr>
          <a:xfrm>
            <a:off x="17430750" y="6129020"/>
            <a:ext cx="24257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</a:t>
            </a:r>
          </a:p>
        </p:txBody>
      </p:sp>
      <p:sp>
        <p:nvSpPr>
          <p:cNvPr id="227" name="文本框 226"/>
          <p:cNvSpPr txBox="1"/>
          <p:nvPr>
            <p:custDataLst>
              <p:tags r:id="rId24"/>
            </p:custDataLst>
          </p:nvPr>
        </p:nvSpPr>
        <p:spPr>
          <a:xfrm>
            <a:off x="14559280" y="4765040"/>
            <a:ext cx="21971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划</a:t>
            </a:r>
          </a:p>
        </p:txBody>
      </p:sp>
      <p:sp>
        <p:nvSpPr>
          <p:cNvPr id="228" name="文本框 227"/>
          <p:cNvSpPr txBox="1"/>
          <p:nvPr>
            <p:custDataLst>
              <p:tags r:id="rId25"/>
            </p:custDataLst>
          </p:nvPr>
        </p:nvSpPr>
        <p:spPr>
          <a:xfrm>
            <a:off x="15022195" y="4853940"/>
            <a:ext cx="21971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道</a:t>
            </a:r>
          </a:p>
        </p:txBody>
      </p:sp>
      <p:sp>
        <p:nvSpPr>
          <p:cNvPr id="229" name="文本框 228"/>
          <p:cNvSpPr txBox="1"/>
          <p:nvPr>
            <p:custDataLst>
              <p:tags r:id="rId26"/>
            </p:custDataLst>
          </p:nvPr>
        </p:nvSpPr>
        <p:spPr>
          <a:xfrm>
            <a:off x="15615920" y="5021580"/>
            <a:ext cx="219710" cy="191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50" b="1" kern="1200" cap="none" spc="0" normalizeH="0" baseline="0" noProof="0" dirty="0">
                <a:solidFill>
                  <a:schemeClr val="tx1"/>
                </a:solidFill>
                <a:effectLst>
                  <a:glow rad="88900">
                    <a:schemeClr val="bg1">
                      <a:alpha val="8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路</a:t>
            </a:r>
          </a:p>
        </p:txBody>
      </p:sp>
      <p:sp>
        <p:nvSpPr>
          <p:cNvPr id="138" name="文本框 137"/>
          <p:cNvSpPr txBox="1"/>
          <p:nvPr/>
        </p:nvSpPr>
        <p:spPr>
          <a:xfrm>
            <a:off x="7533640" y="8629650"/>
            <a:ext cx="305244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NJZCb031-24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</a:t>
            </a:r>
          </a:p>
        </p:txBody>
      </p:sp>
      <p:sp>
        <p:nvSpPr>
          <p:cNvPr id="139" name="文本框 138"/>
          <p:cNvSpPr txBox="1"/>
          <p:nvPr/>
        </p:nvSpPr>
        <p:spPr>
          <a:xfrm>
            <a:off x="14516735" y="8629650"/>
            <a:ext cx="305244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NJZCb031-25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</a:t>
            </a:r>
          </a:p>
        </p:txBody>
      </p:sp>
      <p:sp>
        <p:nvSpPr>
          <p:cNvPr id="54" name="矩形标注 53"/>
          <p:cNvSpPr/>
          <p:nvPr/>
        </p:nvSpPr>
        <p:spPr>
          <a:xfrm>
            <a:off x="11470005" y="3951605"/>
            <a:ext cx="776605" cy="796290"/>
          </a:xfrm>
          <a:prstGeom prst="wedgeRectCallout">
            <a:avLst>
              <a:gd name="adj1" fmla="val -113614"/>
              <a:gd name="adj2" fmla="val 173046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1.11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≤2.47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≤80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5" name="矩形标注 54"/>
          <p:cNvSpPr/>
          <p:nvPr/>
        </p:nvSpPr>
        <p:spPr>
          <a:xfrm>
            <a:off x="11470005" y="4808855"/>
            <a:ext cx="776605" cy="807085"/>
          </a:xfrm>
          <a:prstGeom prst="wedgeRectCallout">
            <a:avLst>
              <a:gd name="adj1" fmla="val -155396"/>
              <a:gd name="adj2" fmla="val 12970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1.11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≤4.0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配套设施：公共厕所一处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矩形标注 55"/>
          <p:cNvSpPr/>
          <p:nvPr/>
        </p:nvSpPr>
        <p:spPr>
          <a:xfrm>
            <a:off x="7066280" y="7433310"/>
            <a:ext cx="774700" cy="958215"/>
          </a:xfrm>
          <a:prstGeom prst="wedgeRectCallout">
            <a:avLst>
              <a:gd name="adj1" fmla="val 130573"/>
              <a:gd name="adj2" fmla="val -195328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用地性质：商办混合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0.76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0" name="矩形标注 59"/>
          <p:cNvSpPr/>
          <p:nvPr/>
        </p:nvSpPr>
        <p:spPr>
          <a:xfrm>
            <a:off x="8000365" y="7433310"/>
            <a:ext cx="826135" cy="958215"/>
          </a:xfrm>
          <a:prstGeom prst="wedgeRectCallout">
            <a:avLst>
              <a:gd name="adj1" fmla="val 139777"/>
              <a:gd name="adj2" fmla="val -153976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城市轨道交通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备注：含不少于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个停车位的非机动车停车场</a:t>
            </a:r>
          </a:p>
        </p:txBody>
      </p:sp>
      <p:sp>
        <p:nvSpPr>
          <p:cNvPr id="61" name="矩形标注 60"/>
          <p:cNvSpPr/>
          <p:nvPr/>
        </p:nvSpPr>
        <p:spPr>
          <a:xfrm>
            <a:off x="8994775" y="7433310"/>
            <a:ext cx="793115" cy="958215"/>
          </a:xfrm>
          <a:prstGeom prst="wedgeRectCallout">
            <a:avLst>
              <a:gd name="adj1" fmla="val 98999"/>
              <a:gd name="adj2" fmla="val -17233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0.16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备注：含不少于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个停车位的非机动车停车场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6" name="矩形标注 75"/>
          <p:cNvSpPr/>
          <p:nvPr/>
        </p:nvSpPr>
        <p:spPr>
          <a:xfrm>
            <a:off x="7068185" y="3084830"/>
            <a:ext cx="778510" cy="822325"/>
          </a:xfrm>
          <a:prstGeom prst="wedgeRectCallout">
            <a:avLst>
              <a:gd name="adj1" fmla="val 78888"/>
              <a:gd name="adj2" fmla="val 189000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用地性质：铁路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1.06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8" name="矩形标注 77"/>
          <p:cNvSpPr/>
          <p:nvPr/>
        </p:nvSpPr>
        <p:spPr>
          <a:xfrm>
            <a:off x="8039735" y="3084830"/>
            <a:ext cx="778510" cy="1040130"/>
          </a:xfrm>
          <a:prstGeom prst="wedgeRectCallout">
            <a:avLst>
              <a:gd name="adj1" fmla="val 101849"/>
              <a:gd name="adj2" fmla="val 19603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5.59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≤2.36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≤25%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≤80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配套设施：基层社区中心建筑面积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2490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平方米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备注：地块建设需满足《南京市轨道交通条例》相关要求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9" name="矩形标注 78"/>
          <p:cNvSpPr/>
          <p:nvPr/>
        </p:nvSpPr>
        <p:spPr>
          <a:xfrm>
            <a:off x="9011285" y="3084830"/>
            <a:ext cx="776605" cy="1040130"/>
          </a:xfrm>
          <a:prstGeom prst="wedgeRectCallout">
            <a:avLst>
              <a:gd name="adj1" fmla="val 67747"/>
              <a:gd name="adj2" fmla="val 18089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用地性质：幼托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0.41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≤0.80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≤35%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≤12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班幼儿园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备注：地块建设需满足《南京市轨道交通条例》相关要求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0" name="矩形标注 79"/>
          <p:cNvSpPr/>
          <p:nvPr/>
        </p:nvSpPr>
        <p:spPr>
          <a:xfrm>
            <a:off x="6096635" y="3086100"/>
            <a:ext cx="778510" cy="821055"/>
          </a:xfrm>
          <a:prstGeom prst="wedgeRectCallout">
            <a:avLst>
              <a:gd name="adj1" fmla="val 65767"/>
              <a:gd name="adj2" fmla="val 123118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用地性质：铁路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4.63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</a:p>
        </p:txBody>
      </p:sp>
      <p:sp>
        <p:nvSpPr>
          <p:cNvPr id="81" name="矩形标注 80"/>
          <p:cNvSpPr/>
          <p:nvPr/>
        </p:nvSpPr>
        <p:spPr>
          <a:xfrm>
            <a:off x="9980930" y="3084830"/>
            <a:ext cx="778510" cy="822325"/>
          </a:xfrm>
          <a:prstGeom prst="wedgeRectCallout">
            <a:avLst>
              <a:gd name="adj1" fmla="val -22800"/>
              <a:gd name="adj2" fmla="val 27534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0.35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2" name="矩形标注 81"/>
          <p:cNvSpPr/>
          <p:nvPr/>
        </p:nvSpPr>
        <p:spPr>
          <a:xfrm>
            <a:off x="10952480" y="3091815"/>
            <a:ext cx="779145" cy="821055"/>
          </a:xfrm>
          <a:prstGeom prst="wedgeRectCallout">
            <a:avLst>
              <a:gd name="adj1" fmla="val -63039"/>
              <a:gd name="adj2" fmla="val 24961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道路与交通设施</a:t>
            </a:r>
            <a:endParaRPr kumimoji="0" lang="zh-CN" altLang="en-US" sz="4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0.03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3" name="矩形标注 82"/>
          <p:cNvSpPr/>
          <p:nvPr/>
        </p:nvSpPr>
        <p:spPr>
          <a:xfrm>
            <a:off x="10953750" y="7433310"/>
            <a:ext cx="778510" cy="958215"/>
          </a:xfrm>
          <a:prstGeom prst="wedgeRectCallout">
            <a:avLst>
              <a:gd name="adj1" fmla="val -100734"/>
              <a:gd name="adj2" fmla="val -12594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0.60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≤4.0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4" name="矩形标注 83"/>
          <p:cNvSpPr/>
          <p:nvPr/>
        </p:nvSpPr>
        <p:spPr>
          <a:xfrm>
            <a:off x="11470005" y="6560185"/>
            <a:ext cx="776605" cy="822325"/>
          </a:xfrm>
          <a:prstGeom prst="wedgeRectCallout">
            <a:avLst>
              <a:gd name="adj1" fmla="val -121054"/>
              <a:gd name="adj2" fmla="val -2490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用地性质：街旁绿地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0.39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≥65%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8" name="矩形标注 87"/>
          <p:cNvSpPr/>
          <p:nvPr/>
        </p:nvSpPr>
        <p:spPr>
          <a:xfrm>
            <a:off x="5701030" y="6109335"/>
            <a:ext cx="852170" cy="866775"/>
          </a:xfrm>
          <a:prstGeom prst="wedgeRectCallout">
            <a:avLst>
              <a:gd name="adj1" fmla="val 88011"/>
              <a:gd name="adj2" fmla="val -142362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用地性质：商办混合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2.47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≤6.5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配套设施：菜市场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平方米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菜市场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2000</a:t>
            </a: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平方米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1" name="矩形标注 90"/>
          <p:cNvSpPr/>
          <p:nvPr/>
        </p:nvSpPr>
        <p:spPr>
          <a:xfrm>
            <a:off x="6096635" y="7433310"/>
            <a:ext cx="804545" cy="958215"/>
          </a:xfrm>
          <a:prstGeom prst="wedgeRectCallout">
            <a:avLst>
              <a:gd name="adj1" fmla="val 158445"/>
              <a:gd name="adj2" fmla="val -235950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24-06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用地性质：商办混合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2.27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endParaRPr kumimoji="0" lang="en-US" sz="550" b="1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≤5.0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≤100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≥20%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配套设施：公共厕所一处、配建不少于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个停车位的公共停车场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2" name="矩形标注 91"/>
          <p:cNvSpPr/>
          <p:nvPr/>
        </p:nvSpPr>
        <p:spPr>
          <a:xfrm>
            <a:off x="9951720" y="7433310"/>
            <a:ext cx="831850" cy="958215"/>
          </a:xfrm>
          <a:prstGeom prst="wedgeRectCallout">
            <a:avLst>
              <a:gd name="adj1" fmla="val -34542"/>
              <a:gd name="adj2" fmla="val -138204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城市轨道交通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0.06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1" name="矩形标注 120"/>
          <p:cNvSpPr/>
          <p:nvPr/>
        </p:nvSpPr>
        <p:spPr>
          <a:xfrm>
            <a:off x="11470005" y="5676900"/>
            <a:ext cx="776605" cy="822325"/>
          </a:xfrm>
          <a:prstGeom prst="wedgeRectCallout">
            <a:avLst>
              <a:gd name="adj1" fmla="val -112878"/>
              <a:gd name="adj2" fmla="val 20501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24-16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用地性质：二类居住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0.64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≤1.6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≤20%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3" name="矩形标注 132"/>
          <p:cNvSpPr/>
          <p:nvPr/>
        </p:nvSpPr>
        <p:spPr>
          <a:xfrm>
            <a:off x="17472660" y="7480300"/>
            <a:ext cx="641985" cy="909955"/>
          </a:xfrm>
          <a:prstGeom prst="wedgeRectCallout">
            <a:avLst>
              <a:gd name="adj1" fmla="val -216369"/>
              <a:gd name="adj2" fmla="val -151953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用地性质：零售商业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0.12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0.85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控制高度：≤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≥35%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06" name="矩形标注 205"/>
          <p:cNvSpPr/>
          <p:nvPr/>
        </p:nvSpPr>
        <p:spPr>
          <a:xfrm>
            <a:off x="16774160" y="7478395"/>
            <a:ext cx="697230" cy="911225"/>
          </a:xfrm>
          <a:prstGeom prst="wedgeRectCallout">
            <a:avLst>
              <a:gd name="adj1" fmla="val -116211"/>
              <a:gd name="adj2" fmla="val -141289"/>
            </a:avLst>
          </a:prstGeom>
          <a:solidFill>
            <a:schemeClr val="bg1">
              <a:alpha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用地编号：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25-32</a:t>
            </a:r>
            <a:endParaRPr kumimoji="0" 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用地性质：</a:t>
            </a:r>
            <a:r>
              <a:rPr kumimoji="0" lang="zh-CN" altLang="en-US" sz="4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城市轨道交通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用地面积：</a:t>
            </a:r>
            <a:r>
              <a:rPr kumimoji="0" lang="en-US" altLang="zh-CN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0.04</a:t>
            </a:r>
            <a:r>
              <a:rPr kumimoji="0" lang="zh-CN" altLang="en-US" sz="5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建筑密度：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控制高度：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绿地率：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配套设施：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备注：</a:t>
            </a:r>
            <a:r>
              <a:rPr lang="en-US" altLang="zh-CN" sz="55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kumimoji="0" lang="en-US" altLang="zh-CN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2806</Words>
  <Application>Microsoft Office PowerPoint</Application>
  <PresentationFormat>自定义</PresentationFormat>
  <Paragraphs>505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涂志华</cp:lastModifiedBy>
  <cp:revision>444</cp:revision>
  <cp:lastPrinted>2024-03-26T06:31:00Z</cp:lastPrinted>
  <dcterms:created xsi:type="dcterms:W3CDTF">2019-11-04T11:42:00Z</dcterms:created>
  <dcterms:modified xsi:type="dcterms:W3CDTF">2026-03-04T02:47:34Z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2019-10-20T00:00:00Z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2019-11-15T00:00:00Z</vt:filetime>
  </property>
  <property fmtid="{D5CDD505-2E9C-101B-9397-08002B2CF9AE}" pid="5" name="ICV">
    <vt:lpwstr>A0B094F239034A52AE9773A9AD7C9347_13</vt:lpwstr>
  </property>
  <property fmtid="{D5CDD505-2E9C-101B-9397-08002B2CF9AE}" pid="6" name="KSOProductBuildVer">
    <vt:lpwstr>2052-12.1.0.25225</vt:lpwstr>
  </property>
</Properties>
</file>