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62" r:id="rId3"/>
  </p:sldIdLst>
  <p:sldSz cx="20104100" cy="10058400"/>
  <p:notesSz cx="14355763" cy="9926638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40" autoAdjust="0"/>
    <p:restoredTop sz="96331" autoAdjust="0"/>
  </p:normalViewPr>
  <p:slideViewPr>
    <p:cSldViewPr showGuides="1">
      <p:cViewPr>
        <p:scale>
          <a:sx n="100" d="100"/>
          <a:sy n="100" d="100"/>
        </p:scale>
        <p:origin x="-2526" y="-3138"/>
      </p:cViewPr>
      <p:guideLst>
        <p:guide orient="horz" pos="3168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686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686">
              <a:defRPr/>
            </a:pPr>
            <a:fld id="{C1DB716A-964D-4EB2-8D0E-86C29F8A49E2}" type="datetimeFigureOut">
              <a:rPr lang="zh-CN" altLang="en-US" smtClean="0"/>
              <a:pPr defTabSz="735686">
                <a:defRPr/>
              </a:pPr>
              <a:t>2026/3/6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161" marR="0" lvl="1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686" marR="0" lvl="2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3849" marR="0" lvl="3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2010" marR="0" lvl="4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686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686">
              <a:defRPr/>
            </a:pPr>
            <a:fld id="{213A655C-B1AC-4425-A5A8-AB2C31E5176D}" type="slidenum">
              <a:rPr lang="zh-CN" altLang="en-US" smtClean="0"/>
              <a:pPr defTabSz="735686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3129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256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3/6/2026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3/6/2026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3/6/2026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3/6/2026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3/6/2026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3/6/2026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08DF21A-B847-FEDD-1824-AB12E9E0CA32}"/>
              </a:ext>
            </a:extLst>
          </p:cNvPr>
          <p:cNvGrpSpPr/>
          <p:nvPr/>
        </p:nvGrpSpPr>
        <p:grpSpPr>
          <a:xfrm>
            <a:off x="10052050" y="5781600"/>
            <a:ext cx="5122864" cy="4276800"/>
            <a:chOff x="10052050" y="5781600"/>
            <a:chExt cx="5122864" cy="42768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D2E8C88-54E5-8709-A045-8C95B34585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t="3647" b="4129"/>
            <a:stretch>
              <a:fillRect/>
            </a:stretch>
          </p:blipFill>
          <p:spPr>
            <a:xfrm>
              <a:off x="10052050" y="5781600"/>
              <a:ext cx="5122864" cy="427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AC62BC2-AB69-D07C-C4C6-71D282794191}"/>
                </a:ext>
              </a:extLst>
            </p:cNvPr>
            <p:cNvSpPr/>
            <p:nvPr/>
          </p:nvSpPr>
          <p:spPr>
            <a:xfrm>
              <a:off x="10052050" y="5789519"/>
              <a:ext cx="5122864" cy="426888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6121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199541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为满足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高校发展建设需求，推动科技创新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，我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局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会同栖霞区政府组织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开展了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南京仙林副城白象片区控制性详细规划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EAc030-08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规划管理单元图则技术修正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南京仙林副城白象片区控制性详细规划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EAc030-08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规划管理单元图则技术修正成果向社会予以公布。</a:t>
            </a: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025-85896072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5"/>
          <a:srcRect r="79277"/>
          <a:stretch/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0966426" y="2367905"/>
            <a:ext cx="4267088" cy="47416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南京仙林副城白象片区控制性详细规划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》</a:t>
            </a:r>
          </a:p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EAc030—08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规划管理单元图则技术修正</a:t>
            </a:r>
            <a:endParaRPr lang="zh-CN" altLang="en-US" sz="1600" b="1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>
            <a:extLst>
              <a:ext uri="{FF2B5EF4-FFF2-40B4-BE49-F238E27FC236}">
                <a16:creationId xmlns:a16="http://schemas.microsoft.com/office/drawing/2014/main" id="{15DC59F0-665A-65C0-2776-430EDBB3EEC1}"/>
              </a:ext>
            </a:extLst>
          </p:cNvPr>
          <p:cNvGrpSpPr/>
          <p:nvPr/>
        </p:nvGrpSpPr>
        <p:grpSpPr>
          <a:xfrm>
            <a:off x="6947988" y="1436286"/>
            <a:ext cx="10809431" cy="7636139"/>
            <a:chOff x="7567774" y="2563685"/>
            <a:chExt cx="9213527" cy="6508740"/>
          </a:xfrm>
        </p:grpSpPr>
        <p:pic>
          <p:nvPicPr>
            <p:cNvPr id="30" name="图片 29" descr="图示, 示意图&#10;&#10;AI 生成的内容可能不正确。">
              <a:extLst>
                <a:ext uri="{FF2B5EF4-FFF2-40B4-BE49-F238E27FC236}">
                  <a16:creationId xmlns:a16="http://schemas.microsoft.com/office/drawing/2014/main" id="{0C0FDE3A-21F9-24F7-AE41-78E5FC76B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774" y="2563685"/>
              <a:ext cx="9213527" cy="6508740"/>
            </a:xfrm>
            <a:prstGeom prst="rect">
              <a:avLst/>
            </a:prstGeom>
          </p:spPr>
        </p:pic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19B32CE-7B89-3455-6713-7FB192B2C1B6}"/>
                </a:ext>
              </a:extLst>
            </p:cNvPr>
            <p:cNvGrpSpPr/>
            <p:nvPr/>
          </p:nvGrpSpPr>
          <p:grpSpPr>
            <a:xfrm>
              <a:off x="7845946" y="2984925"/>
              <a:ext cx="8741229" cy="5276144"/>
              <a:chOff x="1763486" y="639870"/>
              <a:chExt cx="8741229" cy="5276144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275E2C9-02E9-6757-BD96-11C04F70436E}"/>
                  </a:ext>
                </a:extLst>
              </p:cNvPr>
              <p:cNvSpPr txBox="1"/>
              <p:nvPr/>
            </p:nvSpPr>
            <p:spPr>
              <a:xfrm rot="20783314">
                <a:off x="7197724" y="4046972"/>
                <a:ext cx="311150" cy="62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effectLst>
                      <a:glow rad="1270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元化路</a:t>
                </a: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B6C7A8A-516A-195C-ECA8-143C663A47A1}"/>
                  </a:ext>
                </a:extLst>
              </p:cNvPr>
              <p:cNvSpPr txBox="1"/>
              <p:nvPr/>
            </p:nvSpPr>
            <p:spPr>
              <a:xfrm>
                <a:off x="4221480" y="1927860"/>
                <a:ext cx="311150" cy="1547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effectLst>
                      <a:glow rad="1270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南京绕城高速公路</a:t>
                </a: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E466C668-302A-AAD0-61C8-203B7C3DEDF9}"/>
                  </a:ext>
                </a:extLst>
              </p:cNvPr>
              <p:cNvSpPr txBox="1"/>
              <p:nvPr/>
            </p:nvSpPr>
            <p:spPr>
              <a:xfrm>
                <a:off x="6096000" y="639870"/>
                <a:ext cx="1257300" cy="262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effectLst>
                      <a:glow rad="1270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智谷大道</a:t>
                </a: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CD37C036-A00E-0FCE-C863-ECC884A319C1}"/>
                  </a:ext>
                </a:extLst>
              </p:cNvPr>
              <p:cNvSpPr txBox="1"/>
              <p:nvPr/>
            </p:nvSpPr>
            <p:spPr>
              <a:xfrm rot="21068839">
                <a:off x="6188768" y="5653677"/>
                <a:ext cx="1257300" cy="262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effectLst>
                      <a:glow rad="1270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仙林大道</a:t>
                </a: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1CD179C6-877F-E0B7-F607-CAAA62729D24}"/>
                  </a:ext>
                </a:extLst>
              </p:cNvPr>
              <p:cNvSpPr txBox="1"/>
              <p:nvPr/>
            </p:nvSpPr>
            <p:spPr>
              <a:xfrm>
                <a:off x="8095372" y="1362426"/>
                <a:ext cx="2409343" cy="629608"/>
              </a:xfrm>
              <a:prstGeom prst="wedgeRectCallout">
                <a:avLst>
                  <a:gd name="adj1" fmla="val -95995"/>
                  <a:gd name="adj2" fmla="val 29293"/>
                </a:avLst>
              </a:prstGeom>
              <a:solidFill>
                <a:schemeClr val="bg1"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08-24</a:t>
                </a:r>
                <a:r>
                  <a:rPr lang="zh-CN" altLang="en-US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地块</a:t>
                </a:r>
                <a:endParaRPr lang="en-US" altLang="zh-CN" sz="1400" b="1" spc="-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r>
                  <a:rPr lang="zh-CN" altLang="en-US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科研设计用地（</a:t>
                </a:r>
                <a:r>
                  <a:rPr lang="en-US" altLang="zh-CN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B29a</a:t>
                </a:r>
                <a:r>
                  <a:rPr lang="zh-CN" altLang="en-US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）</a:t>
                </a:r>
                <a:endParaRPr lang="en-US" altLang="zh-CN" sz="1400" b="1" spc="-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r>
                  <a:rPr lang="zh-CN" altLang="en-US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用地面积：</a:t>
                </a:r>
                <a:r>
                  <a:rPr lang="en-US" altLang="zh-CN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18.53</a:t>
                </a:r>
                <a:r>
                  <a:rPr lang="zh-CN" altLang="en-US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公顷</a:t>
                </a:r>
                <a:endParaRPr lang="en-US" altLang="zh-CN" sz="1400" b="1" spc="-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9AAE5DB1-C286-B329-7C94-46A03A1B4596}"/>
                  </a:ext>
                </a:extLst>
              </p:cNvPr>
              <p:cNvSpPr txBox="1"/>
              <p:nvPr/>
            </p:nvSpPr>
            <p:spPr>
              <a:xfrm>
                <a:off x="8095371" y="2586678"/>
                <a:ext cx="2409344" cy="1364150"/>
              </a:xfrm>
              <a:prstGeom prst="wedgeRectCallout">
                <a:avLst>
                  <a:gd name="adj1" fmla="val -118282"/>
                  <a:gd name="adj2" fmla="val 58373"/>
                </a:avLst>
              </a:prstGeom>
              <a:solidFill>
                <a:schemeClr val="bg1"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08-10</a:t>
                </a:r>
                <a:r>
                  <a:rPr lang="zh-CN" altLang="en-US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地块</a:t>
                </a:r>
                <a:endParaRPr lang="en-US" sz="1400" b="1" spc="-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r>
                  <a:rPr lang="zh-CN" altLang="en-US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高等院校用地（</a:t>
                </a:r>
                <a:r>
                  <a:rPr lang="en-US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A31</a:t>
                </a:r>
                <a:r>
                  <a:rPr lang="zh-CN" altLang="en-US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）</a:t>
                </a:r>
                <a:endParaRPr lang="en-US" sz="1400" b="1" spc="-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r>
                  <a:rPr lang="zh-CN" altLang="en-US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用地面积：</a:t>
                </a:r>
                <a:r>
                  <a:rPr lang="en-US" altLang="zh-CN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153.26</a:t>
                </a:r>
                <a:r>
                  <a:rPr lang="zh-CN" altLang="en-US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公顷</a:t>
                </a:r>
                <a:endParaRPr lang="en-US" altLang="zh-CN" sz="1400" b="1" spc="-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r>
                  <a:rPr lang="zh-CN" altLang="en-US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容积率：≤</a:t>
                </a:r>
                <a:r>
                  <a:rPr lang="en-US" altLang="zh-CN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1.14</a:t>
                </a:r>
              </a:p>
              <a:p>
                <a:r>
                  <a:rPr lang="zh-CN" altLang="en-US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高度：≤</a:t>
                </a:r>
                <a:r>
                  <a:rPr lang="en-US" altLang="zh-CN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120m</a:t>
                </a:r>
              </a:p>
              <a:p>
                <a:r>
                  <a:rPr lang="zh-CN" altLang="en-US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绿化率：≥</a:t>
                </a:r>
                <a:r>
                  <a:rPr lang="en-US" altLang="zh-CN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35%</a:t>
                </a:r>
              </a:p>
              <a:p>
                <a:r>
                  <a:rPr lang="zh-CN" altLang="en-US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建筑密度： ≤</a:t>
                </a:r>
                <a:r>
                  <a:rPr lang="en-US" altLang="zh-CN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40%</a:t>
                </a: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DDEAFD0-22C0-B2D3-191A-5D0569B861FD}"/>
                  </a:ext>
                </a:extLst>
              </p:cNvPr>
              <p:cNvSpPr txBox="1"/>
              <p:nvPr/>
            </p:nvSpPr>
            <p:spPr>
              <a:xfrm>
                <a:off x="8095371" y="4989160"/>
                <a:ext cx="2409344" cy="629608"/>
              </a:xfrm>
              <a:prstGeom prst="wedgeRectCallout">
                <a:avLst>
                  <a:gd name="adj1" fmla="val -81667"/>
                  <a:gd name="adj2" fmla="val 34321"/>
                </a:avLst>
              </a:prstGeom>
              <a:solidFill>
                <a:schemeClr val="bg1"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08-15</a:t>
                </a:r>
                <a:r>
                  <a:rPr lang="zh-CN" altLang="en-US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地块</a:t>
                </a:r>
                <a:endParaRPr lang="en-US" sz="1400" b="1" spc="-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r>
                  <a:rPr lang="zh-CN" altLang="en-US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街旁绿地（</a:t>
                </a:r>
                <a:r>
                  <a:rPr lang="en-US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G1</a:t>
                </a:r>
                <a:r>
                  <a:rPr lang="en-US" altLang="zh-CN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c</a:t>
                </a:r>
                <a:r>
                  <a:rPr lang="zh-CN" altLang="en-US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）</a:t>
                </a:r>
                <a:endParaRPr lang="en-US" sz="1400" b="1" spc="-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r>
                  <a:rPr lang="zh-CN" altLang="en-US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用地面积：</a:t>
                </a:r>
                <a:r>
                  <a:rPr lang="en-US" altLang="zh-CN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3.82</a:t>
                </a:r>
                <a:r>
                  <a:rPr lang="zh-CN" altLang="en-US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公顷</a:t>
                </a:r>
                <a:endParaRPr lang="en-US" altLang="zh-CN" sz="1400" b="1" spc="-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8968051A-0D7F-BD1A-781C-68B761E0383A}"/>
                  </a:ext>
                </a:extLst>
              </p:cNvPr>
              <p:cNvSpPr txBox="1"/>
              <p:nvPr/>
            </p:nvSpPr>
            <p:spPr>
              <a:xfrm>
                <a:off x="1763486" y="3842196"/>
                <a:ext cx="2079046" cy="629608"/>
              </a:xfrm>
              <a:prstGeom prst="wedgeRectCallout">
                <a:avLst>
                  <a:gd name="adj1" fmla="val 90218"/>
                  <a:gd name="adj2" fmla="val -92556"/>
                </a:avLst>
              </a:prstGeom>
              <a:solidFill>
                <a:schemeClr val="bg1"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08-27</a:t>
                </a:r>
                <a:r>
                  <a:rPr lang="zh-CN" altLang="en-US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地块</a:t>
                </a:r>
                <a:endParaRPr lang="en-US" sz="1400" b="1" spc="-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r>
                  <a:rPr lang="zh-CN" altLang="en-US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街旁绿地（</a:t>
                </a:r>
                <a:r>
                  <a:rPr lang="en-US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G1</a:t>
                </a:r>
                <a:r>
                  <a:rPr lang="en-US" altLang="zh-CN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c</a:t>
                </a:r>
                <a:r>
                  <a:rPr lang="zh-CN" altLang="en-US" sz="1400" b="1" spc="-5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）</a:t>
                </a:r>
                <a:endParaRPr lang="en-US" sz="1400" b="1" spc="-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r>
                  <a:rPr lang="zh-CN" altLang="en-US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用地面积：</a:t>
                </a:r>
                <a:r>
                  <a:rPr lang="en-US" altLang="zh-CN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0.46</a:t>
                </a:r>
                <a:r>
                  <a:rPr lang="zh-CN" altLang="en-US" sz="14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公顷</a:t>
                </a:r>
                <a:endParaRPr lang="en-US" altLang="zh-CN" sz="1400" b="1" spc="-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图则技术修正内容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28507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南京仙林副城白象片区控制性详细规划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》EAc030—08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规划管理单元图则技术修正</a:t>
            </a:r>
          </a:p>
        </p:txBody>
      </p:sp>
      <p:sp>
        <p:nvSpPr>
          <p:cNvPr id="13" name="矩形 12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36358" y="1231948"/>
            <a:ext cx="13157860" cy="27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08-10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08-15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08-24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08-27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地块用地边界，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08-10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地块容积率调整为≤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1.14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，建筑密度调整为≤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、建筑高度调整为≤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120m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、绿地率调整为≥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35%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08-10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地块高度分区按照市政府批复的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南京大学仙林校区校园总体规划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进行控制。</a:t>
            </a:r>
          </a:p>
        </p:txBody>
      </p:sp>
      <p:sp>
        <p:nvSpPr>
          <p:cNvPr id="20" name="矩形 19"/>
          <p:cNvSpPr/>
          <p:nvPr/>
        </p:nvSpPr>
        <p:spPr>
          <a:xfrm>
            <a:off x="644830" y="9396675"/>
            <a:ext cx="36790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EAc030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单元的位置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8E2E7A0-5722-5A9A-3032-4C94CED4150B}"/>
              </a:ext>
            </a:extLst>
          </p:cNvPr>
          <p:cNvSpPr/>
          <p:nvPr/>
        </p:nvSpPr>
        <p:spPr>
          <a:xfrm>
            <a:off x="462373" y="5046165"/>
            <a:ext cx="40192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栖霞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391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EAc030—08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规划管理单元图则位于栖霞区仙林街道，东至元化路，西至南京绕城高速公路，北至纬地路，南至仙林大道，用地面积约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292.20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  <a:endParaRPr lang="en-US" altLang="zh-CN" sz="900" spc="2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830759D3-E25B-AD77-71FC-324B42EA8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888148"/>
              </p:ext>
            </p:extLst>
          </p:nvPr>
        </p:nvGraphicFramePr>
        <p:xfrm>
          <a:off x="16136726" y="9124553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南京市规划和自然资源局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宁规划资源办〔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2026</a:t>
                      </a:r>
                      <a:r>
                        <a:rPr kumimoji="1" lang="zh-CN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〕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1" lang="zh-CN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4" name="组合 33"/>
          <p:cNvGrpSpPr/>
          <p:nvPr/>
        </p:nvGrpSpPr>
        <p:grpSpPr>
          <a:xfrm>
            <a:off x="7438781" y="8039631"/>
            <a:ext cx="1696666" cy="904863"/>
            <a:chOff x="17976523" y="7056099"/>
            <a:chExt cx="1696666" cy="904863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2476216-644C-4E14-AFBA-A3271C34912B}"/>
                </a:ext>
              </a:extLst>
            </p:cNvPr>
            <p:cNvSpPr/>
            <p:nvPr/>
          </p:nvSpPr>
          <p:spPr>
            <a:xfrm>
              <a:off x="17976523" y="7443214"/>
              <a:ext cx="349281" cy="129117"/>
            </a:xfrm>
            <a:prstGeom prst="rect">
              <a:avLst/>
            </a:prstGeom>
            <a:noFill/>
            <a:ln w="19050">
              <a:solidFill>
                <a:srgbClr val="1C21F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7976523" y="7056099"/>
              <a:ext cx="1696666" cy="904863"/>
              <a:chOff x="17976523" y="7056099"/>
              <a:chExt cx="1696666" cy="904863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2D8B8F25-776D-4CE5-B273-ACF06C684700}"/>
                  </a:ext>
                </a:extLst>
              </p:cNvPr>
              <p:cNvSpPr txBox="1"/>
              <p:nvPr/>
            </p:nvSpPr>
            <p:spPr>
              <a:xfrm>
                <a:off x="18431927" y="7056099"/>
                <a:ext cx="1241262" cy="9048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图则单元边界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技术修正地块范围</a:t>
                </a:r>
              </a:p>
              <a:p>
                <a:pPr>
                  <a:lnSpc>
                    <a:spcPct val="160000"/>
                  </a:lnSpc>
                </a:pP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22617C8D-29A9-4E22-9B34-18A2E5A3950C}"/>
                  </a:ext>
                </a:extLst>
              </p:cNvPr>
              <p:cNvSpPr/>
              <p:nvPr/>
            </p:nvSpPr>
            <p:spPr>
              <a:xfrm>
                <a:off x="17976523" y="7193276"/>
                <a:ext cx="349281" cy="12911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000">
                  <a:sym typeface="+mn-ea"/>
                </a:endParaRP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AFDED84-9BFB-6AD4-6CD9-3FE3C79EB255}"/>
              </a:ext>
            </a:extLst>
          </p:cNvPr>
          <p:cNvGrpSpPr/>
          <p:nvPr/>
        </p:nvGrpSpPr>
        <p:grpSpPr>
          <a:xfrm>
            <a:off x="209225" y="2055452"/>
            <a:ext cx="4818601" cy="2955268"/>
            <a:chOff x="7727632" y="3603625"/>
            <a:chExt cx="4648835" cy="2851150"/>
          </a:xfrm>
        </p:grpSpPr>
        <p:pic>
          <p:nvPicPr>
            <p:cNvPr id="16" name="图片 15" descr="地图&#10;&#10;AI 生成的内容可能不正确。">
              <a:extLst>
                <a:ext uri="{FF2B5EF4-FFF2-40B4-BE49-F238E27FC236}">
                  <a16:creationId xmlns:a16="http://schemas.microsoft.com/office/drawing/2014/main" id="{322C9D6C-7B97-28B4-22BD-490D63F09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7"/>
            <a:stretch>
              <a:fillRect/>
            </a:stretch>
          </p:blipFill>
          <p:spPr>
            <a:xfrm>
              <a:off x="7727632" y="3603625"/>
              <a:ext cx="4648835" cy="2851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grpSp>
          <p:nvGrpSpPr>
            <p:cNvPr id="17" name="Group 549">
              <a:extLst>
                <a:ext uri="{FF2B5EF4-FFF2-40B4-BE49-F238E27FC236}">
                  <a16:creationId xmlns:a16="http://schemas.microsoft.com/office/drawing/2014/main" id="{24FA3956-AD15-8854-A8A6-B421BA8387D2}"/>
                </a:ext>
              </a:extLst>
            </p:cNvPr>
            <p:cNvGrpSpPr/>
            <p:nvPr/>
          </p:nvGrpSpPr>
          <p:grpSpPr>
            <a:xfrm>
              <a:off x="8753792" y="4866640"/>
              <a:ext cx="1831975" cy="474345"/>
              <a:chOff x="3827" y="10964"/>
              <a:chExt cx="2885" cy="747"/>
            </a:xfrm>
          </p:grpSpPr>
          <p:sp>
            <p:nvSpPr>
              <p:cNvPr id="18" name="Oval 532">
                <a:extLst>
                  <a:ext uri="{FF2B5EF4-FFF2-40B4-BE49-F238E27FC236}">
                    <a16:creationId xmlns:a16="http://schemas.microsoft.com/office/drawing/2014/main" id="{A8085CCE-2A42-82A4-13AD-65DD0327E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8" y="11554"/>
                <a:ext cx="158" cy="157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C00000"/>
                </a:solidFill>
                <a:rou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" name="文本框 2">
                <a:extLst>
                  <a:ext uri="{FF2B5EF4-FFF2-40B4-BE49-F238E27FC236}">
                    <a16:creationId xmlns:a16="http://schemas.microsoft.com/office/drawing/2014/main" id="{E9418009-E42D-27F2-F8DB-6161110DAE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7" y="10964"/>
                <a:ext cx="2885" cy="5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ts val="1200"/>
                  </a:lnSpc>
                  <a:buNone/>
                </a:pPr>
                <a:r>
                  <a:rPr lang="en-US" sz="1100" b="1" u="sng" kern="100" dirty="0">
                    <a:solidFill>
                      <a:srgbClr val="C00000"/>
                    </a:solidFill>
                    <a:effectLst/>
                    <a:latin typeface="微软雅黑" panose="020B0503020204020204" pitchFamily="34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EAc030—08</a:t>
                </a:r>
                <a:endParaRPr lang="zh-CN" sz="1050" kern="1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buNone/>
                </a:pPr>
                <a:r>
                  <a:rPr lang="zh-CN" sz="1100" b="1" kern="1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规划管理单元图则</a:t>
                </a:r>
                <a:endParaRPr lang="zh-CN" sz="1050" kern="1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D6F98E29-7197-8A19-A8A6-EB25F8AB2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32" y="5820255"/>
            <a:ext cx="4818601" cy="3579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47539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4786</TotalTime>
  <Words>454</Words>
  <Application>Microsoft Office PowerPoint</Application>
  <PresentationFormat>自定义</PresentationFormat>
  <Paragraphs>51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宋体</vt:lpstr>
      <vt:lpstr>微软雅黑</vt:lpstr>
      <vt:lpstr>Arial</vt:lpstr>
      <vt:lpstr>Calibri</vt:lpstr>
      <vt:lpstr>Times New Roman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朱佳</cp:lastModifiedBy>
  <cp:revision>399</cp:revision>
  <cp:lastPrinted>2024-03-26T06:31:01Z</cp:lastPrinted>
  <dcterms:created xsi:type="dcterms:W3CDTF">2019-11-04T11:42:00Z</dcterms:created>
  <dcterms:modified xsi:type="dcterms:W3CDTF">2026-03-06T03:52:18Z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2019-10-16T00:00:00Z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2019-11-11T00:00:00Z</vt:filetime>
  </property>
  <property fmtid="{D5CDD505-2E9C-101B-9397-08002B2CF9AE}" pid="5" name="ICV">
    <vt:lpwstr>71574463EEF24D818072EAEF89BD15EC</vt:lpwstr>
  </property>
  <property fmtid="{D5CDD505-2E9C-101B-9397-08002B2CF9AE}" pid="6" name="KSOProductBuildVer">
    <vt:lpwstr>2052-11.1.0.12302</vt:lpwstr>
  </property>
</Properties>
</file>