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64" r:id="rId5"/>
  </p:sldIdLst>
  <p:sldSz cx="20104100" cy="10058400"/>
  <p:notesSz cx="14355445" cy="9926320"/>
  <p:custDataLst>
    <p:tags r:id="rId9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6" userDrawn="1">
          <p15:clr>
            <a:srgbClr val="A4A3A4"/>
          </p15:clr>
        </p15:guide>
        <p15:guide id="2" pos="63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96331" autoAdjust="0"/>
  </p:normalViewPr>
  <p:slideViewPr>
    <p:cSldViewPr showGuides="1">
      <p:cViewPr varScale="1">
        <p:scale>
          <a:sx n="58" d="100"/>
          <a:sy n="58" d="100"/>
        </p:scale>
        <p:origin x="518" y="53"/>
      </p:cViewPr>
      <p:guideLst>
        <p:guide orient="horz" pos="3166"/>
        <p:guide pos="63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4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965">
              <a:defRPr/>
            </a:pPr>
            <a:fld id="{C1DB716A-964D-4EB2-8D0E-86C29F8A49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965">
              <a:defRPr/>
            </a:pPr>
            <a:fld id="{213A655C-B1AC-4425-A5A8-AB2C31E517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1429097" y="4747856"/>
            <a:ext cx="11437252" cy="3885172"/>
          </a:xfrm>
          <a:noFill/>
          <a:ln>
            <a:noFill/>
          </a:ln>
        </p:spPr>
        <p:txBody>
          <a:bodyPr wrap="square" lIns="73218" tIns="36610" rIns="73218" bIns="3661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8097062" y="9371130"/>
            <a:ext cx="6194991" cy="495184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zh-CN" altLang="en-US" dirty="0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2"/>
          <a:srcRect r="79277"/>
          <a:stretch>
            <a:fillRect/>
          </a:stretch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7" name="object 5"/>
          <p:cNvSpPr txBox="1"/>
          <p:nvPr/>
        </p:nvSpPr>
        <p:spPr>
          <a:xfrm>
            <a:off x="11097197" y="2366324"/>
            <a:ext cx="4114692" cy="50101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p>
            <a:pPr marL="11430" algn="ctr" eaLnBrk="1" hangingPunct="1">
              <a:lnSpc>
                <a:spcPct val="102000"/>
              </a:lnSpc>
            </a:pP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《南京市溧水区副城中心区控制性详细规划》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NJLSb0</a:t>
            </a:r>
            <a:r>
              <a:rPr 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3</a:t>
            </a:r>
            <a:r>
              <a:rPr 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0-01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规划管理单元图则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技术修正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2" name="object 7"/>
          <p:cNvSpPr txBox="1"/>
          <p:nvPr/>
        </p:nvSpPr>
        <p:spPr>
          <a:xfrm>
            <a:off x="15571128" y="609716"/>
            <a:ext cx="3889375" cy="151955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12700" indent="200025" eaLnBrk="1" hangingPunct="1">
              <a:lnSpc>
                <a:spcPts val="1975"/>
              </a:lnSpc>
            </a:pPr>
            <a:r>
              <a:rPr lang="en-US" altLang="zh-CN" sz="1400" dirty="0" err="1">
                <a:latin typeface="黑体" panose="02010609060101010101" pitchFamily="49" charset="-122"/>
                <a:ea typeface="黑体" panose="02010609060101010101" pitchFamily="49" charset="-122"/>
              </a:rPr>
              <a:t>前言</a:t>
            </a:r>
            <a:endParaRPr lang="en-US" altLang="zh-CN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700" indent="200025" algn="just" eaLnBrk="1" hangingPunct="1">
              <a:lnSpc>
                <a:spcPts val="1975"/>
              </a:lnSpc>
            </a:pP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促进产业高质量发展，</a:t>
            </a: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我局会同溧水区人民政府开展了《南京市溧水区副城中心区控制性详细规划》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NJLSb030-01</a:t>
            </a: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规划管理单元图则</a:t>
            </a:r>
            <a:r>
              <a:rPr 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技术修正</a:t>
            </a: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工作。</a:t>
            </a:r>
            <a:endParaRPr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indent="200025" algn="just" eaLnBrk="1" hangingPunct="1">
              <a:lnSpc>
                <a:spcPts val="1975"/>
              </a:lnSpc>
            </a:pP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根据《中华人民共和国城乡规划法》《南京市国土空间规划条例》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南京市溧水区副城中心区控制性详细规划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》NJLSb030-01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规划管理单元图则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技术修正成果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向社会予以公布。</a:t>
            </a: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202" name="object 15"/>
          <p:cNvSpPr/>
          <p:nvPr/>
        </p:nvSpPr>
        <p:spPr>
          <a:xfrm>
            <a:off x="5335588" y="8804275"/>
            <a:ext cx="3013075" cy="1025525"/>
          </a:xfrm>
          <a:custGeom>
            <a:avLst/>
            <a:gdLst>
              <a:gd name="txL" fmla="*/ 0 w 3013709"/>
              <a:gd name="txT" fmla="*/ 0 h 1024890"/>
              <a:gd name="txR" fmla="*/ 3013709 w 3013709"/>
              <a:gd name="txB" fmla="*/ 1024890 h 1024890"/>
            </a:gdLst>
            <a:ahLst/>
            <a:cxnLst>
              <a:cxn ang="0">
                <a:pos x="0" y="1040429"/>
              </a:cxn>
              <a:cxn ang="0">
                <a:pos x="2997703" y="1040429"/>
              </a:cxn>
              <a:cxn ang="0">
                <a:pos x="2997703" y="0"/>
              </a:cxn>
              <a:cxn ang="0">
                <a:pos x="0" y="0"/>
              </a:cxn>
              <a:cxn ang="0">
                <a:pos x="0" y="1040429"/>
              </a:cxn>
            </a:cxnLst>
            <a:rect l="txL" t="txT" r="txR" b="txB"/>
            <a:pathLst>
              <a:path w="3013709" h="1024890">
                <a:moveTo>
                  <a:pt x="0" y="1024443"/>
                </a:moveTo>
                <a:lnTo>
                  <a:pt x="3013511" y="1024443"/>
                </a:lnTo>
                <a:lnTo>
                  <a:pt x="3013511" y="0"/>
                </a:lnTo>
                <a:lnTo>
                  <a:pt x="0" y="0"/>
                </a:lnTo>
                <a:lnTo>
                  <a:pt x="0" y="10244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en-US" altLang="zh-CN" sz="9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本材料版权及解释权归南京市规划和自然资源局所有，未取得版权人的书面授权，谢绝改变、分发、发布或使用本材料图文资料。</a:t>
            </a:r>
            <a:endParaRPr lang="zh-CN" altLang="en-US" sz="9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object 16"/>
          <p:cNvSpPr txBox="1"/>
          <p:nvPr/>
        </p:nvSpPr>
        <p:spPr>
          <a:xfrm>
            <a:off x="5434013" y="8665409"/>
            <a:ext cx="2689225" cy="988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://ghj.nanjing.gov.cn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56618702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有度即时通2025030511411111631"/>
          <p:cNvPicPr>
            <a:picLocks noChangeAspect="1"/>
          </p:cNvPicPr>
          <p:nvPr/>
        </p:nvPicPr>
        <p:blipFill>
          <a:blip r:embed="rId3">
            <a:grayscl/>
          </a:blip>
          <a:srcRect l="159" t="3653"/>
          <a:stretch>
            <a:fillRect/>
          </a:stretch>
        </p:blipFill>
        <p:spPr>
          <a:xfrm>
            <a:off x="10125075" y="5785485"/>
            <a:ext cx="5086985" cy="427291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088880" y="5789519"/>
            <a:ext cx="5122864" cy="426888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1747500" y="8702675"/>
            <a:ext cx="2000078" cy="61150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p>
            <a:pPr marL="374650" indent="-363220" eaLnBrk="1" hangingPunct="1">
              <a:lnSpc>
                <a:spcPct val="153000"/>
              </a:lnSpc>
            </a:pP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南京市规划和自然资源局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二O</a:t>
            </a:r>
            <a:r>
              <a:rPr lang="zh-CN" altLang="en-US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二六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四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NJLSb030-01(1)调整后-模型_01(1)"/>
          <p:cNvPicPr>
            <a:picLocks noChangeAspect="1"/>
          </p:cNvPicPr>
          <p:nvPr/>
        </p:nvPicPr>
        <p:blipFill>
          <a:blip r:embed="rId1"/>
          <a:srcRect t="1119" b="1033"/>
          <a:stretch>
            <a:fillRect/>
          </a:stretch>
        </p:blipFill>
        <p:spPr>
          <a:xfrm>
            <a:off x="5719445" y="2061210"/>
            <a:ext cx="10432415" cy="72167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/>
          <a:srcRect l="25046" t="28853" b="3806"/>
          <a:stretch>
            <a:fillRect/>
          </a:stretch>
        </p:blipFill>
        <p:spPr>
          <a:xfrm>
            <a:off x="293428" y="5995739"/>
            <a:ext cx="4316675" cy="34907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222" name="object 7"/>
          <p:cNvSpPr txBox="1"/>
          <p:nvPr/>
        </p:nvSpPr>
        <p:spPr>
          <a:xfrm>
            <a:off x="292318" y="1066904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23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224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5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6" name="object 7"/>
          <p:cNvSpPr txBox="1"/>
          <p:nvPr/>
        </p:nvSpPr>
        <p:spPr>
          <a:xfrm>
            <a:off x="5643991" y="1082170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图则技术修正内容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31" name="object 11"/>
          <p:cNvSpPr/>
          <p:nvPr/>
        </p:nvSpPr>
        <p:spPr>
          <a:xfrm>
            <a:off x="4760913" y="796925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2" name="object 2"/>
          <p:cNvSpPr txBox="1"/>
          <p:nvPr/>
        </p:nvSpPr>
        <p:spPr>
          <a:xfrm>
            <a:off x="-639" y="362749"/>
            <a:ext cx="20104099" cy="32258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《</a:t>
            </a:r>
            <a:r>
              <a:rPr lang="zh-CN" altLang="en-US" sz="1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南京市溧水区副城中心区控制性详细规划</a:t>
            </a:r>
            <a:r>
              <a:rPr lang="en-US" altLang="zh-CN" sz="1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》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NJ</a:t>
            </a:r>
            <a:r>
              <a:rPr 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LSb030-01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规划管理单元图则技术修正</a:t>
            </a:r>
            <a:endParaRPr lang="zh-CN" altLang="en-US" sz="1400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" name="object 3"/>
          <p:cNvSpPr txBox="1"/>
          <p:nvPr/>
        </p:nvSpPr>
        <p:spPr>
          <a:xfrm>
            <a:off x="320817" y="1355816"/>
            <a:ext cx="4321175" cy="41529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NJLSb030-01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规划管理单元图则东至科创大道，西至一干河，南至欣旺达厂区，北至长乐大道，图则总用地面积约</a:t>
            </a: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248.51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公顷。</a:t>
            </a:r>
            <a:endParaRPr lang="en-US" altLang="zh-CN" sz="900" spc="2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22503" y="1406079"/>
            <a:ext cx="12885973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lnSpc>
                <a:spcPct val="150000"/>
              </a:lnSpc>
              <a:buFont typeface="Wingdings" panose="05000000000000000000" charset="0"/>
              <a:defRPr/>
            </a:pP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结合土地权属，从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01—36 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地块中切分出一处一类工业用地（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M1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），地块编号为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01—58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，容积率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≤2.0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，建筑高度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≤24 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米，建筑密度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≤60%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900" spc="2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just" fontAlgn="auto">
              <a:lnSpc>
                <a:spcPct val="150000"/>
              </a:lnSpc>
              <a:buFont typeface="Wingdings" panose="05000000000000000000" charset="0"/>
              <a:defRPr/>
            </a:pP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01—23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01—49 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一类工业用地（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M1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）建筑密度由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≤50%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调整为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≤60%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900" spc="2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52400" y="152400"/>
            <a:ext cx="2010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6604721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/>
                <a:gridCol w="2810065"/>
              </a:tblGrid>
              <a:tr h="292215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南京市规划和自然资源局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28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zh-CN" sz="90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宁规划资源办〔</a:t>
                      </a:r>
                      <a:r>
                        <a:rPr kumimoji="1" lang="en-US" altLang="zh-CN" sz="90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2026</a:t>
                      </a:r>
                      <a:r>
                        <a:rPr kumimoji="1" lang="zh-CN" altLang="zh-CN" sz="90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〕</a:t>
                      </a:r>
                      <a:r>
                        <a:rPr kumimoji="1" lang="en-US" altLang="zh-CN" sz="90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16</a:t>
                      </a:r>
                      <a:r>
                        <a:rPr kumimoji="1" lang="zh-CN" altLang="zh-CN" sz="90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</a:t>
                      </a:r>
                      <a:endParaRPr kumimoji="1" lang="zh-CN" altLang="zh-CN" sz="900" b="0" kern="120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9652" y="1772525"/>
            <a:ext cx="3224227" cy="380174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矩形 22"/>
          <p:cNvSpPr/>
          <p:nvPr/>
        </p:nvSpPr>
        <p:spPr bwMode="auto">
          <a:xfrm>
            <a:off x="839651" y="1772524"/>
            <a:ext cx="3224228" cy="3801745"/>
          </a:xfrm>
          <a:prstGeom prst="rect">
            <a:avLst/>
          </a:prstGeom>
          <a:solidFill>
            <a:schemeClr val="lt1">
              <a:alpha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24" name="椭圆 23"/>
          <p:cNvSpPr/>
          <p:nvPr/>
        </p:nvSpPr>
        <p:spPr>
          <a:xfrm>
            <a:off x="1807364" y="2580361"/>
            <a:ext cx="152396" cy="15239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867900" y="2688307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NJLSb030-01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878833" y="5562586"/>
            <a:ext cx="1325880" cy="229870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溧水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区的位置</a:t>
            </a:r>
            <a:endParaRPr lang="zh-CN" altLang="zh-CN" sz="9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5731510" y="8598717"/>
            <a:ext cx="2192737" cy="760115"/>
            <a:chOff x="12954" y="9244"/>
            <a:chExt cx="2715" cy="941"/>
          </a:xfrm>
        </p:grpSpPr>
        <p:sp>
          <p:nvSpPr>
            <p:cNvPr id="49" name="矩形 48"/>
            <p:cNvSpPr/>
            <p:nvPr/>
          </p:nvSpPr>
          <p:spPr>
            <a:xfrm>
              <a:off x="12954" y="9265"/>
              <a:ext cx="2228" cy="828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TextBox 4"/>
            <p:cNvSpPr txBox="1">
              <a:spLocks noChangeArrowheads="1"/>
            </p:cNvSpPr>
            <p:nvPr/>
          </p:nvSpPr>
          <p:spPr bwMode="auto">
            <a:xfrm>
              <a:off x="13757" y="9244"/>
              <a:ext cx="1426" cy="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SzPct val="75000"/>
                <a:buFont typeface="Wingdings" panose="05000000000000000000" pitchFamily="2" charset="2"/>
                <a:buChar char="p"/>
                <a:defRPr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SzPct val="65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defTabSz="897890" eaLnBrk="1" hangingPunct="1">
                <a:lnSpc>
                  <a:spcPct val="120000"/>
                </a:lnSpc>
                <a:spcBef>
                  <a:spcPct val="0"/>
                </a:spcBef>
                <a:buSzTx/>
                <a:buNone/>
                <a:defRPr/>
              </a:pPr>
              <a:r>
                <a:rPr lang="en-US" altLang="zh-CN" sz="900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 </a:t>
              </a:r>
              <a:r>
                <a:rPr lang="zh-CN" altLang="en-US" sz="1200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图则单元</a:t>
              </a:r>
              <a:r>
                <a:rPr lang="zh-CN" altLang="en-US" sz="1200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边界</a:t>
              </a:r>
              <a:endParaRPr lang="zh-CN" altLang="en-US" sz="12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endParaRPr>
            </a:p>
          </p:txBody>
        </p:sp>
        <p:sp>
          <p:nvSpPr>
            <p:cNvPr id="51" name="矩形 50"/>
            <p:cNvSpPr/>
            <p:nvPr>
              <p:custDataLst>
                <p:tags r:id="rId4"/>
              </p:custDataLst>
            </p:nvPr>
          </p:nvSpPr>
          <p:spPr>
            <a:xfrm>
              <a:off x="13109" y="9780"/>
              <a:ext cx="676" cy="313"/>
            </a:xfrm>
            <a:prstGeom prst="rect">
              <a:avLst/>
            </a:prstGeom>
            <a:noFill/>
            <a:ln>
              <a:solidFill>
                <a:srgbClr val="0000FF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2" name="TextBox 4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757" y="9798"/>
              <a:ext cx="1912" cy="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SzPct val="75000"/>
                <a:buFont typeface="Wingdings" panose="05000000000000000000" pitchFamily="2" charset="2"/>
                <a:buChar char="p"/>
                <a:defRPr sz="20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SzPct val="65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defTabSz="897890" eaLnBrk="1" hangingPunct="1">
                <a:lnSpc>
                  <a:spcPct val="120000"/>
                </a:lnSpc>
                <a:spcBef>
                  <a:spcPct val="0"/>
                </a:spcBef>
                <a:buSzTx/>
                <a:buNone/>
                <a:defRPr/>
              </a:pPr>
              <a:r>
                <a:rPr lang="zh-CN" altLang="en-US" sz="1200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 </a:t>
              </a:r>
              <a:r>
                <a:rPr lang="zh-CN" altLang="en-US" sz="1200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技术修正地块范围</a:t>
              </a:r>
              <a:endParaRPr lang="en-US" altLang="zh-CN" sz="12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endParaRPr>
            </a:p>
          </p:txBody>
        </p:sp>
      </p:grpSp>
      <p:sp>
        <p:nvSpPr>
          <p:cNvPr id="53" name="矩形 52"/>
          <p:cNvSpPr/>
          <p:nvPr>
            <p:custDataLst>
              <p:tags r:id="rId6"/>
            </p:custDataLst>
          </p:nvPr>
        </p:nvSpPr>
        <p:spPr>
          <a:xfrm>
            <a:off x="5856605" y="8647430"/>
            <a:ext cx="546100" cy="240030"/>
          </a:xfrm>
          <a:prstGeom prst="rect">
            <a:avLst/>
          </a:prstGeom>
          <a:noFill/>
          <a:ln w="25400" cmpd="thickThin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89769" tIns="44885" rIns="89769" bIns="44885" numCol="1" spcCol="0" rtlCol="0" fromWordArt="0" anchor="t" anchorCtr="0" forceAA="0" compatLnSpc="1">
            <a:noAutofit/>
          </a:bodyPr>
          <a:lstStyle/>
          <a:p>
            <a:pPr lvl="0" algn="l" defTabSz="897890">
              <a:buClrTx/>
              <a:buSzTx/>
              <a:buFontTx/>
            </a:pPr>
            <a:endParaRPr lang="zh-CN" altLang="en-US" sz="900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74498" y="9522644"/>
            <a:ext cx="1977390" cy="229870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图则在</a:t>
            </a:r>
            <a:r>
              <a:rPr lang="en-US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NJLSb030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控规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单元的位置</a:t>
            </a:r>
            <a:endParaRPr lang="zh-CN" altLang="zh-CN" sz="900" kern="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任意多边形: 形状 15"/>
          <p:cNvSpPr/>
          <p:nvPr/>
        </p:nvSpPr>
        <p:spPr>
          <a:xfrm>
            <a:off x="603497" y="6385353"/>
            <a:ext cx="3974805" cy="2169954"/>
          </a:xfrm>
          <a:custGeom>
            <a:avLst/>
            <a:gdLst>
              <a:gd name="connsiteX0" fmla="*/ 0 w 5495925"/>
              <a:gd name="connsiteY0" fmla="*/ 1371600 h 3000375"/>
              <a:gd name="connsiteX1" fmla="*/ 1419225 w 5495925"/>
              <a:gd name="connsiteY1" fmla="*/ 904875 h 3000375"/>
              <a:gd name="connsiteX2" fmla="*/ 2657475 w 5495925"/>
              <a:gd name="connsiteY2" fmla="*/ 619125 h 3000375"/>
              <a:gd name="connsiteX3" fmla="*/ 3409950 w 5495925"/>
              <a:gd name="connsiteY3" fmla="*/ 342900 h 3000375"/>
              <a:gd name="connsiteX4" fmla="*/ 4124325 w 5495925"/>
              <a:gd name="connsiteY4" fmla="*/ 66675 h 3000375"/>
              <a:gd name="connsiteX5" fmla="*/ 4448175 w 5495925"/>
              <a:gd name="connsiteY5" fmla="*/ 0 h 3000375"/>
              <a:gd name="connsiteX6" fmla="*/ 5495925 w 5495925"/>
              <a:gd name="connsiteY6" fmla="*/ 1857375 h 3000375"/>
              <a:gd name="connsiteX7" fmla="*/ 4410075 w 5495925"/>
              <a:gd name="connsiteY7" fmla="*/ 2314575 h 3000375"/>
              <a:gd name="connsiteX8" fmla="*/ 4400550 w 5495925"/>
              <a:gd name="connsiteY8" fmla="*/ 2828925 h 3000375"/>
              <a:gd name="connsiteX9" fmla="*/ 2695575 w 5495925"/>
              <a:gd name="connsiteY9" fmla="*/ 2943225 h 3000375"/>
              <a:gd name="connsiteX10" fmla="*/ 2581275 w 5495925"/>
              <a:gd name="connsiteY10" fmla="*/ 2933700 h 3000375"/>
              <a:gd name="connsiteX11" fmla="*/ 2619375 w 5495925"/>
              <a:gd name="connsiteY11" fmla="*/ 3000375 h 3000375"/>
              <a:gd name="connsiteX12" fmla="*/ 2247900 w 5495925"/>
              <a:gd name="connsiteY12" fmla="*/ 2924175 h 3000375"/>
              <a:gd name="connsiteX13" fmla="*/ 2247900 w 5495925"/>
              <a:gd name="connsiteY13" fmla="*/ 2924175 h 3000375"/>
              <a:gd name="connsiteX14" fmla="*/ 2209800 w 5495925"/>
              <a:gd name="connsiteY14" fmla="*/ 2819400 h 3000375"/>
              <a:gd name="connsiteX15" fmla="*/ 2152650 w 5495925"/>
              <a:gd name="connsiteY15" fmla="*/ 2752725 h 3000375"/>
              <a:gd name="connsiteX16" fmla="*/ 2209800 w 5495925"/>
              <a:gd name="connsiteY16" fmla="*/ 2647950 h 3000375"/>
              <a:gd name="connsiteX17" fmla="*/ 2171700 w 5495925"/>
              <a:gd name="connsiteY17" fmla="*/ 2590800 h 3000375"/>
              <a:gd name="connsiteX18" fmla="*/ 1981200 w 5495925"/>
              <a:gd name="connsiteY18" fmla="*/ 2476500 h 3000375"/>
              <a:gd name="connsiteX19" fmla="*/ 1876425 w 5495925"/>
              <a:gd name="connsiteY19" fmla="*/ 2362200 h 3000375"/>
              <a:gd name="connsiteX20" fmla="*/ 1876425 w 5495925"/>
              <a:gd name="connsiteY20" fmla="*/ 2228850 h 3000375"/>
              <a:gd name="connsiteX21" fmla="*/ 1743075 w 5495925"/>
              <a:gd name="connsiteY21" fmla="*/ 2095500 h 3000375"/>
              <a:gd name="connsiteX22" fmla="*/ 1800225 w 5495925"/>
              <a:gd name="connsiteY22" fmla="*/ 1971675 h 3000375"/>
              <a:gd name="connsiteX23" fmla="*/ 1838325 w 5495925"/>
              <a:gd name="connsiteY23" fmla="*/ 1905000 h 3000375"/>
              <a:gd name="connsiteX24" fmla="*/ 1752600 w 5495925"/>
              <a:gd name="connsiteY24" fmla="*/ 1857375 h 3000375"/>
              <a:gd name="connsiteX25" fmla="*/ 1352550 w 5495925"/>
              <a:gd name="connsiteY25" fmla="*/ 2009775 h 3000375"/>
              <a:gd name="connsiteX26" fmla="*/ 1038225 w 5495925"/>
              <a:gd name="connsiteY26" fmla="*/ 2133600 h 3000375"/>
              <a:gd name="connsiteX27" fmla="*/ 895350 w 5495925"/>
              <a:gd name="connsiteY27" fmla="*/ 2219325 h 3000375"/>
              <a:gd name="connsiteX28" fmla="*/ 581025 w 5495925"/>
              <a:gd name="connsiteY28" fmla="*/ 2076450 h 3000375"/>
              <a:gd name="connsiteX29" fmla="*/ 371475 w 5495925"/>
              <a:gd name="connsiteY29" fmla="*/ 1952625 h 3000375"/>
              <a:gd name="connsiteX30" fmla="*/ 123825 w 5495925"/>
              <a:gd name="connsiteY30" fmla="*/ 1704975 h 3000375"/>
              <a:gd name="connsiteX31" fmla="*/ 28575 w 5495925"/>
              <a:gd name="connsiteY31" fmla="*/ 1524000 h 3000375"/>
              <a:gd name="connsiteX32" fmla="*/ 0 w 5495925"/>
              <a:gd name="connsiteY32" fmla="*/ 1371600 h 300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495925" h="3000375">
                <a:moveTo>
                  <a:pt x="0" y="1371600"/>
                </a:moveTo>
                <a:lnTo>
                  <a:pt x="1419225" y="904875"/>
                </a:lnTo>
                <a:lnTo>
                  <a:pt x="2657475" y="619125"/>
                </a:lnTo>
                <a:lnTo>
                  <a:pt x="3409950" y="342900"/>
                </a:lnTo>
                <a:lnTo>
                  <a:pt x="4124325" y="66675"/>
                </a:lnTo>
                <a:lnTo>
                  <a:pt x="4448175" y="0"/>
                </a:lnTo>
                <a:lnTo>
                  <a:pt x="5495925" y="1857375"/>
                </a:lnTo>
                <a:lnTo>
                  <a:pt x="4410075" y="2314575"/>
                </a:lnTo>
                <a:lnTo>
                  <a:pt x="4400550" y="2828925"/>
                </a:lnTo>
                <a:lnTo>
                  <a:pt x="2695575" y="2943225"/>
                </a:lnTo>
                <a:lnTo>
                  <a:pt x="2581275" y="2933700"/>
                </a:lnTo>
                <a:lnTo>
                  <a:pt x="2619375" y="3000375"/>
                </a:lnTo>
                <a:lnTo>
                  <a:pt x="2247900" y="2924175"/>
                </a:lnTo>
                <a:lnTo>
                  <a:pt x="2247900" y="2924175"/>
                </a:lnTo>
                <a:lnTo>
                  <a:pt x="2209800" y="2819400"/>
                </a:lnTo>
                <a:lnTo>
                  <a:pt x="2152650" y="2752725"/>
                </a:lnTo>
                <a:lnTo>
                  <a:pt x="2209800" y="2647950"/>
                </a:lnTo>
                <a:lnTo>
                  <a:pt x="2171700" y="2590800"/>
                </a:lnTo>
                <a:lnTo>
                  <a:pt x="1981200" y="2476500"/>
                </a:lnTo>
                <a:lnTo>
                  <a:pt x="1876425" y="2362200"/>
                </a:lnTo>
                <a:lnTo>
                  <a:pt x="1876425" y="2228850"/>
                </a:lnTo>
                <a:lnTo>
                  <a:pt x="1743075" y="2095500"/>
                </a:lnTo>
                <a:lnTo>
                  <a:pt x="1800225" y="1971675"/>
                </a:lnTo>
                <a:lnTo>
                  <a:pt x="1838325" y="1905000"/>
                </a:lnTo>
                <a:lnTo>
                  <a:pt x="1752600" y="1857375"/>
                </a:lnTo>
                <a:lnTo>
                  <a:pt x="1352550" y="2009775"/>
                </a:lnTo>
                <a:lnTo>
                  <a:pt x="1038225" y="2133600"/>
                </a:lnTo>
                <a:lnTo>
                  <a:pt x="895350" y="2219325"/>
                </a:lnTo>
                <a:lnTo>
                  <a:pt x="581025" y="2076450"/>
                </a:lnTo>
                <a:lnTo>
                  <a:pt x="371475" y="1952625"/>
                </a:lnTo>
                <a:lnTo>
                  <a:pt x="123825" y="1704975"/>
                </a:lnTo>
                <a:lnTo>
                  <a:pt x="28575" y="1524000"/>
                </a:lnTo>
                <a:lnTo>
                  <a:pt x="0" y="1371600"/>
                </a:lnTo>
                <a:close/>
              </a:path>
            </a:pathLst>
          </a:custGeom>
          <a:noFill/>
          <a:ln w="34925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</p:spPr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56145" y="630400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NJLSb030</a:t>
            </a:r>
            <a:endParaRPr lang="en-US" altLang="zh-CN" sz="1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</a:t>
            </a:r>
            <a:endParaRPr lang="zh-CN" altLang="en-US" sz="1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任意多边形 34"/>
          <p:cNvSpPr/>
          <p:nvPr/>
        </p:nvSpPr>
        <p:spPr>
          <a:xfrm flipH="1">
            <a:off x="1046961" y="6687320"/>
            <a:ext cx="923870" cy="257175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1406156" y="7017570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NJLSb030-01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608330" y="7236460"/>
            <a:ext cx="619125" cy="655955"/>
          </a:xfrm>
          <a:custGeom>
            <a:avLst/>
            <a:gdLst>
              <a:gd name="connisteX0" fmla="*/ 418465 w 619125"/>
              <a:gd name="connsiteY0" fmla="*/ 0 h 655955"/>
              <a:gd name="connisteX1" fmla="*/ 444500 w 619125"/>
              <a:gd name="connsiteY1" fmla="*/ 84455 h 655955"/>
              <a:gd name="connisteX2" fmla="*/ 471170 w 619125"/>
              <a:gd name="connsiteY2" fmla="*/ 142875 h 655955"/>
              <a:gd name="connisteX3" fmla="*/ 502920 w 619125"/>
              <a:gd name="connsiteY3" fmla="*/ 222250 h 655955"/>
              <a:gd name="connisteX4" fmla="*/ 529590 w 619125"/>
              <a:gd name="connsiteY4" fmla="*/ 248920 h 655955"/>
              <a:gd name="connisteX5" fmla="*/ 577215 w 619125"/>
              <a:gd name="connsiteY5" fmla="*/ 296545 h 655955"/>
              <a:gd name="connisteX6" fmla="*/ 619125 w 619125"/>
              <a:gd name="connsiteY6" fmla="*/ 322580 h 655955"/>
              <a:gd name="connisteX7" fmla="*/ 402590 w 619125"/>
              <a:gd name="connsiteY7" fmla="*/ 655955 h 655955"/>
              <a:gd name="connisteX8" fmla="*/ 238125 w 619125"/>
              <a:gd name="connsiteY8" fmla="*/ 555625 h 655955"/>
              <a:gd name="connisteX9" fmla="*/ 137795 w 619125"/>
              <a:gd name="connsiteY9" fmla="*/ 449580 h 655955"/>
              <a:gd name="connisteX10" fmla="*/ 74295 w 619125"/>
              <a:gd name="connsiteY10" fmla="*/ 386080 h 655955"/>
              <a:gd name="connisteX11" fmla="*/ 31750 w 619125"/>
              <a:gd name="connsiteY11" fmla="*/ 306705 h 655955"/>
              <a:gd name="connisteX12" fmla="*/ 10795 w 619125"/>
              <a:gd name="connsiteY12" fmla="*/ 217170 h 655955"/>
              <a:gd name="connisteX13" fmla="*/ 0 w 619125"/>
              <a:gd name="connsiteY13" fmla="*/ 132080 h 655955"/>
              <a:gd name="connisteX14" fmla="*/ 418465 w 619125"/>
              <a:gd name="connsiteY14" fmla="*/ 0 h 6559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l" t="t" r="r" b="b"/>
            <a:pathLst>
              <a:path w="619125" h="655955">
                <a:moveTo>
                  <a:pt x="418465" y="0"/>
                </a:moveTo>
                <a:lnTo>
                  <a:pt x="444500" y="84455"/>
                </a:lnTo>
                <a:lnTo>
                  <a:pt x="471170" y="142875"/>
                </a:lnTo>
                <a:lnTo>
                  <a:pt x="502920" y="222250"/>
                </a:lnTo>
                <a:lnTo>
                  <a:pt x="529590" y="248920"/>
                </a:lnTo>
                <a:lnTo>
                  <a:pt x="577215" y="296545"/>
                </a:lnTo>
                <a:lnTo>
                  <a:pt x="619125" y="322580"/>
                </a:lnTo>
                <a:lnTo>
                  <a:pt x="402590" y="655955"/>
                </a:lnTo>
                <a:lnTo>
                  <a:pt x="238125" y="555625"/>
                </a:lnTo>
                <a:lnTo>
                  <a:pt x="137795" y="449580"/>
                </a:lnTo>
                <a:lnTo>
                  <a:pt x="74295" y="386080"/>
                </a:lnTo>
                <a:lnTo>
                  <a:pt x="31750" y="306705"/>
                </a:lnTo>
                <a:lnTo>
                  <a:pt x="10795" y="217170"/>
                </a:lnTo>
                <a:lnTo>
                  <a:pt x="0" y="132080"/>
                </a:lnTo>
                <a:lnTo>
                  <a:pt x="418465" y="0"/>
                </a:lnTo>
                <a:close/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rtlCol="0" anchor="ctr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 rot="20520000">
            <a:off x="604520" y="7088505"/>
            <a:ext cx="654685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长</a:t>
            </a:r>
            <a:r>
              <a:rPr lang="en-US" altLang="zh-CN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乐</a:t>
            </a:r>
            <a:r>
              <a:rPr lang="en-US" altLang="zh-CN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en-US" altLang="zh-CN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道</a:t>
            </a:r>
            <a:endParaRPr lang="zh-CN" altLang="en-US" sz="600" b="1">
              <a:effectLst>
                <a:glow rad="1651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 rot="1860000">
            <a:off x="1030605" y="7748270"/>
            <a:ext cx="439420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欣旺达</a:t>
            </a:r>
            <a:endParaRPr lang="zh-CN" altLang="en-US" sz="600" b="1">
              <a:effectLst>
                <a:glow rad="1651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 rot="3120000">
            <a:off x="952500" y="7320915"/>
            <a:ext cx="515620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科创大道</a:t>
            </a:r>
            <a:endParaRPr lang="zh-CN" altLang="en-US" sz="600" b="1">
              <a:effectLst>
                <a:glow rad="1651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 rot="2820000">
            <a:off x="577850" y="7575550"/>
            <a:ext cx="515620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" b="1">
                <a:effectLst>
                  <a:glow rad="1651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一干河</a:t>
            </a:r>
            <a:endParaRPr lang="zh-CN" altLang="en-US" sz="600" b="1">
              <a:effectLst>
                <a:glow rad="1651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任意多边形 35"/>
          <p:cNvSpPr/>
          <p:nvPr/>
        </p:nvSpPr>
        <p:spPr>
          <a:xfrm>
            <a:off x="1191895" y="7372350"/>
            <a:ext cx="1332865" cy="276225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矩形标注 33"/>
          <p:cNvSpPr/>
          <p:nvPr/>
        </p:nvSpPr>
        <p:spPr>
          <a:xfrm>
            <a:off x="8503920" y="3481070"/>
            <a:ext cx="2259965" cy="2051685"/>
          </a:xfrm>
          <a:prstGeom prst="wedgeRectCallout">
            <a:avLst>
              <a:gd name="adj1" fmla="val 73686"/>
              <a:gd name="adj2" fmla="val 18059"/>
            </a:avLst>
          </a:prstGeom>
          <a:solidFill>
            <a:schemeClr val="bg1">
              <a:alpha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01-23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地块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用地性质：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M1</a:t>
            </a:r>
            <a:endParaRPr lang="en-US" alt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面积：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7.16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公顷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容积率：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≤2.0</a:t>
            </a:r>
            <a:endParaRPr lang="en-US" alt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建筑密度：≤60%</a:t>
            </a:r>
            <a:endParaRPr lang="zh-CN" altLang="en-US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建筑高度：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≤24m</a:t>
            </a:r>
            <a:endParaRPr lang="en-US" alt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绿地率：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endParaRPr lang="en-US" alt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6" name="矩形标注 35"/>
          <p:cNvSpPr/>
          <p:nvPr/>
        </p:nvSpPr>
        <p:spPr>
          <a:xfrm>
            <a:off x="12212320" y="3228975"/>
            <a:ext cx="2259965" cy="2051685"/>
          </a:xfrm>
          <a:prstGeom prst="wedgeRectCallout">
            <a:avLst>
              <a:gd name="adj1" fmla="val -50955"/>
              <a:gd name="adj2" fmla="val 77762"/>
            </a:avLst>
          </a:prstGeom>
          <a:solidFill>
            <a:schemeClr val="bg1">
              <a:alpha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01-58地块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用地性质：M1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面积：3.16公顷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容积率：≤2.0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建筑密度：≤60%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建筑高度：≤24m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绿地率：——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矩形标注 36"/>
          <p:cNvSpPr/>
          <p:nvPr/>
        </p:nvSpPr>
        <p:spPr>
          <a:xfrm>
            <a:off x="9043670" y="5929630"/>
            <a:ext cx="2259965" cy="2051685"/>
          </a:xfrm>
          <a:prstGeom prst="wedgeRectCallout">
            <a:avLst>
              <a:gd name="adj1" fmla="val 72478"/>
              <a:gd name="adj2" fmla="val -52909"/>
            </a:avLst>
          </a:prstGeom>
          <a:solidFill>
            <a:schemeClr val="bg1">
              <a:alpha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01-36地块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用地性质：M1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面积：3.85公顷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容积率：≤2.0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建筑密度：≤50%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建筑高度：≤24m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绿地率：——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矩形标注 37"/>
          <p:cNvSpPr/>
          <p:nvPr/>
        </p:nvSpPr>
        <p:spPr>
          <a:xfrm>
            <a:off x="12932410" y="7117715"/>
            <a:ext cx="2259965" cy="2051685"/>
          </a:xfrm>
          <a:prstGeom prst="wedgeRectCallout">
            <a:avLst>
              <a:gd name="adj1" fmla="val -54579"/>
              <a:gd name="adj2" fmla="val -75441"/>
            </a:avLst>
          </a:prstGeom>
          <a:solidFill>
            <a:schemeClr val="bg1">
              <a:alpha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01-49地块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用地性质：M1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面积：4.60公顷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容积率：≤2.0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建筑密度：≤60%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建筑高度：≤24m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绿地率：——</a:t>
            </a:r>
            <a:endParaRPr lang="en-US" altLang="zh-CN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1122</Words>
  <Application>WPS 演示</Application>
  <PresentationFormat>自定义</PresentationFormat>
  <Paragraphs>96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3" baseType="lpstr">
      <vt:lpstr>Arial</vt:lpstr>
      <vt:lpstr>宋体</vt:lpstr>
      <vt:lpstr>Wingdings</vt:lpstr>
      <vt:lpstr>Calibri</vt:lpstr>
      <vt:lpstr>微软雅黑</vt:lpstr>
      <vt:lpstr>黑体</vt:lpstr>
      <vt:lpstr>Wingdings</vt:lpstr>
      <vt:lpstr>Times New Roman</vt:lpstr>
      <vt:lpstr>Arial Unicode MS</vt:lpstr>
      <vt:lpstr>等线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儱这一辈子ミ</cp:lastModifiedBy>
  <cp:revision>410</cp:revision>
  <cp:lastPrinted>2024-03-26T06:31:00Z</cp:lastPrinted>
  <dcterms:created xsi:type="dcterms:W3CDTF">2019-11-04T11:42:00Z</dcterms:created>
  <dcterms:modified xsi:type="dcterms:W3CDTF">2026-04-02T01:22:05Z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2019-10-21T00:00:00Z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2019-11-16T00:00:00Z</vt:filetime>
  </property>
  <property fmtid="{D5CDD505-2E9C-101B-9397-08002B2CF9AE}" pid="5" name="ICV">
    <vt:lpwstr>3FB770A5C76A446E84AAEB541D9E5319_13</vt:lpwstr>
  </property>
  <property fmtid="{D5CDD505-2E9C-101B-9397-08002B2CF9AE}" pid="6" name="KSOProductBuildVer">
    <vt:lpwstr>2052-12.1.0.25225</vt:lpwstr>
  </property>
</Properties>
</file>