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3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3" userDrawn="1">
          <p15:clr>
            <a:srgbClr val="A4A3A4"/>
          </p15:clr>
        </p15:guide>
        <p15:guide id="2" pos="8078" userDrawn="1">
          <p15:clr>
            <a:srgbClr val="A4A3A4"/>
          </p15:clr>
        </p15:guide>
        <p15:guide id="3" pos="8101" userDrawn="1">
          <p15:clr>
            <a:srgbClr val="A4A3A4"/>
          </p15:clr>
        </p15:guide>
        <p15:guide id="4" pos="12047" userDrawn="1">
          <p15:clr>
            <a:srgbClr val="A4A3A4"/>
          </p15:clr>
        </p15:guide>
        <p15:guide id="5" orient="horz" pos="4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9A"/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>
        <p:scale>
          <a:sx n="75" d="100"/>
          <a:sy n="75" d="100"/>
        </p:scale>
        <p:origin x="558" y="534"/>
      </p:cViewPr>
      <p:guideLst>
        <p:guide orient="horz" pos="1943"/>
        <p:guide pos="8078"/>
        <p:guide pos="8101"/>
        <p:guide pos="12047"/>
        <p:guide orient="horz" pos="491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686">
              <a:defRPr/>
            </a:pPr>
            <a:fld id="{C1DB716A-964D-4EB2-8D0E-86C29F8A49E2}" type="datetimeFigureOut">
              <a:rPr lang="zh-CN" altLang="en-US" smtClean="0"/>
              <a:pPr defTabSz="735686">
                <a:defRPr/>
              </a:pPr>
              <a:t>2026/4/13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161" marR="0" lvl="1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686" marR="0" lvl="2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849" marR="0" lvl="3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010" marR="0" lvl="4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686">
              <a:defRPr/>
            </a:pPr>
            <a:fld id="{213A655C-B1AC-4425-A5A8-AB2C31E5176D}" type="slidenum">
              <a:rPr lang="zh-CN" altLang="en-US" smtClean="0"/>
              <a:pPr defTabSz="735686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.xml"/><Relationship Id="rId10" Type="http://schemas.openxmlformats.org/officeDocument/2006/relationships/image" Target="../media/image8.jpeg"/><Relationship Id="rId4" Type="http://schemas.openxmlformats.org/officeDocument/2006/relationships/tags" Target="../tags/tag5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536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2540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为优化空间布局，我局会同南京经济技术开发区管理委员会开展了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南京市龙潭新城控制性详细规划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》NJDBc012—01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南京市龙潭新城控制性详细规划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》NJDBc012—01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025-85896072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1240182" y="2220720"/>
            <a:ext cx="3852428" cy="72532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南京市龙潭新城控制性详细规划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》NJDBc012</a:t>
            </a: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—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01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08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规划管理单元图则修改</a:t>
            </a:r>
          </a:p>
          <a:p>
            <a:pPr marL="11430" algn="ctr" eaLnBrk="1" hangingPunct="1">
              <a:lnSpc>
                <a:spcPct val="102000"/>
              </a:lnSpc>
            </a:pP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3A3A796-8BD3-4FCA-B9FE-D780111F58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t="3647" b="4129"/>
          <a:stretch>
            <a:fillRect/>
          </a:stretch>
        </p:blipFill>
        <p:spPr>
          <a:xfrm>
            <a:off x="10052050" y="5781600"/>
            <a:ext cx="5122864" cy="42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D175586-832B-4752-B07D-ED0CC235B808}"/>
              </a:ext>
            </a:extLst>
          </p:cNvPr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42416600-2F2A-40B7-B470-DA323057BFA6}"/>
              </a:ext>
            </a:extLst>
          </p:cNvPr>
          <p:cNvSpPr txBox="1"/>
          <p:nvPr/>
        </p:nvSpPr>
        <p:spPr>
          <a:xfrm>
            <a:off x="10052050" y="9058223"/>
            <a:ext cx="5122864" cy="57817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75C27BA5-C1F5-4EBD-B71B-4B4DBE297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2"/>
          <a:stretch/>
        </p:blipFill>
        <p:spPr bwMode="auto">
          <a:xfrm>
            <a:off x="592284" y="5677272"/>
            <a:ext cx="4021200" cy="3475785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2463C4-19C7-4BCB-A9D1-280C3C310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-14866" r="2000" b="-19541"/>
          <a:stretch/>
        </p:blipFill>
        <p:spPr bwMode="auto">
          <a:xfrm>
            <a:off x="592286" y="1934727"/>
            <a:ext cx="4019279" cy="3099940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南京市龙潭新城控制性详细规划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》NJDBc012—01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</a:p>
        </p:txBody>
      </p:sp>
      <p:sp>
        <p:nvSpPr>
          <p:cNvPr id="15" name="矩形 14"/>
          <p:cNvSpPr/>
          <p:nvPr/>
        </p:nvSpPr>
        <p:spPr>
          <a:xfrm>
            <a:off x="5607158" y="1178029"/>
            <a:ext cx="14021956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取消原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01—17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地块加油加气站用地（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B41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）；调整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01—13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地块一类物流仓储用地（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）边界，建筑密度由≤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调整为≤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。优化图则单元范围及地块编号。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08—05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地块西北角新增一处加油加气站用地（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B41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），地块编号为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08—23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16" name="椭圆 15"/>
          <p:cNvSpPr/>
          <p:nvPr/>
        </p:nvSpPr>
        <p:spPr>
          <a:xfrm>
            <a:off x="3283298" y="2633734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31586" y="2800249"/>
            <a:ext cx="1425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NJDBc012—01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</a:p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20" name="矩形 19"/>
          <p:cNvSpPr/>
          <p:nvPr/>
        </p:nvSpPr>
        <p:spPr>
          <a:xfrm>
            <a:off x="592283" y="9241668"/>
            <a:ext cx="40192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NJDBc012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E2E7A0-5722-5A9A-3032-4C94CED4150B}"/>
              </a:ext>
            </a:extLst>
          </p:cNvPr>
          <p:cNvSpPr/>
          <p:nvPr/>
        </p:nvSpPr>
        <p:spPr>
          <a:xfrm>
            <a:off x="462373" y="5122404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栖霞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39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NJDBc012—01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规划管理单元图则位于栖霞区龙潭新城中部，东至靖西大道，西至三江河，南至宁镇线，北至长江，总面积约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256.31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22532" y="8412026"/>
            <a:ext cx="1696666" cy="599908"/>
            <a:chOff x="17976523" y="7056099"/>
            <a:chExt cx="1696666" cy="599908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2476216-644C-4E14-AFBA-A3271C34912B}"/>
                </a:ext>
              </a:extLst>
            </p:cNvPr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2540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7976523" y="7056099"/>
              <a:ext cx="1696666" cy="599908"/>
              <a:chOff x="17976523" y="7056099"/>
              <a:chExt cx="1696666" cy="599908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D8B8F25-776D-4CE5-B273-ACF06C684700}"/>
                  </a:ext>
                </a:extLst>
              </p:cNvPr>
              <p:cNvSpPr txBox="1"/>
              <p:nvPr/>
            </p:nvSpPr>
            <p:spPr>
              <a:xfrm>
                <a:off x="18431927" y="7056099"/>
                <a:ext cx="1241262" cy="5999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2617C8D-29A9-4E22-9B34-18A2E5A3950C}"/>
                  </a:ext>
                </a:extLst>
              </p:cNvPr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A17DAA95-2266-4350-B984-B8D867C1DABC}"/>
              </a:ext>
            </a:extLst>
          </p:cNvPr>
          <p:cNvSpPr txBox="1"/>
          <p:nvPr/>
        </p:nvSpPr>
        <p:spPr>
          <a:xfrm>
            <a:off x="582998" y="5657484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NJDBc012—01</a:t>
            </a:r>
          </a:p>
          <a:p>
            <a:pPr algn="ctr"/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</a:t>
            </a:r>
          </a:p>
        </p:txBody>
      </p:sp>
      <p:sp>
        <p:nvSpPr>
          <p:cNvPr id="45" name="任意多边形 18">
            <a:extLst>
              <a:ext uri="{FF2B5EF4-FFF2-40B4-BE49-F238E27FC236}">
                <a16:creationId xmlns:a16="http://schemas.microsoft.com/office/drawing/2014/main" id="{C2452AFB-44C5-4957-B853-C21074028A00}"/>
              </a:ext>
            </a:extLst>
          </p:cNvPr>
          <p:cNvSpPr/>
          <p:nvPr/>
        </p:nvSpPr>
        <p:spPr>
          <a:xfrm flipV="1">
            <a:off x="2889057" y="8653068"/>
            <a:ext cx="1061685" cy="393692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B3E7AFD-5542-4C70-B9A9-4BD9DABFECFE}"/>
              </a:ext>
            </a:extLst>
          </p:cNvPr>
          <p:cNvSpPr txBox="1"/>
          <p:nvPr/>
        </p:nvSpPr>
        <p:spPr>
          <a:xfrm>
            <a:off x="3023216" y="8665960"/>
            <a:ext cx="977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E300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NJDBc012</a:t>
            </a:r>
          </a:p>
          <a:p>
            <a:pPr algn="ctr"/>
            <a:r>
              <a:rPr lang="zh-CN" altLang="en-US" sz="1000" b="1" dirty="0">
                <a:solidFill>
                  <a:srgbClr val="E300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</a:p>
        </p:txBody>
      </p:sp>
      <p:sp>
        <p:nvSpPr>
          <p:cNvPr id="47" name="任意多边形 35">
            <a:extLst>
              <a:ext uri="{FF2B5EF4-FFF2-40B4-BE49-F238E27FC236}">
                <a16:creationId xmlns:a16="http://schemas.microsoft.com/office/drawing/2014/main" id="{1DADEAC2-B7B8-4FB4-AE28-9E98B4F663B3}"/>
              </a:ext>
            </a:extLst>
          </p:cNvPr>
          <p:cNvSpPr/>
          <p:nvPr/>
        </p:nvSpPr>
        <p:spPr>
          <a:xfrm flipH="1" flipV="1">
            <a:off x="591960" y="6040156"/>
            <a:ext cx="1241847" cy="200468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  <a:gd name="connsiteX0" fmla="*/ 0 w 1223888"/>
              <a:gd name="connsiteY0" fmla="*/ 0 h 185082"/>
              <a:gd name="connsiteX1" fmla="*/ 271388 w 1223888"/>
              <a:gd name="connsiteY1" fmla="*/ 185082 h 185082"/>
              <a:gd name="connsiteX2" fmla="*/ 1223888 w 1223888"/>
              <a:gd name="connsiteY2" fmla="*/ 185082 h 185082"/>
              <a:gd name="connsiteX0" fmla="*/ 0 w 1276002"/>
              <a:gd name="connsiteY0" fmla="*/ 0 h 102029"/>
              <a:gd name="connsiteX1" fmla="*/ 323502 w 1276002"/>
              <a:gd name="connsiteY1" fmla="*/ 102029 h 102029"/>
              <a:gd name="connsiteX2" fmla="*/ 1276002 w 1276002"/>
              <a:gd name="connsiteY2" fmla="*/ 102029 h 102029"/>
              <a:gd name="connsiteX0" fmla="*/ 0 w 1095972"/>
              <a:gd name="connsiteY0" fmla="*/ 0 h 131098"/>
              <a:gd name="connsiteX1" fmla="*/ 143472 w 1095972"/>
              <a:gd name="connsiteY1" fmla="*/ 131098 h 131098"/>
              <a:gd name="connsiteX2" fmla="*/ 1095972 w 1095972"/>
              <a:gd name="connsiteY2" fmla="*/ 131098 h 13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972" h="131098">
                <a:moveTo>
                  <a:pt x="0" y="0"/>
                </a:moveTo>
                <a:lnTo>
                  <a:pt x="143472" y="131098"/>
                </a:lnTo>
                <a:lnTo>
                  <a:pt x="1095972" y="131098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1A202708-EC88-47E6-B233-9875AB4D8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19813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〔2026〕40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文本框 39">
            <a:extLst>
              <a:ext uri="{FF2B5EF4-FFF2-40B4-BE49-F238E27FC236}">
                <a16:creationId xmlns:a16="http://schemas.microsoft.com/office/drawing/2014/main" id="{396302F2-0A90-4EEA-9AA4-8B9B35ED78CF}"/>
              </a:ext>
            </a:extLst>
          </p:cNvPr>
          <p:cNvSpPr txBox="1"/>
          <p:nvPr/>
        </p:nvSpPr>
        <p:spPr>
          <a:xfrm flipH="1">
            <a:off x="3036992" y="6653006"/>
            <a:ext cx="114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NJDBc012—08</a:t>
            </a:r>
          </a:p>
          <a:p>
            <a:pPr algn="ctr"/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</a:t>
            </a:r>
          </a:p>
        </p:txBody>
      </p:sp>
      <p:sp>
        <p:nvSpPr>
          <p:cNvPr id="48" name="任意多边形 35">
            <a:extLst>
              <a:ext uri="{FF2B5EF4-FFF2-40B4-BE49-F238E27FC236}">
                <a16:creationId xmlns:a16="http://schemas.microsoft.com/office/drawing/2014/main" id="{4BCA1D92-A2A3-4674-AAF2-6ACC598FDE89}"/>
              </a:ext>
            </a:extLst>
          </p:cNvPr>
          <p:cNvSpPr/>
          <p:nvPr/>
        </p:nvSpPr>
        <p:spPr>
          <a:xfrm flipV="1">
            <a:off x="2928851" y="7035678"/>
            <a:ext cx="1241847" cy="200468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  <a:gd name="connsiteX0" fmla="*/ 0 w 1223888"/>
              <a:gd name="connsiteY0" fmla="*/ 0 h 185082"/>
              <a:gd name="connsiteX1" fmla="*/ 271388 w 1223888"/>
              <a:gd name="connsiteY1" fmla="*/ 185082 h 185082"/>
              <a:gd name="connsiteX2" fmla="*/ 1223888 w 1223888"/>
              <a:gd name="connsiteY2" fmla="*/ 185082 h 185082"/>
              <a:gd name="connsiteX0" fmla="*/ 0 w 1276002"/>
              <a:gd name="connsiteY0" fmla="*/ 0 h 102029"/>
              <a:gd name="connsiteX1" fmla="*/ 323502 w 1276002"/>
              <a:gd name="connsiteY1" fmla="*/ 102029 h 102029"/>
              <a:gd name="connsiteX2" fmla="*/ 1276002 w 1276002"/>
              <a:gd name="connsiteY2" fmla="*/ 102029 h 102029"/>
              <a:gd name="connsiteX0" fmla="*/ 0 w 1095972"/>
              <a:gd name="connsiteY0" fmla="*/ 0 h 131098"/>
              <a:gd name="connsiteX1" fmla="*/ 143472 w 1095972"/>
              <a:gd name="connsiteY1" fmla="*/ 131098 h 131098"/>
              <a:gd name="connsiteX2" fmla="*/ 1095972 w 1095972"/>
              <a:gd name="connsiteY2" fmla="*/ 131098 h 13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972" h="131098">
                <a:moveTo>
                  <a:pt x="0" y="0"/>
                </a:moveTo>
                <a:lnTo>
                  <a:pt x="143472" y="131098"/>
                </a:lnTo>
                <a:lnTo>
                  <a:pt x="1095972" y="131098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EE1E616-BEE8-4C09-A586-EFEA3D3D9E2C}"/>
              </a:ext>
            </a:extLst>
          </p:cNvPr>
          <p:cNvGrpSpPr/>
          <p:nvPr/>
        </p:nvGrpSpPr>
        <p:grpSpPr>
          <a:xfrm>
            <a:off x="5648469" y="2021541"/>
            <a:ext cx="6227021" cy="5214372"/>
            <a:chOff x="5648469" y="1949337"/>
            <a:chExt cx="7175889" cy="6008933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7E216EA4-7E77-48A6-BE32-9A07D5F56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740" t="13719" r="35440" b="28486"/>
            <a:stretch>
              <a:fillRect/>
            </a:stretch>
          </p:blipFill>
          <p:spPr>
            <a:xfrm>
              <a:off x="5648469" y="1949337"/>
              <a:ext cx="7175889" cy="6008933"/>
            </a:xfrm>
            <a:prstGeom prst="rect">
              <a:avLst/>
            </a:prstGeom>
          </p:spPr>
        </p:pic>
        <p:sp>
          <p:nvSpPr>
            <p:cNvPr id="52" name="任意多边形: 形状 13">
              <a:extLst>
                <a:ext uri="{FF2B5EF4-FFF2-40B4-BE49-F238E27FC236}">
                  <a16:creationId xmlns:a16="http://schemas.microsoft.com/office/drawing/2014/main" id="{398369D0-B7DD-4B03-A5B6-B7BD21B0D1C7}"/>
                </a:ext>
              </a:extLst>
            </p:cNvPr>
            <p:cNvSpPr/>
            <p:nvPr/>
          </p:nvSpPr>
          <p:spPr>
            <a:xfrm>
              <a:off x="8639103" y="5331402"/>
              <a:ext cx="1307103" cy="716801"/>
            </a:xfrm>
            <a:custGeom>
              <a:avLst/>
              <a:gdLst>
                <a:gd name="connsiteX0" fmla="*/ 178594 w 442912"/>
                <a:gd name="connsiteY0" fmla="*/ 11906 h 242888"/>
                <a:gd name="connsiteX1" fmla="*/ 442912 w 442912"/>
                <a:gd name="connsiteY1" fmla="*/ 0 h 242888"/>
                <a:gd name="connsiteX2" fmla="*/ 442912 w 442912"/>
                <a:gd name="connsiteY2" fmla="*/ 230981 h 242888"/>
                <a:gd name="connsiteX3" fmla="*/ 369094 w 442912"/>
                <a:gd name="connsiteY3" fmla="*/ 233363 h 242888"/>
                <a:gd name="connsiteX4" fmla="*/ 354806 w 442912"/>
                <a:gd name="connsiteY4" fmla="*/ 233363 h 242888"/>
                <a:gd name="connsiteX5" fmla="*/ 61912 w 442912"/>
                <a:gd name="connsiteY5" fmla="*/ 242888 h 242888"/>
                <a:gd name="connsiteX6" fmla="*/ 30956 w 442912"/>
                <a:gd name="connsiteY6" fmla="*/ 238125 h 242888"/>
                <a:gd name="connsiteX7" fmla="*/ 0 w 442912"/>
                <a:gd name="connsiteY7" fmla="*/ 240506 h 242888"/>
                <a:gd name="connsiteX8" fmla="*/ 178594 w 442912"/>
                <a:gd name="connsiteY8" fmla="*/ 11906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12" h="242888">
                  <a:moveTo>
                    <a:pt x="178594" y="11906"/>
                  </a:moveTo>
                  <a:lnTo>
                    <a:pt x="442912" y="0"/>
                  </a:lnTo>
                  <a:lnTo>
                    <a:pt x="442912" y="230981"/>
                  </a:lnTo>
                  <a:lnTo>
                    <a:pt x="369094" y="233363"/>
                  </a:lnTo>
                  <a:lnTo>
                    <a:pt x="354806" y="233363"/>
                  </a:lnTo>
                  <a:lnTo>
                    <a:pt x="61912" y="242888"/>
                  </a:lnTo>
                  <a:lnTo>
                    <a:pt x="30956" y="238125"/>
                  </a:lnTo>
                  <a:lnTo>
                    <a:pt x="0" y="240506"/>
                  </a:lnTo>
                  <a:lnTo>
                    <a:pt x="178594" y="11906"/>
                  </a:lnTo>
                  <a:close/>
                </a:path>
              </a:pathLst>
            </a:custGeom>
            <a:noFill/>
            <a:ln w="25400">
              <a:solidFill>
                <a:srgbClr val="013EFF"/>
              </a:solidFill>
              <a:prstDash val="sysDot"/>
            </a:ln>
            <a:effectLst>
              <a:glow rad="38100">
                <a:schemeClr val="bg1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hangingPunct="1"/>
              <a:endParaRPr lang="zh-CN" altLang="en-US" sz="1400"/>
            </a:p>
          </p:txBody>
        </p:sp>
        <p:sp>
          <p:nvSpPr>
            <p:cNvPr id="54" name="对话气泡: 矩形 53">
              <a:extLst>
                <a:ext uri="{FF2B5EF4-FFF2-40B4-BE49-F238E27FC236}">
                  <a16:creationId xmlns:a16="http://schemas.microsoft.com/office/drawing/2014/main" id="{D9DF0F94-9442-429C-9D5D-1E1A7C83FE6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64518" y="3423769"/>
              <a:ext cx="2137208" cy="1794201"/>
            </a:xfrm>
            <a:prstGeom prst="wedgeRectCallout">
              <a:avLst>
                <a:gd name="adj1" fmla="val 124518"/>
                <a:gd name="adj2" fmla="val 72781"/>
              </a:avLst>
            </a:prstGeom>
            <a:solidFill>
              <a:schemeClr val="bg1">
                <a:alpha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01-13</a:t>
              </a:r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一类物流仓储用地</a:t>
              </a:r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(W1)</a:t>
              </a:r>
            </a:p>
            <a:p>
              <a:r>
                <a:rPr lang="zh-CN" altLang="en-US" sz="1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用地面积：</a:t>
              </a:r>
              <a:r>
                <a:rPr lang="en-US" altLang="zh-CN" sz="1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10.00</a:t>
              </a:r>
              <a:r>
                <a:rPr lang="zh-CN" altLang="en-US" sz="1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</a:p>
            <a:p>
              <a:r>
                <a:rPr lang="zh-CN" altLang="en-US" sz="1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</a:p>
            <a:p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50m</a:t>
              </a:r>
            </a:p>
            <a:p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</a:p>
          </p:txBody>
        </p:sp>
        <p:sp>
          <p:nvSpPr>
            <p:cNvPr id="56" name="对话气泡: 矩形 22">
              <a:extLst>
                <a:ext uri="{FF2B5EF4-FFF2-40B4-BE49-F238E27FC236}">
                  <a16:creationId xmlns:a16="http://schemas.microsoft.com/office/drawing/2014/main" id="{A4412E6A-9C3B-4707-B455-CBB737DC244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764518" y="5952840"/>
              <a:ext cx="1938125" cy="908887"/>
            </a:xfrm>
            <a:prstGeom prst="wedgeRectCallout">
              <a:avLst>
                <a:gd name="adj1" fmla="val 54370"/>
                <a:gd name="adj2" fmla="val 97710"/>
              </a:avLst>
            </a:prstGeom>
            <a:solidFill>
              <a:schemeClr val="bg1">
                <a:alpha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altLang="zh-CN" sz="1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01-18</a:t>
              </a:r>
              <a:r>
                <a:rPr lang="zh-CN" altLang="en-US" sz="1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水域</a:t>
              </a:r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(E1)</a:t>
              </a:r>
            </a:p>
            <a:p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用地面积：</a:t>
              </a:r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0.14</a:t>
              </a:r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对话气泡: 矩形 22">
              <a:extLst>
                <a:ext uri="{FF2B5EF4-FFF2-40B4-BE49-F238E27FC236}">
                  <a16:creationId xmlns:a16="http://schemas.microsoft.com/office/drawing/2014/main" id="{2C6ACC64-0C11-4877-A883-EDEF19E3DDC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644047" y="6701498"/>
              <a:ext cx="1819345" cy="1039956"/>
            </a:xfrm>
            <a:prstGeom prst="wedgeRectCallout">
              <a:avLst>
                <a:gd name="adj1" fmla="val -102220"/>
                <a:gd name="adj2" fmla="val 11412"/>
              </a:avLst>
            </a:prstGeom>
            <a:solidFill>
              <a:schemeClr val="bg1">
                <a:alpha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altLang="zh-CN" sz="1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01-17</a:t>
              </a:r>
              <a:r>
                <a:rPr lang="zh-CN" altLang="en-US" sz="1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公园绿地</a:t>
              </a:r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(G1)</a:t>
              </a:r>
            </a:p>
            <a:p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用地面积：</a:t>
              </a:r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0.16</a:t>
              </a:r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200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C267E190-BDFC-43B1-8579-1809CB77FE9F}"/>
              </a:ext>
            </a:extLst>
          </p:cNvPr>
          <p:cNvSpPr txBox="1"/>
          <p:nvPr/>
        </p:nvSpPr>
        <p:spPr>
          <a:xfrm>
            <a:off x="5660375" y="7390656"/>
            <a:ext cx="6215116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Aft>
                <a:spcPts val="0"/>
              </a:spcAft>
              <a:defRPr sz="9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zh-CN" altLang="en-US" dirty="0">
                <a:sym typeface="+mn-ea"/>
              </a:rPr>
              <a:t>NJDBc012—01规划管理单元图则修改后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5F07A8FC-B88F-4E82-9B15-A8160E6ED61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409" t="13686" r="33630" b="28504"/>
          <a:stretch>
            <a:fillRect/>
          </a:stretch>
        </p:blipFill>
        <p:spPr>
          <a:xfrm>
            <a:off x="12140282" y="2027158"/>
            <a:ext cx="7510805" cy="5208988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3C7066C1-0AF0-4305-BF86-404BF0455654}"/>
              </a:ext>
            </a:extLst>
          </p:cNvPr>
          <p:cNvSpPr txBox="1"/>
          <p:nvPr/>
        </p:nvSpPr>
        <p:spPr>
          <a:xfrm>
            <a:off x="12140282" y="7390656"/>
            <a:ext cx="7510805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Aft>
                <a:spcPts val="0"/>
              </a:spcAft>
              <a:defRPr sz="9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zh-CN" altLang="en-US" dirty="0">
                <a:sym typeface="+mn-ea"/>
              </a:rPr>
              <a:t>NJDBc012—0</a:t>
            </a:r>
            <a:r>
              <a:rPr lang="en-US" altLang="zh-CN" dirty="0">
                <a:sym typeface="+mn-ea"/>
              </a:rPr>
              <a:t>8</a:t>
            </a:r>
            <a:r>
              <a:rPr lang="zh-CN" altLang="en-US" dirty="0">
                <a:sym typeface="+mn-ea"/>
              </a:rPr>
              <a:t>规划管理单元图则修改后</a:t>
            </a: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3370E415-B8B1-41E3-A40F-234D922AD9E6}"/>
              </a:ext>
            </a:extLst>
          </p:cNvPr>
          <p:cNvSpPr/>
          <p:nvPr/>
        </p:nvSpPr>
        <p:spPr>
          <a:xfrm>
            <a:off x="13881174" y="2646958"/>
            <a:ext cx="2199625" cy="4006048"/>
          </a:xfrm>
          <a:custGeom>
            <a:avLst/>
            <a:gdLst>
              <a:gd name="connsiteX0" fmla="*/ 0 w 2941320"/>
              <a:gd name="connsiteY0" fmla="*/ 114300 h 5356860"/>
              <a:gd name="connsiteX1" fmla="*/ 2827020 w 2941320"/>
              <a:gd name="connsiteY1" fmla="*/ 0 h 5356860"/>
              <a:gd name="connsiteX2" fmla="*/ 2819400 w 2941320"/>
              <a:gd name="connsiteY2" fmla="*/ 53340 h 5356860"/>
              <a:gd name="connsiteX3" fmla="*/ 2941320 w 2941320"/>
              <a:gd name="connsiteY3" fmla="*/ 5227320 h 5356860"/>
              <a:gd name="connsiteX4" fmla="*/ 198120 w 2941320"/>
              <a:gd name="connsiteY4" fmla="*/ 5356860 h 5356860"/>
              <a:gd name="connsiteX5" fmla="*/ 167640 w 2941320"/>
              <a:gd name="connsiteY5" fmla="*/ 5334000 h 5356860"/>
              <a:gd name="connsiteX6" fmla="*/ 106680 w 2941320"/>
              <a:gd name="connsiteY6" fmla="*/ 2948940 h 5356860"/>
              <a:gd name="connsiteX7" fmla="*/ 281940 w 2941320"/>
              <a:gd name="connsiteY7" fmla="*/ 2788920 h 5356860"/>
              <a:gd name="connsiteX8" fmla="*/ 350520 w 2941320"/>
              <a:gd name="connsiteY8" fmla="*/ 2720340 h 5356860"/>
              <a:gd name="connsiteX9" fmla="*/ 419100 w 2941320"/>
              <a:gd name="connsiteY9" fmla="*/ 2522220 h 5356860"/>
              <a:gd name="connsiteX10" fmla="*/ 411480 w 2941320"/>
              <a:gd name="connsiteY10" fmla="*/ 2301240 h 5356860"/>
              <a:gd name="connsiteX11" fmla="*/ 335280 w 2941320"/>
              <a:gd name="connsiteY11" fmla="*/ 2095500 h 5356860"/>
              <a:gd name="connsiteX12" fmla="*/ 167640 w 2941320"/>
              <a:gd name="connsiteY12" fmla="*/ 1927860 h 5356860"/>
              <a:gd name="connsiteX13" fmla="*/ 53340 w 2941320"/>
              <a:gd name="connsiteY13" fmla="*/ 1874520 h 5356860"/>
              <a:gd name="connsiteX14" fmla="*/ 0 w 2941320"/>
              <a:gd name="connsiteY14" fmla="*/ 114300 h 535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1320" h="5356860">
                <a:moveTo>
                  <a:pt x="0" y="114300"/>
                </a:moveTo>
                <a:lnTo>
                  <a:pt x="2827020" y="0"/>
                </a:lnTo>
                <a:lnTo>
                  <a:pt x="2819400" y="53340"/>
                </a:lnTo>
                <a:lnTo>
                  <a:pt x="2941320" y="5227320"/>
                </a:lnTo>
                <a:lnTo>
                  <a:pt x="198120" y="5356860"/>
                </a:lnTo>
                <a:lnTo>
                  <a:pt x="167640" y="5334000"/>
                </a:lnTo>
                <a:lnTo>
                  <a:pt x="106680" y="2948940"/>
                </a:lnTo>
                <a:lnTo>
                  <a:pt x="281940" y="2788920"/>
                </a:lnTo>
                <a:lnTo>
                  <a:pt x="350520" y="2720340"/>
                </a:lnTo>
                <a:lnTo>
                  <a:pt x="419100" y="2522220"/>
                </a:lnTo>
                <a:lnTo>
                  <a:pt x="411480" y="2301240"/>
                </a:lnTo>
                <a:lnTo>
                  <a:pt x="335280" y="2095500"/>
                </a:lnTo>
                <a:lnTo>
                  <a:pt x="167640" y="1927860"/>
                </a:lnTo>
                <a:lnTo>
                  <a:pt x="53340" y="1874520"/>
                </a:lnTo>
                <a:lnTo>
                  <a:pt x="0" y="114300"/>
                </a:lnTo>
                <a:close/>
              </a:path>
            </a:pathLst>
          </a:custGeom>
          <a:noFill/>
          <a:ln w="25400">
            <a:solidFill>
              <a:srgbClr val="013EFF"/>
            </a:solidFill>
            <a:prstDash val="sysDot"/>
          </a:ln>
          <a:effectLst>
            <a:glow rad="381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/>
          </a:p>
        </p:txBody>
      </p:sp>
      <p:sp>
        <p:nvSpPr>
          <p:cNvPr id="42" name="对话气泡: 矩形 22">
            <a:extLst>
              <a:ext uri="{FF2B5EF4-FFF2-40B4-BE49-F238E27FC236}">
                <a16:creationId xmlns:a16="http://schemas.microsoft.com/office/drawing/2014/main" id="{F9ED433C-85A3-4142-98D7-E6E1E47CDE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041082" y="5495661"/>
            <a:ext cx="1783180" cy="1590687"/>
          </a:xfrm>
          <a:prstGeom prst="wedgeRectCallout">
            <a:avLst>
              <a:gd name="adj1" fmla="val -140491"/>
              <a:gd name="adj2" fmla="val -34760"/>
            </a:avLst>
          </a:prstGeom>
          <a:solidFill>
            <a:schemeClr val="bg1">
              <a:alpha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US" altLang="zh-CN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08-05</a:t>
            </a:r>
            <a:r>
              <a:rPr lang="zh-CN" altLang="en-US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2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46.43</a:t>
            </a:r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2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</a:t>
            </a:r>
            <a:r>
              <a:rPr lang="en-US" altLang="zh-CN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:1.5-2.5</a:t>
            </a:r>
          </a:p>
          <a:p>
            <a:r>
              <a:rPr lang="zh-CN" altLang="en-US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50m</a:t>
            </a:r>
          </a:p>
          <a:p>
            <a:r>
              <a:rPr lang="zh-CN" altLang="en-US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</p:txBody>
      </p:sp>
      <p:sp>
        <p:nvSpPr>
          <p:cNvPr id="43" name="对话气泡: 矩形 22">
            <a:extLst>
              <a:ext uri="{FF2B5EF4-FFF2-40B4-BE49-F238E27FC236}">
                <a16:creationId xmlns:a16="http://schemas.microsoft.com/office/drawing/2014/main" id="{0D9A4924-5BBF-4264-B7CF-389C0DE7EF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365915" y="2251278"/>
            <a:ext cx="1759143" cy="1509874"/>
          </a:xfrm>
          <a:prstGeom prst="wedgeRectCallout">
            <a:avLst>
              <a:gd name="adj1" fmla="val -216802"/>
              <a:gd name="adj2" fmla="val -14892"/>
            </a:avLst>
          </a:prstGeom>
          <a:solidFill>
            <a:schemeClr val="bg1">
              <a:alpha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08-23</a:t>
            </a:r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2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加油加气站用地</a:t>
            </a:r>
            <a:r>
              <a: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(B41)</a:t>
            </a:r>
          </a:p>
          <a:p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0.40</a:t>
            </a:r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2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</a:p>
          <a:p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12m</a:t>
            </a:r>
          </a:p>
          <a:p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438852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526</Words>
  <Application>Microsoft Office PowerPoint</Application>
  <PresentationFormat>自定义</PresentationFormat>
  <Paragraphs>67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宋体</vt:lpstr>
      <vt:lpstr>微软雅黑</vt:lpstr>
      <vt:lpstr>Arial</vt:lpstr>
      <vt:lpstr>Calibri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zhou zoie</cp:lastModifiedBy>
  <cp:revision>425</cp:revision>
  <cp:lastPrinted>2024-03-26T06:31:01Z</cp:lastPrinted>
  <dcterms:created xsi:type="dcterms:W3CDTF">2019-11-04T11:42:00Z</dcterms:created>
  <dcterms:modified xsi:type="dcterms:W3CDTF">2026-04-13T02:17:21Z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