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3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79" d="100"/>
          <a:sy n="79" d="100"/>
        </p:scale>
        <p:origin x="360" y="96"/>
      </p:cViewPr>
      <p:guideLst>
        <p:guide orient="horz" pos="3168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686">
              <a:defRPr/>
            </a:pPr>
            <a:fld id="{C1DB716A-964D-4EB2-8D0E-86C29F8A49E2}" type="datetimeFigureOut">
              <a:rPr lang="zh-CN" altLang="en-US" smtClean="0"/>
              <a:pPr defTabSz="735686">
                <a:defRPr/>
              </a:pPr>
              <a:t>2026/4/21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161" marR="0" lvl="1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686" marR="0" lvl="2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849" marR="0" lvl="3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010" marR="0" lvl="4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686">
              <a:defRPr/>
            </a:pPr>
            <a:fld id="{213A655C-B1AC-4425-A5A8-AB2C31E5176D}" type="slidenum">
              <a:rPr lang="zh-CN" altLang="en-US" smtClean="0"/>
              <a:pPr defTabSz="735686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/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201593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4400" indent="-14400" algn="just" eaLnBrk="1" hangingPunct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9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" indent="-14400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优化片区轨道交通用地布局</a:t>
            </a:r>
            <a:r>
              <a:rPr lang="zh-CN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我局会同雨花台区政府组织开展了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中国（南京）软件谷东片区控制性详细规划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MCd060—02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" indent="-14400"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中国（南京）软件谷东片区控制性详细规划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MCd060—02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025-52887659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en-US" altLang="zh-CN" sz="9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67088" cy="47416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spc="-100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spc="-100" dirty="0">
                <a:solidFill>
                  <a:srgbClr val="FFFFFF"/>
                </a:solidFill>
                <a:latin typeface="宋体" panose="02010600030101010101" pitchFamily="2" charset="-122"/>
              </a:rPr>
              <a:t>中国（南京）软件谷东片区控</a:t>
            </a:r>
            <a:r>
              <a:rPr lang="zh-CN" altLang="en-US" sz="1600" b="1" spc="-100" dirty="0" smtClean="0">
                <a:solidFill>
                  <a:srgbClr val="FFFFFF"/>
                </a:solidFill>
                <a:latin typeface="宋体" panose="02010600030101010101" pitchFamily="2" charset="-122"/>
              </a:rPr>
              <a:t>制性详细规划</a:t>
            </a:r>
            <a:r>
              <a:rPr lang="en-US" altLang="zh-CN" sz="1600" b="1" spc="-100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  <a:endParaRPr lang="en-US" altLang="zh-CN" sz="1600" b="1" spc="-100" dirty="0">
              <a:solidFill>
                <a:srgbClr val="FFFFFF"/>
              </a:solidFill>
              <a:latin typeface="宋体" panose="02010600030101010101" pitchFamily="2" charset="-122"/>
            </a:endParaRP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spc="-100" dirty="0">
                <a:solidFill>
                  <a:srgbClr val="FFFFFF"/>
                </a:solidFill>
                <a:latin typeface="宋体" panose="02010600030101010101" pitchFamily="2" charset="-122"/>
              </a:rPr>
              <a:t>MCd060—02</a:t>
            </a:r>
            <a:r>
              <a:rPr lang="zh-CN" altLang="en-US" sz="1600" b="1" spc="-100" dirty="0">
                <a:solidFill>
                  <a:srgbClr val="FFFF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1600" b="1" spc="-100" dirty="0">
                <a:solidFill>
                  <a:srgbClr val="FFFFFF"/>
                </a:solidFill>
                <a:latin typeface="宋体" panose="02010600030101010101" pitchFamily="2" charset="-122"/>
              </a:rPr>
              <a:t>04</a:t>
            </a:r>
            <a:r>
              <a:rPr lang="zh-CN" altLang="en-US" sz="1600" b="1" spc="-100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</a:t>
            </a:r>
            <a:r>
              <a:rPr lang="zh-CN" altLang="en-US" sz="1600" b="1" spc="-100" dirty="0" smtClean="0">
                <a:solidFill>
                  <a:srgbClr val="FFFFFF"/>
                </a:solidFill>
                <a:latin typeface="宋体" panose="02010600030101010101" pitchFamily="2" charset="-122"/>
              </a:rPr>
              <a:t>则</a:t>
            </a:r>
            <a:r>
              <a:rPr lang="zh-CN" altLang="en-US" sz="1600" b="1" spc="-100" dirty="0">
                <a:solidFill>
                  <a:srgbClr val="FFFFFF"/>
                </a:solidFill>
                <a:latin typeface="宋体" panose="02010600030101010101" pitchFamily="2" charset="-122"/>
              </a:rPr>
              <a:t>修改</a:t>
            </a:r>
            <a:endParaRPr lang="zh-CN" altLang="en-US" sz="1600" b="1" spc="-100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465271" y="1233411"/>
            <a:ext cx="7001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200000"/>
              </a:lnSpc>
              <a:defRPr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02-028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02-029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地块，用地性质为城市轨道交通用地（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），用地面积分别为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公顷和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公顷。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02-008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地块用地面积相应减少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，补充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绿地率指标，绿地率≥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" indent="-324000" algn="just">
              <a:lnSpc>
                <a:spcPct val="200000"/>
              </a:lnSpc>
            </a:pPr>
            <a:endParaRPr lang="zh-CN" altLang="zh-CN" sz="900" spc="2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07158" y="940942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1544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中国（南京）软件谷东片区控制性详细规划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》MCd060—02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单元图则修改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16098" y="2076872"/>
            <a:ext cx="4699933" cy="3394728"/>
            <a:chOff x="316098" y="1824882"/>
            <a:chExt cx="4699933" cy="3394728"/>
          </a:xfrm>
        </p:grpSpPr>
        <p:pic>
          <p:nvPicPr>
            <p:cNvPr id="1026" name="Picture 2" descr="区位两张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98" y="1824882"/>
              <a:ext cx="4699933" cy="33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椭圆 15"/>
            <p:cNvSpPr/>
            <p:nvPr/>
          </p:nvSpPr>
          <p:spPr>
            <a:xfrm>
              <a:off x="3624274" y="2483083"/>
              <a:ext cx="163080" cy="16786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256163" y="2292896"/>
              <a:ext cx="1458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MCd060-02</a:t>
              </a:r>
              <a:r>
                <a:rPr lang="zh-CN" altLang="en-US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规划管理单元图则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304812" y="9421688"/>
            <a:ext cx="4701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MCd060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规划管理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位置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E2E7A0-5722-5A9A-3032-4C94CED4150B}"/>
              </a:ext>
            </a:extLst>
          </p:cNvPr>
          <p:cNvSpPr/>
          <p:nvPr/>
        </p:nvSpPr>
        <p:spPr>
          <a:xfrm>
            <a:off x="316098" y="5615600"/>
            <a:ext cx="46940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雨花台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5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400" indent="-324000" algn="just">
              <a:lnSpc>
                <a:spcPct val="15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MCd060-02</a:t>
            </a:r>
            <a:r>
              <a:rPr lang="zh-CN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规划管理单元图则位于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雨花台区规二路南北两侧。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单元图则东至华为路，南至规二路，西至小行路，北至纬八路，用地面积约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111.04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公顷。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单元图则东至华为路，南至软件大道，西至凤台南路，北至规二路，用地面积约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190.58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公顷。</a:t>
            </a: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830759D3-E25B-AD77-71FC-324B42EA80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41707" y="9127574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lang="zh-CN" altLang="en-US" sz="900" b="0" i="0" u="none" strike="noStrike" baseline="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lang="en-US" altLang="zh-CN" sz="900" b="0" i="0" u="none" strike="noStrike" baseline="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〔2026〕24 </a:t>
                      </a:r>
                      <a:r>
                        <a:rPr lang="zh-CN" altLang="en-US" sz="900" b="0" i="0" u="none" strike="noStrike" baseline="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304812" y="6115153"/>
            <a:ext cx="4742682" cy="3179759"/>
            <a:chOff x="304812" y="5985945"/>
            <a:chExt cx="4742682" cy="3179759"/>
          </a:xfrm>
        </p:grpSpPr>
        <p:pic>
          <p:nvPicPr>
            <p:cNvPr id="1027" name="Picture 3" descr="单元区位制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12" y="6001523"/>
              <a:ext cx="4701600" cy="316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组合 25"/>
            <p:cNvGrpSpPr/>
            <p:nvPr/>
          </p:nvGrpSpPr>
          <p:grpSpPr>
            <a:xfrm>
              <a:off x="3938485" y="7295432"/>
              <a:ext cx="1109009" cy="427194"/>
              <a:chOff x="3068969" y="8688836"/>
              <a:chExt cx="1109009" cy="427194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223871" y="8715920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b="1" dirty="0" smtClean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MCd060</a:t>
                </a:r>
                <a:endParaRPr lang="en-US" altLang="zh-CN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000" b="1" dirty="0" smtClean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规划管理单元</a:t>
                </a:r>
                <a:endParaRPr lang="zh-CN" altLang="en-US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flipV="1">
                <a:off x="3068969" y="8688836"/>
                <a:ext cx="1037001" cy="401916"/>
              </a:xfrm>
              <a:custGeom>
                <a:avLst/>
                <a:gdLst>
                  <a:gd name="connsiteX0" fmla="*/ 0 w 1209675"/>
                  <a:gd name="connsiteY0" fmla="*/ 257175 h 257175"/>
                  <a:gd name="connsiteX1" fmla="*/ 257175 w 1209675"/>
                  <a:gd name="connsiteY1" fmla="*/ 0 h 257175"/>
                  <a:gd name="connsiteX2" fmla="*/ 1209675 w 1209675"/>
                  <a:gd name="connsiteY2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675" h="257175">
                    <a:moveTo>
                      <a:pt x="0" y="257175"/>
                    </a:moveTo>
                    <a:lnTo>
                      <a:pt x="257175" y="0"/>
                    </a:lnTo>
                    <a:lnTo>
                      <a:pt x="1209675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445696" y="5985945"/>
              <a:ext cx="1370385" cy="753816"/>
              <a:chOff x="3449308" y="6054410"/>
              <a:chExt cx="1370385" cy="75381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8757BA3-AB0B-7F9C-E661-CF5A7F95BBB1}"/>
                  </a:ext>
                </a:extLst>
              </p:cNvPr>
              <p:cNvSpPr txBox="1"/>
              <p:nvPr/>
            </p:nvSpPr>
            <p:spPr>
              <a:xfrm>
                <a:off x="3609105" y="6054410"/>
                <a:ext cx="12105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MCd060—02</a:t>
                </a:r>
                <a:r>
                  <a:rPr lang="zh-CN" altLang="en-US" sz="10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规划</a:t>
                </a:r>
                <a:r>
                  <a:rPr lang="zh-CN" altLang="en-US" sz="10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管理单元图则</a:t>
                </a:r>
              </a:p>
            </p:txBody>
          </p:sp>
          <p:sp>
            <p:nvSpPr>
              <p:cNvPr id="24" name="任意多边形 35">
                <a:extLst>
                  <a:ext uri="{FF2B5EF4-FFF2-40B4-BE49-F238E27FC236}">
                    <a16:creationId xmlns:a16="http://schemas.microsoft.com/office/drawing/2014/main" id="{D2C25531-B564-0D6E-5A0A-6E2AEFB94575}"/>
                  </a:ext>
                </a:extLst>
              </p:cNvPr>
              <p:cNvSpPr/>
              <p:nvPr/>
            </p:nvSpPr>
            <p:spPr>
              <a:xfrm rot="10800000" flipH="1" flipV="1">
                <a:off x="3449308" y="6408878"/>
                <a:ext cx="1241552" cy="399348"/>
              </a:xfrm>
              <a:custGeom>
                <a:avLst/>
                <a:gdLst>
                  <a:gd name="connsiteX0" fmla="*/ 0 w 1209675"/>
                  <a:gd name="connsiteY0" fmla="*/ 257175 h 257175"/>
                  <a:gd name="connsiteX1" fmla="*/ 257175 w 1209675"/>
                  <a:gd name="connsiteY1" fmla="*/ 0 h 257175"/>
                  <a:gd name="connsiteX2" fmla="*/ 1209675 w 1209675"/>
                  <a:gd name="connsiteY2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675" h="257175">
                    <a:moveTo>
                      <a:pt x="0" y="257175"/>
                    </a:moveTo>
                    <a:lnTo>
                      <a:pt x="257175" y="0"/>
                    </a:lnTo>
                    <a:lnTo>
                      <a:pt x="1209675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712670" y="6225713"/>
              <a:ext cx="1357596" cy="679905"/>
              <a:chOff x="1712670" y="6225713"/>
              <a:chExt cx="1357596" cy="679905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8757BA3-AB0B-7F9C-E661-CF5A7F95BBB1}"/>
                  </a:ext>
                </a:extLst>
              </p:cNvPr>
              <p:cNvSpPr txBox="1"/>
              <p:nvPr/>
            </p:nvSpPr>
            <p:spPr>
              <a:xfrm>
                <a:off x="1712670" y="6225713"/>
                <a:ext cx="12105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MCd060—04</a:t>
                </a:r>
                <a:r>
                  <a:rPr lang="zh-CN" altLang="en-US" sz="10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规划</a:t>
                </a:r>
                <a:r>
                  <a:rPr lang="zh-CN" altLang="en-US" sz="10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管理单元图则</a:t>
                </a:r>
              </a:p>
            </p:txBody>
          </p:sp>
          <p:sp>
            <p:nvSpPr>
              <p:cNvPr id="44" name="任意多边形 35">
                <a:extLst>
                  <a:ext uri="{FF2B5EF4-FFF2-40B4-BE49-F238E27FC236}">
                    <a16:creationId xmlns:a16="http://schemas.microsoft.com/office/drawing/2014/main" id="{D2C25531-B564-0D6E-5A0A-6E2AEFB94575}"/>
                  </a:ext>
                </a:extLst>
              </p:cNvPr>
              <p:cNvSpPr/>
              <p:nvPr/>
            </p:nvSpPr>
            <p:spPr>
              <a:xfrm rot="10800000" flipV="1">
                <a:off x="1843137" y="6573906"/>
                <a:ext cx="1227129" cy="331712"/>
              </a:xfrm>
              <a:custGeom>
                <a:avLst/>
                <a:gdLst>
                  <a:gd name="connsiteX0" fmla="*/ 0 w 1209675"/>
                  <a:gd name="connsiteY0" fmla="*/ 257175 h 257175"/>
                  <a:gd name="connsiteX1" fmla="*/ 257175 w 1209675"/>
                  <a:gd name="connsiteY1" fmla="*/ 0 h 257175"/>
                  <a:gd name="connsiteX2" fmla="*/ 1209675 w 1209675"/>
                  <a:gd name="connsiteY2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675" h="257175">
                    <a:moveTo>
                      <a:pt x="0" y="257175"/>
                    </a:moveTo>
                    <a:lnTo>
                      <a:pt x="257175" y="0"/>
                    </a:lnTo>
                    <a:lnTo>
                      <a:pt x="1209675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24" y="8876707"/>
            <a:ext cx="2382470" cy="90173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47" y="940942"/>
            <a:ext cx="8545507" cy="7908570"/>
          </a:xfrm>
          <a:prstGeom prst="rect">
            <a:avLst/>
          </a:prstGeom>
        </p:spPr>
      </p:pic>
      <p:sp>
        <p:nvSpPr>
          <p:cNvPr id="47" name="矩形标注 46"/>
          <p:cNvSpPr/>
          <p:nvPr/>
        </p:nvSpPr>
        <p:spPr>
          <a:xfrm>
            <a:off x="11834659" y="2910593"/>
            <a:ext cx="2074929" cy="1489721"/>
          </a:xfrm>
          <a:prstGeom prst="wedgeRectCallout">
            <a:avLst>
              <a:gd name="adj1" fmla="val 174624"/>
              <a:gd name="adj2" fmla="val 56448"/>
            </a:avLst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8"/>
              </a:spcAft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02-08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8"/>
              </a:spcAf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综合公园（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G1a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8"/>
              </a:spcAft>
            </a:pPr>
            <a:r>
              <a:rPr lang="zh-CN" altLang="en-US" sz="1600" spc="-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600" spc="-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26.8</a:t>
            </a:r>
            <a:r>
              <a:rPr lang="zh-CN" altLang="en-US" sz="1600" spc="-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600" spc="-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8"/>
              </a:spcAf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绿地率：≥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</a:p>
        </p:txBody>
      </p:sp>
      <p:sp>
        <p:nvSpPr>
          <p:cNvPr id="48" name="矩形标注 47"/>
          <p:cNvSpPr/>
          <p:nvPr/>
        </p:nvSpPr>
        <p:spPr>
          <a:xfrm>
            <a:off x="17327902" y="6583931"/>
            <a:ext cx="2042877" cy="1489721"/>
          </a:xfrm>
          <a:prstGeom prst="wedgeRectCallout">
            <a:avLst>
              <a:gd name="adj1" fmla="val -113326"/>
              <a:gd name="adj2" fmla="val -171352"/>
            </a:avLst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8"/>
              </a:spcAft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02-029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8"/>
              </a:spcAft>
            </a:pPr>
            <a:r>
              <a:rPr lang="zh-CN" altLang="en-US" sz="1600" spc="-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城市轨道交通（</a:t>
            </a:r>
            <a:r>
              <a:rPr lang="en-US" altLang="zh-CN" sz="1600" spc="-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S2</a:t>
            </a:r>
            <a:r>
              <a:rPr lang="zh-CN" altLang="en-US" sz="1600" spc="-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spc="-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8"/>
              </a:spcAf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0.03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标注 48"/>
          <p:cNvSpPr/>
          <p:nvPr/>
        </p:nvSpPr>
        <p:spPr>
          <a:xfrm>
            <a:off x="11866711" y="5399548"/>
            <a:ext cx="2042877" cy="1489721"/>
          </a:xfrm>
          <a:prstGeom prst="wedgeRectCallout">
            <a:avLst>
              <a:gd name="adj1" fmla="val 127089"/>
              <a:gd name="adj2" fmla="val -68104"/>
            </a:avLst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8"/>
              </a:spcAft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02-028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128"/>
              </a:spcAft>
            </a:pPr>
            <a:r>
              <a:rPr lang="zh-CN" altLang="en-US" sz="1600" spc="-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城市轨道交通（</a:t>
            </a:r>
            <a:r>
              <a:rPr lang="en-US" altLang="zh-CN" sz="1600" spc="-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S2</a:t>
            </a:r>
            <a:r>
              <a:rPr lang="zh-CN" altLang="en-US" sz="1600" spc="-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spc="-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128"/>
              </a:spcAf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0.08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5488654" y="3891225"/>
            <a:ext cx="267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MCd060-02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4405145" y="7254065"/>
            <a:ext cx="267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MCd060-04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1834659" y="1167791"/>
            <a:ext cx="7434415" cy="7666526"/>
            <a:chOff x="11834659" y="1167791"/>
            <a:chExt cx="7434415" cy="7666526"/>
          </a:xfrm>
        </p:grpSpPr>
        <p:sp>
          <p:nvSpPr>
            <p:cNvPr id="56" name="文本框 55"/>
            <p:cNvSpPr txBox="1"/>
            <p:nvPr/>
          </p:nvSpPr>
          <p:spPr>
            <a:xfrm>
              <a:off x="18260962" y="2944996"/>
              <a:ext cx="1008112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华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为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路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4624558" y="2395672"/>
              <a:ext cx="2618269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            路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500"/>
                </a:lnSpc>
                <a:spcAft>
                  <a:spcPts val="1200"/>
                </a:spcAft>
              </a:pP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500"/>
                </a:lnSpc>
              </a:pP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行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500"/>
                </a:lnSpc>
              </a:pP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500"/>
                </a:lnSpc>
              </a:pP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2961447" y="1167791"/>
              <a:ext cx="189628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风               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台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南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路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1834659" y="7280045"/>
              <a:ext cx="4068567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软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 件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                 大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                                  道 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5798142" y="5660328"/>
              <a:ext cx="1301177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规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900"/>
                </a:lnSpc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二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900"/>
                </a:lnSpc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路 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330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  <a:prstDash val="sysDash"/>
        </a:ln>
      </a:spPr>
      <a:bodyPr vertOverflow="overflow" horzOverflow="overflow" vert="horz" wrap="square" numCol="1" spcCol="0" rtlCol="0" fromWordArt="0" anchor="ctr" anchorCtr="0" forceAA="0" compatLnSpc="1">
        <a:noAutofit/>
      </a:bodyPr>
      <a:lstStyle>
        <a:defPPr algn="ctr">
          <a:buClrTx/>
          <a:buSzTx/>
          <a:buFontTx/>
          <a:defRPr sz="1000">
            <a:sym typeface="+mn-ea"/>
          </a:defRPr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5488</TotalTime>
  <Words>480</Words>
  <Application>Microsoft Office PowerPoint</Application>
  <PresentationFormat>自定义</PresentationFormat>
  <Paragraphs>80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443</cp:revision>
  <cp:lastPrinted>2024-03-26T06:31:01Z</cp:lastPrinted>
  <dcterms:created xsi:type="dcterms:W3CDTF">2019-11-04T11:42:00Z</dcterms:created>
  <dcterms:modified xsi:type="dcterms:W3CDTF">2026-04-21T06:47:22Z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