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 varScale="1">
        <p:scale>
          <a:sx n="79" d="100"/>
          <a:sy n="79" d="100"/>
        </p:scale>
        <p:origin x="360" y="102"/>
      </p:cViewPr>
      <p:guideLst>
        <p:guide orient="horz" pos="3168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686">
              <a:defRPr/>
            </a:pPr>
            <a:fld id="{C1DB716A-964D-4EB2-8D0E-86C29F8A49E2}" type="datetimeFigureOut">
              <a:rPr lang="zh-CN" altLang="en-US" smtClean="0"/>
              <a:pPr defTabSz="735686">
                <a:defRPr/>
              </a:pPr>
              <a:t>2026/4/21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161" marR="0" lvl="1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686" marR="0" lvl="2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849" marR="0" lvl="3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2010" marR="0" lvl="4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686">
              <a:defRPr/>
            </a:pPr>
            <a:fld id="{213A655C-B1AC-4425-A5A8-AB2C31E5176D}" type="slidenum">
              <a:rPr lang="zh-CN" altLang="en-US" smtClean="0"/>
              <a:pPr defTabSz="735686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5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4/21/2026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727" b="7247"/>
          <a:stretch/>
        </p:blipFill>
        <p:spPr>
          <a:xfrm>
            <a:off x="10045062" y="6381144"/>
            <a:ext cx="5110723" cy="3409532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28264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2016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为进一步挖掘用地潜力，促进土地资源集约节约利用，改善片区居住环境，我局会同南京市土地储备中心开展了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南京市主城区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城中片区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)—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孝陵卫及城中范围内的沧波门和麒麟门单元控制性详细规划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》NJZCe010-21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规划管理单元图则修改工作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201600" algn="just" eaLnBrk="1" hangingPunct="1">
              <a:lnSpc>
                <a:spcPct val="20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南京市主城区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城中片区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)—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孝陵卫及城中范围内的沧波门和麒麟门单元控制性详细规划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NJZCe010-21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则修改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成果向社会予以公布。</a:t>
            </a:r>
          </a:p>
          <a:p>
            <a:pPr marL="12700" indent="-12700" algn="just" eaLnBrk="1" hangingPunct="1">
              <a:lnSpc>
                <a:spcPct val="200000"/>
              </a:lnSpc>
            </a:pP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025-85473577</a:t>
            </a: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en-US" altLang="zh-CN" sz="9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6"/>
          <a:srcRect r="79277"/>
          <a:stretch/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07826" y="2112876"/>
            <a:ext cx="4267088" cy="10502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南京市主城区</a:t>
            </a:r>
            <a:r>
              <a:rPr lang="en-US" altLang="zh-CN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城中片区</a:t>
            </a:r>
            <a:r>
              <a:rPr lang="en-US" altLang="zh-CN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)—</a:t>
            </a: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孝陵卫及城中范围内的沧波门和麒麟门单元控制性详细规划</a:t>
            </a:r>
            <a:r>
              <a:rPr lang="en-US" altLang="zh-CN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》NJZCe010-21</a:t>
            </a: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规划管理单元图</a:t>
            </a:r>
            <a:r>
              <a:rPr lang="zh-CN" altLang="en-US" sz="16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则修改</a:t>
            </a:r>
            <a:endParaRPr lang="en-US" altLang="zh-CN" sz="16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3231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南京市主城区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城中片区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)—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孝陵卫及城中范围内的沧波门和麒麟门单元控制性详细规划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》NJZCe010-21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414188" y="1857816"/>
            <a:ext cx="609584" cy="19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607158" y="1178029"/>
            <a:ext cx="14021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defRPr/>
            </a:pPr>
            <a:r>
              <a:rPr lang="zh-CN" altLang="en-US" sz="14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（一）用地性质及控制</a:t>
            </a:r>
            <a:r>
              <a:rPr lang="zh-CN" altLang="en-US" sz="14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指标</a:t>
            </a:r>
            <a:r>
              <a:rPr lang="zh-CN" altLang="en-US" sz="14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400" dirty="0" smtClean="0"/>
              <a:t>21-40</a:t>
            </a:r>
            <a:r>
              <a:rPr lang="zh-CN" altLang="en-US" sz="1400" dirty="0"/>
              <a:t>地块用地</a:t>
            </a:r>
            <a:r>
              <a:rPr lang="zh-CN" altLang="en-US" sz="1400" dirty="0" smtClean="0"/>
              <a:t>性质调整</a:t>
            </a:r>
            <a:r>
              <a:rPr lang="zh-CN" altLang="en-US" sz="1400" dirty="0"/>
              <a:t>为二类居住用地（</a:t>
            </a:r>
            <a:r>
              <a:rPr lang="en-US" altLang="zh-CN" sz="1400" dirty="0"/>
              <a:t>R2</a:t>
            </a:r>
            <a:r>
              <a:rPr lang="zh-CN" altLang="en-US" sz="1400" dirty="0"/>
              <a:t>），</a:t>
            </a:r>
            <a:r>
              <a:rPr lang="zh-CN" altLang="en-US" sz="1400" dirty="0" smtClean="0"/>
              <a:t>容积率调整</a:t>
            </a:r>
            <a:r>
              <a:rPr lang="zh-CN" altLang="en-US" sz="1400" dirty="0"/>
              <a:t>为≤</a:t>
            </a:r>
            <a:r>
              <a:rPr lang="en-US" altLang="zh-CN" sz="1400" dirty="0"/>
              <a:t>1.5</a:t>
            </a:r>
            <a:r>
              <a:rPr lang="zh-CN" altLang="en-US" sz="1400" dirty="0"/>
              <a:t>，</a:t>
            </a:r>
            <a:r>
              <a:rPr lang="zh-CN" altLang="en-US" sz="1400" dirty="0" smtClean="0"/>
              <a:t>建筑密度调整为≤</a:t>
            </a:r>
            <a:r>
              <a:rPr lang="en-US" altLang="zh-CN" sz="1400" dirty="0"/>
              <a:t>32%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pPr eaLnBrk="1" fontAlgn="auto" hangingPunct="1">
              <a:defRPr/>
            </a:pPr>
            <a:r>
              <a:rPr lang="zh-CN" altLang="en-US" sz="1400" spc="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（二）新增规划控制条文：</a:t>
            </a:r>
            <a:r>
              <a:rPr lang="zh-CN" altLang="en-US" sz="1400" dirty="0"/>
              <a:t>单元内公共设施类地块新建或改扩建时，可结合实际需求统筹优化停车配置。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33036" y="9616350"/>
            <a:ext cx="39136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en-US" altLang="zh-CN" sz="9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NJZCe010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8E2E7A0-5722-5A9A-3032-4C94CED4150B}"/>
              </a:ext>
            </a:extLst>
          </p:cNvPr>
          <p:cNvSpPr/>
          <p:nvPr/>
        </p:nvSpPr>
        <p:spPr>
          <a:xfrm>
            <a:off x="507471" y="5455756"/>
            <a:ext cx="40192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玄武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的位置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590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宋体" panose="02010600030101010101" pitchFamily="2" charset="-122"/>
              </a:rPr>
              <a:t>NJZCe010-21</a:t>
            </a:r>
            <a:r>
              <a:rPr lang="zh-CN" altLang="en-US" sz="900" spc="20" dirty="0">
                <a:solidFill>
                  <a:prstClr val="black"/>
                </a:solidFill>
                <a:latin typeface="宋体" panose="02010600030101010101" pitchFamily="2" charset="-122"/>
              </a:rPr>
              <a:t>规划管理单元图则位于玄武区孝陵卫街道，东至规划双拜岗路、西至邵家山西侧</a:t>
            </a:r>
            <a:r>
              <a:rPr lang="en-US" altLang="zh-CN" sz="900" spc="20" dirty="0">
                <a:solidFill>
                  <a:prstClr val="black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900" spc="20" dirty="0">
                <a:solidFill>
                  <a:prstClr val="black"/>
                </a:solidFill>
                <a:latin typeface="宋体" panose="02010600030101010101" pitchFamily="2" charset="-122"/>
              </a:rPr>
              <a:t>南京理工大学围墙、南至双拜岗东路</a:t>
            </a:r>
            <a:r>
              <a:rPr lang="en-US" altLang="zh-CN" sz="900" spc="20" dirty="0">
                <a:solidFill>
                  <a:prstClr val="black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900" spc="20" dirty="0">
                <a:solidFill>
                  <a:prstClr val="black"/>
                </a:solidFill>
                <a:latin typeface="宋体" panose="02010600030101010101" pitchFamily="2" charset="-122"/>
              </a:rPr>
              <a:t>规划后标营路、北至沪宁高速南京连接线，用地面积约</a:t>
            </a:r>
            <a:r>
              <a:rPr lang="en-US" altLang="zh-CN" sz="900" spc="20" dirty="0">
                <a:solidFill>
                  <a:prstClr val="black"/>
                </a:solidFill>
                <a:latin typeface="宋体" panose="02010600030101010101" pitchFamily="2" charset="-122"/>
              </a:rPr>
              <a:t>79.78</a:t>
            </a:r>
            <a:r>
              <a:rPr lang="zh-CN" altLang="en-US" sz="900" spc="20" dirty="0">
                <a:solidFill>
                  <a:prstClr val="black"/>
                </a:solidFill>
                <a:latin typeface="宋体" panose="02010600030101010101" pitchFamily="2" charset="-122"/>
              </a:rPr>
              <a:t>公顷。</a:t>
            </a:r>
            <a:endParaRPr lang="en-US" altLang="zh-CN" sz="900" spc="2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2414188" y="1857816"/>
            <a:ext cx="609584" cy="19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830759D3-E25B-AD77-71FC-324B42EA8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82661"/>
              </p:ext>
            </p:extLst>
          </p:nvPr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</a:t>
                      </a:r>
                      <a:r>
                        <a:rPr kumimoji="1" lang="en-US" altLang="zh-CN" sz="900" b="0" kern="12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2026〕036</a:t>
                      </a:r>
                      <a:r>
                        <a:rPr kumimoji="1" lang="zh-CN" altLang="en-US" sz="900" b="0" kern="12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图片 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36"/>
          <a:stretch/>
        </p:blipFill>
        <p:spPr bwMode="auto">
          <a:xfrm>
            <a:off x="282115" y="1902631"/>
            <a:ext cx="4636511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5" t="-1389"/>
          <a:stretch/>
        </p:blipFill>
        <p:spPr bwMode="auto">
          <a:xfrm>
            <a:off x="282115" y="5705005"/>
            <a:ext cx="4504261" cy="39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98" y="1712461"/>
            <a:ext cx="9647950" cy="78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53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5208</TotalTime>
  <Words>441</Words>
  <Application>Microsoft Office PowerPoint</Application>
  <PresentationFormat>自定义</PresentationFormat>
  <Paragraphs>27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NTKO</cp:lastModifiedBy>
  <cp:revision>402</cp:revision>
  <cp:lastPrinted>2024-03-26T06:31:01Z</cp:lastPrinted>
  <dcterms:created xsi:type="dcterms:W3CDTF">2019-11-04T11:42:00Z</dcterms:created>
  <dcterms:modified xsi:type="dcterms:W3CDTF">2026-04-21T07:48:35Z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2019-11-11T00:00:00Z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2052-11.1.0.12302</vt:lpwstr>
  </property>
</Properties>
</file>