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264" r:id="rId5"/>
    <p:sldId id="265" r:id="rId6"/>
    <p:sldId id="266" r:id="rId7"/>
  </p:sldIdLst>
  <p:sldSz cx="20104100" cy="10058400"/>
  <p:notesSz cx="14356080" cy="9926955"/>
  <p:custDataLst>
    <p:tags r:id="rId11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E80803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657"/>
    <p:restoredTop sz="96365"/>
  </p:normalViewPr>
  <p:slideViewPr>
    <p:cSldViewPr showGuides="1">
      <p:cViewPr varScale="1">
        <p:scale>
          <a:sx n="63" d="100"/>
          <a:sy n="63" d="100"/>
        </p:scale>
        <p:origin x="282" y="96"/>
      </p:cViewPr>
      <p:guideLst>
        <p:guide orient="horz" pos="3168"/>
        <p:guide pos="6332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 defTabSz="735965">
              <a:defRPr sz="1000"/>
            </a:lvl1pPr>
          </a:lstStyle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175" y="0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 defTabSz="735965">
              <a:defRPr sz="1000"/>
            </a:lvl1pPr>
          </a:lstStyle>
          <a:p>
            <a:pPr marL="0" marR="0" lvl="0" indent="0" algn="r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DF16BC-061C-401A-9F47-C2F1A9460E1D}" type="datetimeFigureOut"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8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00" y="4776788"/>
            <a:ext cx="11485563" cy="3908425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7030" marR="0" lvl="1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330" marR="0" lvl="2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3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6221413" cy="498475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 defTabSz="735965">
              <a:defRPr sz="1000"/>
            </a:lvl1pPr>
          </a:lstStyle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175" y="9428163"/>
            <a:ext cx="6221413" cy="498475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 defTabSz="735330">
              <a:defRPr sz="1000"/>
            </a:lvl1pPr>
          </a:lstStyle>
          <a:p>
            <a:pPr marL="0" marR="0" lvl="0" indent="0" algn="r" defTabSz="7353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DA3FE8-0595-4DA0-B85F-00E703B0589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73533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7030" algn="l" defTabSz="73533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35330" algn="l" defTabSz="73533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03630" algn="l" defTabSz="73533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471930" algn="l" defTabSz="73533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33813" y="1243013"/>
            <a:ext cx="6688137" cy="33464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73587" tIns="36794" rIns="73587" bIns="36794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>
              <a:gd name="txL" fmla="*/ 0 w 1"/>
              <a:gd name="txT" fmla="*/ 0 h 1270"/>
              <a:gd name="txR" fmla="*/ 0 w 1"/>
              <a:gd name="txB" fmla="*/ 1270 h 1270"/>
            </a:gdLst>
            <a:ahLst/>
            <a:cxnLst>
              <a:cxn ang="0">
                <a:pos x="0" y="32759451"/>
              </a:cxn>
              <a:cxn ang="0">
                <a:pos x="0" y="115074976"/>
              </a:cxn>
            </a:cxnLst>
            <a:rect l="txL" t="txT" r="txR" b="txB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/>
            <a:endParaRPr lang="zh-CN" altLang="zh-CN" dirty="0"/>
          </a:p>
        </p:txBody>
      </p:sp>
      <p:sp>
        <p:nvSpPr>
          <p:cNvPr id="1028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1A7F8F-A067-4981-9B92-DFFD1C5CDA87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996993-F1EE-452A-96ED-52DDF0B94FFA}" type="slidenum">
              <a:rPr kumimoji="0" altLang="zh-CN" sz="18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2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75" y="0"/>
            <a:ext cx="20097750" cy="100584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2"/>
          <p:cNvPicPr>
            <a:picLocks noChangeAspect="1"/>
          </p:cNvPicPr>
          <p:nvPr/>
        </p:nvPicPr>
        <p:blipFill>
          <a:blip r:embed="rId2"/>
          <a:srcRect l="3487" r="3487"/>
          <a:stretch>
            <a:fillRect/>
          </a:stretch>
        </p:blipFill>
        <p:spPr>
          <a:xfrm>
            <a:off x="9650413" y="5510213"/>
            <a:ext cx="5524500" cy="4275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5"/>
          <p:cNvSpPr txBox="1"/>
          <p:nvPr/>
        </p:nvSpPr>
        <p:spPr>
          <a:xfrm>
            <a:off x="12968288" y="619125"/>
            <a:ext cx="6948487" cy="230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900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bject 7"/>
          <p:cNvSpPr txBox="1">
            <a:spLocks noChangeArrowheads="1"/>
          </p:cNvSpPr>
          <p:nvPr/>
        </p:nvSpPr>
        <p:spPr bwMode="auto">
          <a:xfrm>
            <a:off x="15844838" y="609600"/>
            <a:ext cx="3711575" cy="2087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2700" indent="-12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2700" marR="0" lvl="0" indent="-12700" algn="just" defTabSz="914400" rtl="0" eaLnBrk="1" fontAlgn="base" latinLnBrk="0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前言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9875" algn="just" defTabSz="914400" rtl="0" eaLnBrk="1" fontAlgn="base" latinLnBrk="0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为进一步促进街道基础设施建设和产业发展，我局会同六合区政府开展了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南京市六合区横梁街道镇区控制性详细规划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》NJJBHL-05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规划管理单元图则修改工作。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69875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中华人民共和国城乡规划法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南京市国土空间规划条例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，现将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南京市六合区横梁街道镇区控制性详细规划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 NJJBHL-05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规划管理单元图则修改成果向社会予以公布。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77" name="object 16"/>
          <p:cNvSpPr txBox="1"/>
          <p:nvPr/>
        </p:nvSpPr>
        <p:spPr>
          <a:xfrm>
            <a:off x="5434013" y="8666163"/>
            <a:ext cx="2689225" cy="1006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025-57758357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8" name="object 12"/>
          <p:cNvSpPr txBox="1"/>
          <p:nvPr/>
        </p:nvSpPr>
        <p:spPr>
          <a:xfrm>
            <a:off x="15844838" y="6521450"/>
            <a:ext cx="3711575" cy="22717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9" name="图片 2"/>
          <p:cNvPicPr>
            <a:picLocks noChangeAspect="1"/>
          </p:cNvPicPr>
          <p:nvPr/>
        </p:nvPicPr>
        <p:blipFill>
          <a:blip r:embed="rId3"/>
          <a:srcRect r="79277"/>
          <a:stretch>
            <a:fillRect/>
          </a:stretch>
        </p:blipFill>
        <p:spPr>
          <a:xfrm>
            <a:off x="12566650" y="533400"/>
            <a:ext cx="473075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object 5"/>
          <p:cNvSpPr txBox="1"/>
          <p:nvPr/>
        </p:nvSpPr>
        <p:spPr>
          <a:xfrm>
            <a:off x="11060113" y="2368550"/>
            <a:ext cx="4173537" cy="4730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南京市六合区横梁街道镇区控制性详细规划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NJJBHL-05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、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07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、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09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44063" y="5497513"/>
            <a:ext cx="5524500" cy="4275138"/>
          </a:xfrm>
          <a:prstGeom prst="rect">
            <a:avLst/>
          </a:prstGeom>
          <a:solidFill>
            <a:srgbClr val="FFFFFF">
              <a:alpha val="41176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82" name="object 4"/>
          <p:cNvSpPr txBox="1"/>
          <p:nvPr/>
        </p:nvSpPr>
        <p:spPr>
          <a:xfrm>
            <a:off x="11747500" y="8702675"/>
            <a:ext cx="2000250" cy="5667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374650" indent="-36195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二O</a:t>
            </a:r>
            <a:r>
              <a:rPr lang="en-US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五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0" y="2492375"/>
            <a:ext cx="9182100" cy="685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1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8952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125" name="object 10"/>
          <p:cNvSpPr/>
          <p:nvPr/>
        </p:nvSpPr>
        <p:spPr>
          <a:xfrm>
            <a:off x="0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126" name="object 7"/>
          <p:cNvSpPr txBox="1"/>
          <p:nvPr/>
        </p:nvSpPr>
        <p:spPr>
          <a:xfrm>
            <a:off x="5643563" y="925513"/>
            <a:ext cx="2174875" cy="2143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object 11"/>
          <p:cNvSpPr/>
          <p:nvPr/>
        </p:nvSpPr>
        <p:spPr>
          <a:xfrm>
            <a:off x="5191125" y="7842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32483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128" name="object 2"/>
          <p:cNvSpPr txBox="1"/>
          <p:nvPr/>
        </p:nvSpPr>
        <p:spPr>
          <a:xfrm>
            <a:off x="0" y="363538"/>
            <a:ext cx="20104100" cy="2857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南京市六合区横梁街道镇区控制性详细规划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》NJJBHL-05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29" name="object 7"/>
          <p:cNvSpPr txBox="1"/>
          <p:nvPr/>
        </p:nvSpPr>
        <p:spPr>
          <a:xfrm>
            <a:off x="315913" y="9461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0" name="矩形 4"/>
          <p:cNvSpPr>
            <a:spLocks noChangeArrowheads="1"/>
          </p:cNvSpPr>
          <p:nvPr/>
        </p:nvSpPr>
        <p:spPr bwMode="auto">
          <a:xfrm>
            <a:off x="5610225" y="1193800"/>
            <a:ext cx="14235113" cy="1130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2876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（一）用地性质及控制指标。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05—08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地块用地性质调整为二类工业用地（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），容积率≤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，建筑高度≤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。结合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328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施工线形预留一处匝道，优化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05-01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地块边界，调整部分地块编号。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05-08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地块备注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处规划基站，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05-13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地块备注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处规划基站。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（二）新增例外控制条文：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05—08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地块建筑方案应与周边建筑风貌相协调。工业用地内项目布局须符合环境保护要求，不得影响周边地块的建设。根据环保相关要求，相关项目建设前需开展环境影响评价工作。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05-08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地块绿地率按照不低于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控制。新增通则控制条文：海绵城市控制：落实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南京市六合区海绵城市专项规划（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2019-2035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的相关控制指标要求。修改通则控制条文：绿地率控制：绿地率按照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南京市城市绿化条例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第十一条相关规定执行；更新建筑密度控制和停车配建控制中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0" name="表格 59"/>
          <p:cNvGraphicFramePr>
            <a:graphicFrameLocks noGrp="1"/>
          </p:cNvGraphicFramePr>
          <p:nvPr/>
        </p:nvGraphicFramePr>
        <p:xfrm>
          <a:off x="16136938" y="9124950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〔2026〕39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5142" name="组合 60"/>
          <p:cNvGrpSpPr/>
          <p:nvPr/>
        </p:nvGrpSpPr>
        <p:grpSpPr>
          <a:xfrm>
            <a:off x="15068550" y="8305800"/>
            <a:ext cx="1666875" cy="633413"/>
            <a:chOff x="17976523" y="7061476"/>
            <a:chExt cx="1666732" cy="634020"/>
          </a:xfrm>
        </p:grpSpPr>
        <p:sp>
          <p:nvSpPr>
            <p:cNvPr id="12" name="矩形 11"/>
            <p:cNvSpPr/>
            <p:nvPr/>
          </p:nvSpPr>
          <p:spPr>
            <a:xfrm>
              <a:off x="17976523" y="7425362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162" name="组合 62"/>
            <p:cNvGrpSpPr/>
            <p:nvPr/>
          </p:nvGrpSpPr>
          <p:grpSpPr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5163" name="文本框 63"/>
              <p:cNvSpPr txBox="1"/>
              <p:nvPr/>
            </p:nvSpPr>
            <p:spPr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rIns="0">
                <a:spAutoFit/>
              </a:bodyPr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976523" y="7193365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ea"/>
                </a:endParaRPr>
              </a:p>
            </p:txBody>
          </p:sp>
        </p:grpSp>
      </p:grpSp>
      <p:sp>
        <p:nvSpPr>
          <p:cNvPr id="5143" name="文本框 15"/>
          <p:cNvSpPr txBox="1"/>
          <p:nvPr/>
        </p:nvSpPr>
        <p:spPr>
          <a:xfrm>
            <a:off x="7818438" y="9232900"/>
            <a:ext cx="7562850" cy="261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44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6357938"/>
            <a:ext cx="3608387" cy="251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7388" t="22049" r="8729" b="18394"/>
          <a:stretch>
            <a:fillRect/>
          </a:stretch>
        </p:blipFill>
        <p:spPr>
          <a:xfrm>
            <a:off x="679450" y="2403475"/>
            <a:ext cx="3605213" cy="36226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矩形 18"/>
          <p:cNvSpPr/>
          <p:nvPr/>
        </p:nvSpPr>
        <p:spPr>
          <a:xfrm>
            <a:off x="679450" y="1730375"/>
            <a:ext cx="3586163" cy="3694113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47" name="object 3"/>
          <p:cNvSpPr txBox="1"/>
          <p:nvPr/>
        </p:nvSpPr>
        <p:spPr>
          <a:xfrm>
            <a:off x="320675" y="1339850"/>
            <a:ext cx="4451350" cy="415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indent="323850" algn="just" eaLnBrk="1" hangingPunct="1">
              <a:lnSpc>
                <a:spcPct val="150000"/>
              </a:lnSpc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NJJBHL-05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规划管理单元位于六合区横梁街道，东至环镇东路，南至环镇南路，北至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328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国道，西至滨河路，总面积约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161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73250" y="5986463"/>
            <a:ext cx="1338263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华文仿宋" panose="02010600040101010101" pitchFamily="2" charset="-122"/>
                <a:cs typeface="Times New Roman" panose="02020603050405020304" pitchFamily="18" charset="0"/>
              </a:rPr>
              <a:t>本图则在六合区的位置</a:t>
            </a:r>
            <a:endParaRPr kumimoji="0" lang="zh-CN" altLang="en-US" sz="9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49" name="矩形 37"/>
          <p:cNvSpPr/>
          <p:nvPr/>
        </p:nvSpPr>
        <p:spPr>
          <a:xfrm>
            <a:off x="1571625" y="9571038"/>
            <a:ext cx="1784350" cy="2301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buNone/>
            </a:pP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本图则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在</a:t>
            </a:r>
            <a:r>
              <a:rPr lang="en-US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NJJBHL</a:t>
            </a: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控规单元的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位置</a:t>
            </a:r>
            <a:endParaRPr lang="zh-CN" altLang="zh-CN" sz="900" dirty="0">
              <a:latin typeface="Calibri" panose="020F0502020204030204" pitchFamily="34" charset="0"/>
              <a:ea typeface="华文仿宋" panose="02010600040101010101" pitchFamily="2" charset="-122"/>
            </a:endParaRPr>
          </a:p>
        </p:txBody>
      </p:sp>
      <p:sp>
        <p:nvSpPr>
          <p:cNvPr id="5150" name="文本框 42"/>
          <p:cNvSpPr txBox="1"/>
          <p:nvPr/>
        </p:nvSpPr>
        <p:spPr>
          <a:xfrm>
            <a:off x="3451225" y="7126288"/>
            <a:ext cx="696913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18"/>
          <p:cNvSpPr/>
          <p:nvPr/>
        </p:nvSpPr>
        <p:spPr>
          <a:xfrm flipV="1">
            <a:off x="3265488" y="7493000"/>
            <a:ext cx="968375" cy="153988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197892"/>
              <a:gd name="connsiteY0-2" fmla="*/ 0 h 100589"/>
              <a:gd name="connsiteX1-3" fmla="*/ 245392 w 1197892"/>
              <a:gd name="connsiteY1-4" fmla="*/ 100589 h 100589"/>
              <a:gd name="connsiteX2-5" fmla="*/ 1197892 w 1197892"/>
              <a:gd name="connsiteY2-6" fmla="*/ 100589 h 100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97892" h="100589">
                <a:moveTo>
                  <a:pt x="0" y="0"/>
                </a:moveTo>
                <a:lnTo>
                  <a:pt x="245392" y="100589"/>
                </a:lnTo>
                <a:lnTo>
                  <a:pt x="1197892" y="100589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105150" y="4714875"/>
            <a:ext cx="136525" cy="138113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53" name="文本框 47"/>
          <p:cNvSpPr txBox="1"/>
          <p:nvPr/>
        </p:nvSpPr>
        <p:spPr>
          <a:xfrm>
            <a:off x="2711450" y="4308475"/>
            <a:ext cx="14636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7225" y="6194425"/>
            <a:ext cx="3608388" cy="33575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55" name="文本框 44"/>
          <p:cNvSpPr txBox="1"/>
          <p:nvPr/>
        </p:nvSpPr>
        <p:spPr>
          <a:xfrm>
            <a:off x="398463" y="8702675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NJJBHL-07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 35"/>
          <p:cNvSpPr/>
          <p:nvPr/>
        </p:nvSpPr>
        <p:spPr>
          <a:xfrm flipH="1">
            <a:off x="650875" y="8555038"/>
            <a:ext cx="1408113" cy="544513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2828"/>
              <a:gd name="connsiteY0-2" fmla="*/ 0 h 248868"/>
              <a:gd name="connsiteX1-3" fmla="*/ 250328 w 1202828"/>
              <a:gd name="connsiteY1-4" fmla="*/ 248868 h 248868"/>
              <a:gd name="connsiteX2-5" fmla="*/ 1202828 w 1202828"/>
              <a:gd name="connsiteY2-6" fmla="*/ 248868 h 248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02828" h="248868">
                <a:moveTo>
                  <a:pt x="0" y="0"/>
                </a:moveTo>
                <a:lnTo>
                  <a:pt x="250328" y="248868"/>
                </a:lnTo>
                <a:lnTo>
                  <a:pt x="1202828" y="248868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任意多边形 35"/>
          <p:cNvSpPr/>
          <p:nvPr/>
        </p:nvSpPr>
        <p:spPr>
          <a:xfrm flipH="1" flipV="1">
            <a:off x="2133600" y="8564563"/>
            <a:ext cx="1195388" cy="41910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58" name="文本框 44"/>
          <p:cNvSpPr txBox="1"/>
          <p:nvPr/>
        </p:nvSpPr>
        <p:spPr>
          <a:xfrm>
            <a:off x="1776413" y="8602663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52" name="任意多边形 35"/>
          <p:cNvSpPr/>
          <p:nvPr/>
        </p:nvSpPr>
        <p:spPr>
          <a:xfrm flipH="1" flipV="1">
            <a:off x="2346325" y="8602663"/>
            <a:ext cx="1692275" cy="7397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60" name="文本框 44"/>
          <p:cNvSpPr txBox="1"/>
          <p:nvPr/>
        </p:nvSpPr>
        <p:spPr>
          <a:xfrm>
            <a:off x="2287588" y="8967788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1488" y="2117725"/>
            <a:ext cx="9642475" cy="698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2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8952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3" name="object 10"/>
          <p:cNvSpPr/>
          <p:nvPr/>
        </p:nvSpPr>
        <p:spPr>
          <a:xfrm>
            <a:off x="0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4" name="object 7"/>
          <p:cNvSpPr txBox="1"/>
          <p:nvPr/>
        </p:nvSpPr>
        <p:spPr>
          <a:xfrm>
            <a:off x="5643563" y="925513"/>
            <a:ext cx="2174875" cy="2143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5" name="object 11"/>
          <p:cNvSpPr/>
          <p:nvPr/>
        </p:nvSpPr>
        <p:spPr>
          <a:xfrm>
            <a:off x="5191125" y="7842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32483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6" name="object 2"/>
          <p:cNvSpPr txBox="1"/>
          <p:nvPr/>
        </p:nvSpPr>
        <p:spPr>
          <a:xfrm>
            <a:off x="0" y="363538"/>
            <a:ext cx="20104100" cy="2857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南京市六合区横梁街道镇区控制性详细规划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》NJJBHL-05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177" name="object 7"/>
          <p:cNvSpPr txBox="1"/>
          <p:nvPr/>
        </p:nvSpPr>
        <p:spPr>
          <a:xfrm>
            <a:off x="315913" y="9461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0" name="表格 59"/>
          <p:cNvGraphicFramePr>
            <a:graphicFrameLocks noGrp="1"/>
          </p:cNvGraphicFramePr>
          <p:nvPr/>
        </p:nvGraphicFramePr>
        <p:xfrm>
          <a:off x="16136938" y="9124950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〔2026〕39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189" name="对象 5"/>
          <p:cNvGraphicFramePr>
            <a:graphicFrameLocks noChangeAspect="1"/>
          </p:cNvGraphicFramePr>
          <p:nvPr/>
        </p:nvGraphicFramePr>
        <p:xfrm>
          <a:off x="8509000" y="3584575"/>
          <a:ext cx="1104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2" imgW="1104900" imgH="381000" progId="AutoCAD.Drawing.17">
                  <p:embed/>
                </p:oleObj>
              </mc:Choice>
              <mc:Fallback>
                <p:oleObj name="" r:id="rId2" imgW="1104900" imgH="381000" progId="AutoCAD.Drawing.17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09000" y="3584575"/>
                        <a:ext cx="110490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0" name="文本框 16"/>
          <p:cNvSpPr txBox="1"/>
          <p:nvPr/>
        </p:nvSpPr>
        <p:spPr>
          <a:xfrm>
            <a:off x="8251825" y="9263063"/>
            <a:ext cx="7562850" cy="261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NJJBHL-07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91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6357938"/>
            <a:ext cx="3608387" cy="251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7388" t="22049" r="8729" b="18394"/>
          <a:stretch>
            <a:fillRect/>
          </a:stretch>
        </p:blipFill>
        <p:spPr>
          <a:xfrm>
            <a:off x="679450" y="2403475"/>
            <a:ext cx="3605213" cy="36226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矩形 19"/>
          <p:cNvSpPr/>
          <p:nvPr/>
        </p:nvSpPr>
        <p:spPr>
          <a:xfrm>
            <a:off x="679450" y="1730375"/>
            <a:ext cx="3586163" cy="3694113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73250" y="5986463"/>
            <a:ext cx="1338263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华文仿宋" panose="02010600040101010101" pitchFamily="2" charset="-122"/>
                <a:cs typeface="Times New Roman" panose="02020603050405020304" pitchFamily="18" charset="0"/>
              </a:rPr>
              <a:t>本图则在六合区的位置</a:t>
            </a:r>
            <a:endParaRPr kumimoji="0" lang="zh-CN" altLang="en-US" sz="9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95" name="矩形 37"/>
          <p:cNvSpPr/>
          <p:nvPr/>
        </p:nvSpPr>
        <p:spPr>
          <a:xfrm>
            <a:off x="1571625" y="9571038"/>
            <a:ext cx="1784350" cy="2301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buNone/>
            </a:pP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本图则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在</a:t>
            </a:r>
            <a:r>
              <a:rPr lang="en-US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NJJBHL</a:t>
            </a: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控规单元的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位置</a:t>
            </a:r>
            <a:endParaRPr lang="zh-CN" altLang="zh-CN" sz="900" dirty="0">
              <a:latin typeface="Calibri" panose="020F0502020204030204" pitchFamily="34" charset="0"/>
              <a:ea typeface="华文仿宋" panose="02010600040101010101" pitchFamily="2" charset="-122"/>
            </a:endParaRPr>
          </a:p>
        </p:txBody>
      </p:sp>
      <p:sp>
        <p:nvSpPr>
          <p:cNvPr id="7196" name="文本框 42"/>
          <p:cNvSpPr txBox="1"/>
          <p:nvPr/>
        </p:nvSpPr>
        <p:spPr>
          <a:xfrm>
            <a:off x="3451225" y="7126288"/>
            <a:ext cx="696913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 18"/>
          <p:cNvSpPr/>
          <p:nvPr/>
        </p:nvSpPr>
        <p:spPr>
          <a:xfrm flipV="1">
            <a:off x="3265488" y="7493000"/>
            <a:ext cx="968375" cy="153988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197892"/>
              <a:gd name="connsiteY0-2" fmla="*/ 0 h 100589"/>
              <a:gd name="connsiteX1-3" fmla="*/ 245392 w 1197892"/>
              <a:gd name="connsiteY1-4" fmla="*/ 100589 h 100589"/>
              <a:gd name="connsiteX2-5" fmla="*/ 1197892 w 1197892"/>
              <a:gd name="connsiteY2-6" fmla="*/ 100589 h 100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97892" h="100589">
                <a:moveTo>
                  <a:pt x="0" y="0"/>
                </a:moveTo>
                <a:lnTo>
                  <a:pt x="245392" y="100589"/>
                </a:lnTo>
                <a:lnTo>
                  <a:pt x="1197892" y="100589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105150" y="4714875"/>
            <a:ext cx="136525" cy="138113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99" name="文本框 47"/>
          <p:cNvSpPr txBox="1"/>
          <p:nvPr/>
        </p:nvSpPr>
        <p:spPr>
          <a:xfrm>
            <a:off x="2711450" y="4308475"/>
            <a:ext cx="14636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225" y="6194425"/>
            <a:ext cx="3608388" cy="33575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201" name="文本框 44"/>
          <p:cNvSpPr txBox="1"/>
          <p:nvPr/>
        </p:nvSpPr>
        <p:spPr>
          <a:xfrm>
            <a:off x="398463" y="8702675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NJJBHL-07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 35"/>
          <p:cNvSpPr/>
          <p:nvPr/>
        </p:nvSpPr>
        <p:spPr>
          <a:xfrm flipH="1">
            <a:off x="650875" y="8555038"/>
            <a:ext cx="1408113" cy="544513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2828"/>
              <a:gd name="connsiteY0-2" fmla="*/ 0 h 248868"/>
              <a:gd name="connsiteX1-3" fmla="*/ 250328 w 1202828"/>
              <a:gd name="connsiteY1-4" fmla="*/ 248868 h 248868"/>
              <a:gd name="connsiteX2-5" fmla="*/ 1202828 w 1202828"/>
              <a:gd name="connsiteY2-6" fmla="*/ 248868 h 248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02828" h="248868">
                <a:moveTo>
                  <a:pt x="0" y="0"/>
                </a:moveTo>
                <a:lnTo>
                  <a:pt x="250328" y="248868"/>
                </a:lnTo>
                <a:lnTo>
                  <a:pt x="1202828" y="248868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任意多边形 35"/>
          <p:cNvSpPr/>
          <p:nvPr/>
        </p:nvSpPr>
        <p:spPr>
          <a:xfrm flipH="1" flipV="1">
            <a:off x="2133600" y="8564563"/>
            <a:ext cx="1195388" cy="41910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204" name="文本框 44"/>
          <p:cNvSpPr txBox="1"/>
          <p:nvPr/>
        </p:nvSpPr>
        <p:spPr>
          <a:xfrm>
            <a:off x="1776413" y="8602663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54" name="任意多边形 35"/>
          <p:cNvSpPr/>
          <p:nvPr/>
        </p:nvSpPr>
        <p:spPr>
          <a:xfrm flipH="1" flipV="1">
            <a:off x="2346325" y="8602663"/>
            <a:ext cx="1692275" cy="7397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206" name="文本框 44"/>
          <p:cNvSpPr txBox="1"/>
          <p:nvPr/>
        </p:nvSpPr>
        <p:spPr>
          <a:xfrm>
            <a:off x="2287588" y="8967788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08" name="矩形 4"/>
          <p:cNvSpPr>
            <a:spLocks noChangeArrowheads="1"/>
          </p:cNvSpPr>
          <p:nvPr/>
        </p:nvSpPr>
        <p:spPr bwMode="auto">
          <a:xfrm>
            <a:off x="5610225" y="1193800"/>
            <a:ext cx="14235113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2876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（一）用地性质及控制指标。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07—02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地块用地性质调整为公共交通场站用地（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S41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），容积率≤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0.5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，建筑高度≤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，配套设施：公交首末站，备注：地块内配建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处公共厕所。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07-07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地块备注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处现状基站，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07-15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地块备注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处规划基站。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（二）修改通则控制条文：绿地率控制：绿地率依据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南京市城市绿化条例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第十一条相关规定执行；更新建筑密度控制和停车配建控制中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；新增通则控制条文：海绵城市控制：落实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南京市六合区海绵城市专项规划（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2019-2035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的相关控制指标要求。新增例外控制条文：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07-02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地块绿地率按照不低于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控制。新增特色控制条文：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07-01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地块中新增街旁绿地中，灵活设置健身步道、球类场地、无动力乐园等体育休闲设施，打造功能复合、全年龄友好、便捷可达的社区便民健身空间。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object 3"/>
          <p:cNvSpPr txBox="1"/>
          <p:nvPr/>
        </p:nvSpPr>
        <p:spPr>
          <a:xfrm>
            <a:off x="320675" y="1339850"/>
            <a:ext cx="4451350" cy="390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indent="323850" algn="just" eaLnBrk="1" hangingPunct="1">
              <a:lnSpc>
                <a:spcPct val="150000"/>
              </a:lnSpc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NJJBHL-05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规划管理单元位于六合区横梁街道，东至环镇东路，南至环镇南路，北至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328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国道，西至滨河路，总面积约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161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209" name="组合 60"/>
          <p:cNvGrpSpPr/>
          <p:nvPr/>
        </p:nvGrpSpPr>
        <p:grpSpPr>
          <a:xfrm>
            <a:off x="16136938" y="8334375"/>
            <a:ext cx="1666875" cy="633413"/>
            <a:chOff x="17976523" y="7061476"/>
            <a:chExt cx="1666732" cy="634020"/>
          </a:xfrm>
        </p:grpSpPr>
        <p:sp>
          <p:nvSpPr>
            <p:cNvPr id="12" name="矩形 11"/>
            <p:cNvSpPr/>
            <p:nvPr/>
          </p:nvSpPr>
          <p:spPr>
            <a:xfrm>
              <a:off x="17976523" y="7425362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211" name="组合 62"/>
            <p:cNvGrpSpPr/>
            <p:nvPr/>
          </p:nvGrpSpPr>
          <p:grpSpPr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7212" name="文本框 63"/>
              <p:cNvSpPr txBox="1"/>
              <p:nvPr/>
            </p:nvSpPr>
            <p:spPr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rIns="0">
                <a:spAutoFit/>
              </a:bodyPr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976523" y="7193365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8325" y="2520950"/>
            <a:ext cx="10201275" cy="673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8" y="6357938"/>
            <a:ext cx="3608387" cy="251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7388" t="22049" r="8729" b="18394"/>
          <a:stretch>
            <a:fillRect/>
          </a:stretch>
        </p:blipFill>
        <p:spPr>
          <a:xfrm>
            <a:off x="679450" y="2403475"/>
            <a:ext cx="3605213" cy="36226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679450" y="1730375"/>
            <a:ext cx="3586163" cy="3694113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2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3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8952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4" name="object 10"/>
          <p:cNvSpPr/>
          <p:nvPr/>
        </p:nvSpPr>
        <p:spPr>
          <a:xfrm>
            <a:off x="0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5" name="object 7"/>
          <p:cNvSpPr txBox="1"/>
          <p:nvPr/>
        </p:nvSpPr>
        <p:spPr>
          <a:xfrm>
            <a:off x="5643563" y="925513"/>
            <a:ext cx="2174875" cy="2143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6" name="object 11"/>
          <p:cNvSpPr/>
          <p:nvPr/>
        </p:nvSpPr>
        <p:spPr>
          <a:xfrm>
            <a:off x="5191125" y="7842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32483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227" name="object 2"/>
          <p:cNvSpPr txBox="1"/>
          <p:nvPr/>
        </p:nvSpPr>
        <p:spPr>
          <a:xfrm>
            <a:off x="0" y="363538"/>
            <a:ext cx="20104100" cy="2857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南京市六合区横梁街道镇区控制性详细规划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》NJJBHL-05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endParaRPr lang="zh-CN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873250" y="5986463"/>
            <a:ext cx="1338263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华文仿宋" panose="02010600040101010101" pitchFamily="2" charset="-122"/>
                <a:cs typeface="Times New Roman" panose="02020603050405020304" pitchFamily="18" charset="0"/>
              </a:rPr>
              <a:t>本图则在六合区的位置</a:t>
            </a:r>
            <a:endParaRPr kumimoji="0" lang="zh-CN" altLang="en-US" sz="9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229" name="矩形 37"/>
          <p:cNvSpPr/>
          <p:nvPr/>
        </p:nvSpPr>
        <p:spPr>
          <a:xfrm>
            <a:off x="1571625" y="9571038"/>
            <a:ext cx="1784350" cy="2301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buNone/>
            </a:pP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本图则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在</a:t>
            </a:r>
            <a:r>
              <a:rPr lang="en-US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NJJBHL</a:t>
            </a:r>
            <a:r>
              <a:rPr lang="zh-CN" altLang="en-US" sz="900" dirty="0">
                <a:latin typeface="Calibri" panose="020F0502020204030204" pitchFamily="34" charset="0"/>
                <a:ea typeface="华文仿宋" panose="02010600040101010101" pitchFamily="2" charset="-122"/>
              </a:rPr>
              <a:t>控规单元的</a:t>
            </a:r>
            <a:r>
              <a:rPr lang="zh-CN" altLang="zh-CN" sz="900" dirty="0">
                <a:latin typeface="Calibri" panose="020F0502020204030204" pitchFamily="34" charset="0"/>
                <a:ea typeface="华文仿宋" panose="02010600040101010101" pitchFamily="2" charset="-122"/>
              </a:rPr>
              <a:t>位置</a:t>
            </a:r>
            <a:endParaRPr lang="zh-CN" altLang="zh-CN" sz="900" dirty="0">
              <a:latin typeface="Calibri" panose="020F0502020204030204" pitchFamily="34" charset="0"/>
              <a:ea typeface="华文仿宋" panose="02010600040101010101" pitchFamily="2" charset="-122"/>
            </a:endParaRPr>
          </a:p>
        </p:txBody>
      </p:sp>
      <p:sp>
        <p:nvSpPr>
          <p:cNvPr id="9230" name="文本框 42"/>
          <p:cNvSpPr txBox="1"/>
          <p:nvPr/>
        </p:nvSpPr>
        <p:spPr>
          <a:xfrm>
            <a:off x="3451225" y="7126288"/>
            <a:ext cx="696913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任意多边形 18"/>
          <p:cNvSpPr/>
          <p:nvPr/>
        </p:nvSpPr>
        <p:spPr>
          <a:xfrm flipV="1">
            <a:off x="3265488" y="7493000"/>
            <a:ext cx="968375" cy="153988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197892"/>
              <a:gd name="connsiteY0-2" fmla="*/ 0 h 100589"/>
              <a:gd name="connsiteX1-3" fmla="*/ 245392 w 1197892"/>
              <a:gd name="connsiteY1-4" fmla="*/ 100589 h 100589"/>
              <a:gd name="connsiteX2-5" fmla="*/ 1197892 w 1197892"/>
              <a:gd name="connsiteY2-6" fmla="*/ 100589 h 100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97892" h="100589">
                <a:moveTo>
                  <a:pt x="0" y="0"/>
                </a:moveTo>
                <a:lnTo>
                  <a:pt x="245392" y="100589"/>
                </a:lnTo>
                <a:lnTo>
                  <a:pt x="1197892" y="100589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3105150" y="4714875"/>
            <a:ext cx="136525" cy="138113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33" name="文本框 47"/>
          <p:cNvSpPr txBox="1"/>
          <p:nvPr/>
        </p:nvSpPr>
        <p:spPr>
          <a:xfrm>
            <a:off x="2711450" y="4308475"/>
            <a:ext cx="14636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4" name="object 7"/>
          <p:cNvSpPr txBox="1"/>
          <p:nvPr/>
        </p:nvSpPr>
        <p:spPr>
          <a:xfrm>
            <a:off x="315913" y="9461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eaLnBrk="1" hangingPunct="1"/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7225" y="6194425"/>
            <a:ext cx="3608388" cy="33575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36" name="文本框 44"/>
          <p:cNvSpPr txBox="1"/>
          <p:nvPr/>
        </p:nvSpPr>
        <p:spPr>
          <a:xfrm>
            <a:off x="398463" y="8702675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NJJBHL-07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237" name="对象 5"/>
          <p:cNvGraphicFramePr>
            <a:graphicFrameLocks noChangeAspect="1"/>
          </p:cNvGraphicFramePr>
          <p:nvPr/>
        </p:nvGraphicFramePr>
        <p:xfrm>
          <a:off x="8509000" y="3584575"/>
          <a:ext cx="1104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1104900" imgH="381000" progId="AutoCAD.Drawing.17">
                  <p:embed/>
                </p:oleObj>
              </mc:Choice>
              <mc:Fallback>
                <p:oleObj name="" r:id="rId4" imgW="1104900" imgH="381000" progId="AutoCAD.Drawing.17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09000" y="3584575"/>
                        <a:ext cx="110490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任意多边形 35"/>
          <p:cNvSpPr/>
          <p:nvPr/>
        </p:nvSpPr>
        <p:spPr>
          <a:xfrm flipH="1">
            <a:off x="650875" y="8555038"/>
            <a:ext cx="1408113" cy="544513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2828"/>
              <a:gd name="connsiteY0-2" fmla="*/ 0 h 248868"/>
              <a:gd name="connsiteX1-3" fmla="*/ 250328 w 1202828"/>
              <a:gd name="connsiteY1-4" fmla="*/ 248868 h 248868"/>
              <a:gd name="connsiteX2-5" fmla="*/ 1202828 w 1202828"/>
              <a:gd name="connsiteY2-6" fmla="*/ 248868 h 248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02828" h="248868">
                <a:moveTo>
                  <a:pt x="0" y="0"/>
                </a:moveTo>
                <a:lnTo>
                  <a:pt x="250328" y="248868"/>
                </a:lnTo>
                <a:lnTo>
                  <a:pt x="1202828" y="248868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239" name="组合 60"/>
          <p:cNvGrpSpPr/>
          <p:nvPr/>
        </p:nvGrpSpPr>
        <p:grpSpPr>
          <a:xfrm>
            <a:off x="14805025" y="8239125"/>
            <a:ext cx="1666875" cy="633413"/>
            <a:chOff x="17976523" y="7061476"/>
            <a:chExt cx="1666732" cy="634020"/>
          </a:xfrm>
        </p:grpSpPr>
        <p:sp>
          <p:nvSpPr>
            <p:cNvPr id="12" name="矩形 11"/>
            <p:cNvSpPr/>
            <p:nvPr/>
          </p:nvSpPr>
          <p:spPr>
            <a:xfrm>
              <a:off x="17976523" y="7425362"/>
              <a:ext cx="349220" cy="1303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9259" name="组合 62"/>
            <p:cNvGrpSpPr/>
            <p:nvPr/>
          </p:nvGrpSpPr>
          <p:grpSpPr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9260" name="文本框 63"/>
              <p:cNvSpPr txBox="1"/>
              <p:nvPr/>
            </p:nvSpPr>
            <p:spPr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rIns="0">
                <a:spAutoFit/>
              </a:bodyPr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7976523" y="7193365"/>
                <a:ext cx="349220" cy="128710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ea"/>
                </a:endParaRPr>
              </a:p>
            </p:txBody>
          </p:sp>
        </p:grpSp>
      </p:grpSp>
      <p:graphicFrame>
        <p:nvGraphicFramePr>
          <p:cNvPr id="60" name="表格 59"/>
          <p:cNvGraphicFramePr>
            <a:graphicFrameLocks noGrp="1"/>
          </p:cNvGraphicFramePr>
          <p:nvPr/>
        </p:nvGraphicFramePr>
        <p:xfrm>
          <a:off x="16136938" y="9124950"/>
          <a:ext cx="3333750" cy="544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1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〔2026〕39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任意多边形 35"/>
          <p:cNvSpPr/>
          <p:nvPr/>
        </p:nvSpPr>
        <p:spPr>
          <a:xfrm flipH="1" flipV="1">
            <a:off x="2133600" y="8564563"/>
            <a:ext cx="1195388" cy="41910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52" name="文本框 44"/>
          <p:cNvSpPr txBox="1"/>
          <p:nvPr/>
        </p:nvSpPr>
        <p:spPr>
          <a:xfrm>
            <a:off x="1776413" y="8602663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35"/>
          <p:cNvSpPr/>
          <p:nvPr/>
        </p:nvSpPr>
        <p:spPr>
          <a:xfrm flipH="1" flipV="1">
            <a:off x="2346325" y="8602663"/>
            <a:ext cx="1692275" cy="7397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54" name="文本框 44"/>
          <p:cNvSpPr txBox="1"/>
          <p:nvPr/>
        </p:nvSpPr>
        <p:spPr>
          <a:xfrm>
            <a:off x="2287588" y="8967788"/>
            <a:ext cx="15843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NJJBHL-05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55" name="文本框 21"/>
          <p:cNvSpPr txBox="1"/>
          <p:nvPr/>
        </p:nvSpPr>
        <p:spPr>
          <a:xfrm>
            <a:off x="7531100" y="9277350"/>
            <a:ext cx="8605838" cy="261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NJJBHL-09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56" name="矩形 4"/>
          <p:cNvSpPr>
            <a:spLocks noChangeArrowheads="1"/>
          </p:cNvSpPr>
          <p:nvPr/>
        </p:nvSpPr>
        <p:spPr bwMode="auto">
          <a:xfrm>
            <a:off x="5610225" y="1193800"/>
            <a:ext cx="14235113" cy="1338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2876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（一）用地性质及控制指标。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09—07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地块供电用地（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U12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）位置调整至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09—14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地块西南角，容积率≤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，建筑高度≤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，同步优化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09-14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地块边界。根据土地权属将原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09—06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地块拆分为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09—06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09—18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地块，其中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09—06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地块用地性质为一类工业用地（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），容积率≤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，建筑高度≤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09—18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地块用地性质为一类工业用地（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），容积率≤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，建筑高度≤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米，建筑密度≤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。将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09—02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地块一类工业用地（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）容积率调整为≤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09—11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地块一类工业用地（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）容积率调整为≤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，建筑密度≤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09-14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地块备注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处规划基站。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28765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（二）新增例外控制条文：工业用地内项目布局须符合环境保护要求，不得影响周边地块的建设。根据环保相关要求，相关项目建设前需开展环境影响评价工作。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09-06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地块和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09-18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地块地块绿地率按照不低于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控制。新增通则控制条文：海绵城市控制：落实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南京市六合区海绵城市专项规划（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2019-2035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的相关控制指标要求。修改通则控制条文：绿地率控制：绿地率按照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南京市城市绿化条例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第十一条相关规定执行；更新建筑密度控制和停车配建控制中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2011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江苏省城市规划管理技术规定（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年版）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57" name="object 3"/>
          <p:cNvSpPr txBox="1"/>
          <p:nvPr/>
        </p:nvSpPr>
        <p:spPr>
          <a:xfrm>
            <a:off x="320675" y="1339850"/>
            <a:ext cx="4451350" cy="390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indent="323850" algn="just" eaLnBrk="1" hangingPunct="1">
              <a:lnSpc>
                <a:spcPct val="150000"/>
              </a:lnSpc>
            </a:pP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NJJBHL-05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07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09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规划管理单元位于六合区横梁街道，东至环镇东路，南至环镇南路，北至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328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国道，西至滨河路，总面积约</a:t>
            </a:r>
            <a:r>
              <a:rPr lang="en-US" altLang="zh-CN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161</a:t>
            </a: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2826</Words>
  <Application>WPS 演示</Application>
  <PresentationFormat>自定义</PresentationFormat>
  <Paragraphs>150</Paragraphs>
  <Slides>4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宋体</vt:lpstr>
      <vt:lpstr>Wingdings</vt:lpstr>
      <vt:lpstr>Calibri</vt:lpstr>
      <vt:lpstr>等线</vt:lpstr>
      <vt:lpstr>微软雅黑</vt:lpstr>
      <vt:lpstr>黑体</vt:lpstr>
      <vt:lpstr>+mn-ea</vt:lpstr>
      <vt:lpstr>RomanS</vt:lpstr>
      <vt:lpstr>华文仿宋</vt:lpstr>
      <vt:lpstr>Times New Roman</vt:lpstr>
      <vt:lpstr>Arial Unicode MS</vt:lpstr>
      <vt:lpstr>1_Office Theme</vt:lpstr>
      <vt:lpstr>AutoCAD.Drawing.17</vt:lpstr>
      <vt:lpstr>AutoCAD.Drawing.17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JYC</cp:lastModifiedBy>
  <cp:revision>446</cp:revision>
  <cp:lastPrinted>2024-03-26T06:31:01Z</cp:lastPrinted>
  <dcterms:created xsi:type="dcterms:W3CDTF">2019-11-04T11:42:00Z</dcterms:created>
  <dcterms:modified xsi:type="dcterms:W3CDTF">2026-05-11T02:08:19Z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2019-11-11T08:00:00Z</vt:filetime>
  </property>
  <property fmtid="{D5CDD505-2E9C-101B-9397-08002B2CF9AE}" pid="5" name="ICV">
    <vt:lpwstr>86CC8CE7A6554B07AE03A28C704D2E66_13</vt:lpwstr>
  </property>
  <property fmtid="{D5CDD505-2E9C-101B-9397-08002B2CF9AE}" pid="6" name="KSOProductBuildVer">
    <vt:lpwstr>2052-12.1.0.25225</vt:lpwstr>
  </property>
</Properties>
</file>