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3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6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66" d="100"/>
          <a:sy n="66" d="100"/>
        </p:scale>
        <p:origin x="1068" y="312"/>
      </p:cViewPr>
      <p:guideLst>
        <p:guide orient="horz" pos="3166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507" t="5845"/>
          <a:stretch>
            <a:fillRect/>
          </a:stretch>
        </p:blipFill>
        <p:spPr>
          <a:xfrm>
            <a:off x="10088562" y="5794598"/>
            <a:ext cx="5077777" cy="42688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二〇二六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19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为了促进桥林新城产业高质量发展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，我局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会同浦口区人民政府组织开展了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南京江北新区控制性详细规划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》NJJBg010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020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南京江北新区控制性详细规划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》NJJBg010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020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67088" cy="41492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南京江北新区控制性详细规划</a:t>
            </a:r>
            <a:r>
              <a:rPr lang="en-US" altLang="zh-CN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  <a:endParaRPr lang="en-US" altLang="zh-CN" sz="1400" b="1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NJJBg010-07</a:t>
            </a:r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020-04</a:t>
            </a:r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4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5434013" y="8665409"/>
            <a:ext cx="2689225" cy="9886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025-58180569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18409" t="5541" r="14386" b="50576"/>
          <a:stretch>
            <a:fillRect/>
          </a:stretch>
        </p:blipFill>
        <p:spPr>
          <a:xfrm>
            <a:off x="566084" y="6766551"/>
            <a:ext cx="4281640" cy="29022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8455" r="4107" b="15787"/>
          <a:stretch>
            <a:fillRect/>
          </a:stretch>
        </p:blipFill>
        <p:spPr>
          <a:xfrm>
            <a:off x="660405" y="1815577"/>
            <a:ext cx="4124224" cy="475872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rcRect l="9861" t="9531" r="10582" b="5824"/>
          <a:stretch>
            <a:fillRect/>
          </a:stretch>
        </p:blipFill>
        <p:spPr>
          <a:xfrm>
            <a:off x="8272608" y="2386067"/>
            <a:ext cx="4651798" cy="6998238"/>
          </a:xfrm>
          <a:prstGeom prst="rect">
            <a:avLst/>
          </a:prstGeom>
        </p:spPr>
      </p:pic>
      <p:sp>
        <p:nvSpPr>
          <p:cNvPr id="4" name="任意多边形 76"/>
          <p:cNvSpPr/>
          <p:nvPr/>
        </p:nvSpPr>
        <p:spPr>
          <a:xfrm>
            <a:off x="592679" y="1707912"/>
            <a:ext cx="4225568" cy="4767209"/>
          </a:xfrm>
          <a:custGeom>
            <a:avLst/>
            <a:gdLst>
              <a:gd name="connsiteX0" fmla="*/ 4422541 w 7794642"/>
              <a:gd name="connsiteY0" fmla="*/ 5502273 h 8793773"/>
              <a:gd name="connsiteX1" fmla="*/ 4285483 w 7794642"/>
              <a:gd name="connsiteY1" fmla="*/ 5671964 h 8793773"/>
              <a:gd name="connsiteX2" fmla="*/ 4400786 w 7794642"/>
              <a:gd name="connsiteY2" fmla="*/ 5789442 h 8793773"/>
              <a:gd name="connsiteX3" fmla="*/ 4555248 w 7794642"/>
              <a:gd name="connsiteY3" fmla="*/ 5610324 h 8793773"/>
              <a:gd name="connsiteX4" fmla="*/ 0 w 7794642"/>
              <a:gd name="connsiteY4" fmla="*/ 0 h 8793773"/>
              <a:gd name="connsiteX5" fmla="*/ 7794642 w 7794642"/>
              <a:gd name="connsiteY5" fmla="*/ 0 h 8793773"/>
              <a:gd name="connsiteX6" fmla="*/ 7794642 w 7794642"/>
              <a:gd name="connsiteY6" fmla="*/ 8793773 h 8793773"/>
              <a:gd name="connsiteX7" fmla="*/ 0 w 7794642"/>
              <a:gd name="connsiteY7" fmla="*/ 8793773 h 8793773"/>
              <a:gd name="connsiteX0-1" fmla="*/ 4555248 w 7794642"/>
              <a:gd name="connsiteY0-2" fmla="*/ 5610324 h 8793773"/>
              <a:gd name="connsiteX1-3" fmla="*/ 4285483 w 7794642"/>
              <a:gd name="connsiteY1-4" fmla="*/ 5671964 h 8793773"/>
              <a:gd name="connsiteX2-5" fmla="*/ 4400786 w 7794642"/>
              <a:gd name="connsiteY2-6" fmla="*/ 5789442 h 8793773"/>
              <a:gd name="connsiteX3-7" fmla="*/ 4555248 w 7794642"/>
              <a:gd name="connsiteY3-8" fmla="*/ 5610324 h 8793773"/>
              <a:gd name="connsiteX4-9" fmla="*/ 0 w 7794642"/>
              <a:gd name="connsiteY4-10" fmla="*/ 0 h 8793773"/>
              <a:gd name="connsiteX5-11" fmla="*/ 7794642 w 7794642"/>
              <a:gd name="connsiteY5-12" fmla="*/ 0 h 8793773"/>
              <a:gd name="connsiteX6-13" fmla="*/ 7794642 w 7794642"/>
              <a:gd name="connsiteY6-14" fmla="*/ 8793773 h 8793773"/>
              <a:gd name="connsiteX7-15" fmla="*/ 0 w 7794642"/>
              <a:gd name="connsiteY7-16" fmla="*/ 8793773 h 8793773"/>
              <a:gd name="connsiteX8" fmla="*/ 0 w 7794642"/>
              <a:gd name="connsiteY8" fmla="*/ 0 h 8793773"/>
              <a:gd name="connsiteX0-17" fmla="*/ 4555248 w 7794642"/>
              <a:gd name="connsiteY0-18" fmla="*/ 5610324 h 8793773"/>
              <a:gd name="connsiteX1-19" fmla="*/ 4285483 w 7794642"/>
              <a:gd name="connsiteY1-20" fmla="*/ 5671964 h 8793773"/>
              <a:gd name="connsiteX2-21" fmla="*/ 4555248 w 7794642"/>
              <a:gd name="connsiteY2-22" fmla="*/ 5610324 h 8793773"/>
              <a:gd name="connsiteX3-23" fmla="*/ 0 w 7794642"/>
              <a:gd name="connsiteY3-24" fmla="*/ 0 h 8793773"/>
              <a:gd name="connsiteX4-25" fmla="*/ 7794642 w 7794642"/>
              <a:gd name="connsiteY4-26" fmla="*/ 0 h 8793773"/>
              <a:gd name="connsiteX5-27" fmla="*/ 7794642 w 7794642"/>
              <a:gd name="connsiteY5-28" fmla="*/ 8793773 h 8793773"/>
              <a:gd name="connsiteX6-29" fmla="*/ 0 w 7794642"/>
              <a:gd name="connsiteY6-30" fmla="*/ 8793773 h 8793773"/>
              <a:gd name="connsiteX7-31" fmla="*/ 0 w 7794642"/>
              <a:gd name="connsiteY7-32" fmla="*/ 0 h 8793773"/>
              <a:gd name="connsiteX0-33" fmla="*/ 0 w 7794642"/>
              <a:gd name="connsiteY0-34" fmla="*/ 0 h 8793773"/>
              <a:gd name="connsiteX1-35" fmla="*/ 7794642 w 7794642"/>
              <a:gd name="connsiteY1-36" fmla="*/ 0 h 8793773"/>
              <a:gd name="connsiteX2-37" fmla="*/ 7794642 w 7794642"/>
              <a:gd name="connsiteY2-38" fmla="*/ 8793773 h 8793773"/>
              <a:gd name="connsiteX3-39" fmla="*/ 0 w 7794642"/>
              <a:gd name="connsiteY3-40" fmla="*/ 8793773 h 8793773"/>
              <a:gd name="connsiteX4-41" fmla="*/ 0 w 7794642"/>
              <a:gd name="connsiteY4-42" fmla="*/ 0 h 87937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94642" h="8793773">
                <a:moveTo>
                  <a:pt x="0" y="0"/>
                </a:moveTo>
                <a:lnTo>
                  <a:pt x="7794642" y="0"/>
                </a:lnTo>
                <a:lnTo>
                  <a:pt x="7794642" y="8793773"/>
                </a:lnTo>
                <a:lnTo>
                  <a:pt x="0" y="87937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1" name="组合 150"/>
          <p:cNvGrpSpPr/>
          <p:nvPr/>
        </p:nvGrpSpPr>
        <p:grpSpPr>
          <a:xfrm>
            <a:off x="14031270" y="8838825"/>
            <a:ext cx="1666732" cy="634020"/>
            <a:chOff x="17976523" y="7061476"/>
            <a:chExt cx="1666732" cy="634020"/>
          </a:xfrm>
        </p:grpSpPr>
        <p:sp>
          <p:nvSpPr>
            <p:cNvPr id="152" name="矩形 151"/>
            <p:cNvSpPr/>
            <p:nvPr/>
          </p:nvSpPr>
          <p:spPr>
            <a:xfrm>
              <a:off x="17976523" y="7425942"/>
              <a:ext cx="349281" cy="129117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17976523" y="7061476"/>
              <a:ext cx="1666732" cy="634020"/>
              <a:chOff x="17976523" y="7061476"/>
              <a:chExt cx="1666732" cy="634020"/>
            </a:xfrm>
          </p:grpSpPr>
          <p:sp>
            <p:nvSpPr>
              <p:cNvPr id="154" name="文本框 153"/>
              <p:cNvSpPr txBox="1"/>
              <p:nvPr/>
            </p:nvSpPr>
            <p:spPr>
              <a:xfrm>
                <a:off x="18401993" y="7061476"/>
                <a:ext cx="1241262" cy="6340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317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南京江北新区控制性详细规划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》NJJBg010-07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020-04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3553904" cy="71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07-06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07-16 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07-20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地块用地性质为一类工业和科研混合用地（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M1+B29a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）；指标统一为容积率≤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07-06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07-16 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07-20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地块建筑高度为≤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地块建筑高度为≤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米。</a:t>
            </a: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（二）增加条文引导：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04-07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07-06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07-16 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07-20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地块产业功能需符合地区产业规划要求，发展环境友好型产业；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04—03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地块在空间形态上应与双峰路北侧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05—17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 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地块相协调，确保沿道路空间界面的公共性。</a:t>
            </a: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NJJBg010-07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020-04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规划管理单元图则位于浦口区桥林产业新城，东至百合路，西至云杉路，南至步月路，北至龙港路，总用地面积约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165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〔2026〕48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 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椭圆 61"/>
          <p:cNvSpPr/>
          <p:nvPr/>
        </p:nvSpPr>
        <p:spPr>
          <a:xfrm>
            <a:off x="2827748" y="4658284"/>
            <a:ext cx="149864" cy="149864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204163" y="4256181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NJJBg010-07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020-04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44830" y="9601708"/>
            <a:ext cx="4078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NJJBg010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6010" y="6501284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浦口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23938" y="6750735"/>
            <a:ext cx="4339466" cy="2872236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3938" y="1762860"/>
            <a:ext cx="4327408" cy="4767208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8865286" y="2738186"/>
            <a:ext cx="3032760" cy="3451860"/>
          </a:xfrm>
          <a:custGeom>
            <a:avLst/>
            <a:gdLst>
              <a:gd name="connsiteX0" fmla="*/ 937260 w 3032760"/>
              <a:gd name="connsiteY0" fmla="*/ 0 h 3451860"/>
              <a:gd name="connsiteX1" fmla="*/ 3032760 w 3032760"/>
              <a:gd name="connsiteY1" fmla="*/ 1661160 h 3451860"/>
              <a:gd name="connsiteX2" fmla="*/ 2903220 w 3032760"/>
              <a:gd name="connsiteY2" fmla="*/ 1897380 h 3451860"/>
              <a:gd name="connsiteX3" fmla="*/ 2788920 w 3032760"/>
              <a:gd name="connsiteY3" fmla="*/ 2202180 h 3451860"/>
              <a:gd name="connsiteX4" fmla="*/ 2545080 w 3032760"/>
              <a:gd name="connsiteY4" fmla="*/ 2948940 h 3451860"/>
              <a:gd name="connsiteX5" fmla="*/ 2400300 w 3032760"/>
              <a:gd name="connsiteY5" fmla="*/ 3299460 h 3451860"/>
              <a:gd name="connsiteX6" fmla="*/ 2324100 w 3032760"/>
              <a:gd name="connsiteY6" fmla="*/ 3451860 h 3451860"/>
              <a:gd name="connsiteX7" fmla="*/ 1668780 w 3032760"/>
              <a:gd name="connsiteY7" fmla="*/ 2910840 h 3451860"/>
              <a:gd name="connsiteX8" fmla="*/ 1386840 w 3032760"/>
              <a:gd name="connsiteY8" fmla="*/ 2628900 h 3451860"/>
              <a:gd name="connsiteX9" fmla="*/ 1127760 w 3032760"/>
              <a:gd name="connsiteY9" fmla="*/ 2346960 h 3451860"/>
              <a:gd name="connsiteX10" fmla="*/ 815340 w 3032760"/>
              <a:gd name="connsiteY10" fmla="*/ 2034540 h 3451860"/>
              <a:gd name="connsiteX11" fmla="*/ 601980 w 3032760"/>
              <a:gd name="connsiteY11" fmla="*/ 1874520 h 3451860"/>
              <a:gd name="connsiteX12" fmla="*/ 335280 w 3032760"/>
              <a:gd name="connsiteY12" fmla="*/ 1729740 h 3451860"/>
              <a:gd name="connsiteX13" fmla="*/ 0 w 3032760"/>
              <a:gd name="connsiteY13" fmla="*/ 1615440 h 3451860"/>
              <a:gd name="connsiteX14" fmla="*/ 76200 w 3032760"/>
              <a:gd name="connsiteY14" fmla="*/ 1386840 h 3451860"/>
              <a:gd name="connsiteX15" fmla="*/ 198120 w 3032760"/>
              <a:gd name="connsiteY15" fmla="*/ 1066800 h 3451860"/>
              <a:gd name="connsiteX16" fmla="*/ 342900 w 3032760"/>
              <a:gd name="connsiteY16" fmla="*/ 807720 h 3451860"/>
              <a:gd name="connsiteX17" fmla="*/ 723900 w 3032760"/>
              <a:gd name="connsiteY17" fmla="*/ 228600 h 3451860"/>
              <a:gd name="connsiteX18" fmla="*/ 830580 w 3032760"/>
              <a:gd name="connsiteY18" fmla="*/ 83820 h 3451860"/>
              <a:gd name="connsiteX19" fmla="*/ 937260 w 3032760"/>
              <a:gd name="connsiteY19" fmla="*/ 0 h 34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32760" h="3451860">
                <a:moveTo>
                  <a:pt x="937260" y="0"/>
                </a:moveTo>
                <a:lnTo>
                  <a:pt x="3032760" y="1661160"/>
                </a:lnTo>
                <a:lnTo>
                  <a:pt x="2903220" y="1897380"/>
                </a:lnTo>
                <a:lnTo>
                  <a:pt x="2788920" y="2202180"/>
                </a:lnTo>
                <a:lnTo>
                  <a:pt x="2545080" y="2948940"/>
                </a:lnTo>
                <a:lnTo>
                  <a:pt x="2400300" y="3299460"/>
                </a:lnTo>
                <a:lnTo>
                  <a:pt x="2324100" y="3451860"/>
                </a:lnTo>
                <a:lnTo>
                  <a:pt x="1668780" y="2910840"/>
                </a:lnTo>
                <a:lnTo>
                  <a:pt x="1386840" y="2628900"/>
                </a:lnTo>
                <a:lnTo>
                  <a:pt x="1127760" y="2346960"/>
                </a:lnTo>
                <a:lnTo>
                  <a:pt x="815340" y="2034540"/>
                </a:lnTo>
                <a:lnTo>
                  <a:pt x="601980" y="1874520"/>
                </a:lnTo>
                <a:lnTo>
                  <a:pt x="335280" y="1729740"/>
                </a:lnTo>
                <a:lnTo>
                  <a:pt x="0" y="1615440"/>
                </a:lnTo>
                <a:lnTo>
                  <a:pt x="76200" y="1386840"/>
                </a:lnTo>
                <a:lnTo>
                  <a:pt x="198120" y="1066800"/>
                </a:lnTo>
                <a:lnTo>
                  <a:pt x="342900" y="807720"/>
                </a:lnTo>
                <a:lnTo>
                  <a:pt x="723900" y="228600"/>
                </a:lnTo>
                <a:lnTo>
                  <a:pt x="830580" y="83820"/>
                </a:lnTo>
                <a:lnTo>
                  <a:pt x="937260" y="0"/>
                </a:ln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headEnd type="arrow" w="lg" len="sm"/>
            <a:tailEnd type="arrow" w="lg" len="sm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dk1"/>
              </a:solidFill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9723120" y="6195060"/>
            <a:ext cx="2857500" cy="2964180"/>
          </a:xfrm>
          <a:custGeom>
            <a:avLst/>
            <a:gdLst>
              <a:gd name="connsiteX0" fmla="*/ 0 w 2857500"/>
              <a:gd name="connsiteY0" fmla="*/ 2011680 h 2964180"/>
              <a:gd name="connsiteX1" fmla="*/ 541020 w 2857500"/>
              <a:gd name="connsiteY1" fmla="*/ 2286000 h 2964180"/>
              <a:gd name="connsiteX2" fmla="*/ 914400 w 2857500"/>
              <a:gd name="connsiteY2" fmla="*/ 2537460 h 2964180"/>
              <a:gd name="connsiteX3" fmla="*/ 1341120 w 2857500"/>
              <a:gd name="connsiteY3" fmla="*/ 2964180 h 2964180"/>
              <a:gd name="connsiteX4" fmla="*/ 2857500 w 2857500"/>
              <a:gd name="connsiteY4" fmla="*/ 1120140 h 2964180"/>
              <a:gd name="connsiteX5" fmla="*/ 1493520 w 2857500"/>
              <a:gd name="connsiteY5" fmla="*/ 0 h 2964180"/>
              <a:gd name="connsiteX6" fmla="*/ 1280160 w 2857500"/>
              <a:gd name="connsiteY6" fmla="*/ 388620 h 2964180"/>
              <a:gd name="connsiteX7" fmla="*/ 861060 w 2857500"/>
              <a:gd name="connsiteY7" fmla="*/ 929640 h 2964180"/>
              <a:gd name="connsiteX8" fmla="*/ 0 w 2857500"/>
              <a:gd name="connsiteY8" fmla="*/ 2011680 h 296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0" h="2964180">
                <a:moveTo>
                  <a:pt x="0" y="2011680"/>
                </a:moveTo>
                <a:lnTo>
                  <a:pt x="541020" y="2286000"/>
                </a:lnTo>
                <a:lnTo>
                  <a:pt x="914400" y="2537460"/>
                </a:lnTo>
                <a:lnTo>
                  <a:pt x="1341120" y="2964180"/>
                </a:lnTo>
                <a:lnTo>
                  <a:pt x="2857500" y="1120140"/>
                </a:lnTo>
                <a:lnTo>
                  <a:pt x="1493520" y="0"/>
                </a:lnTo>
                <a:lnTo>
                  <a:pt x="1280160" y="388620"/>
                </a:lnTo>
                <a:lnTo>
                  <a:pt x="861060" y="929640"/>
                </a:lnTo>
                <a:lnTo>
                  <a:pt x="0" y="2011680"/>
                </a:ln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headEnd type="arrow" w="lg" len="sm"/>
            <a:tailEnd type="arrow" w="lg" len="sm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dk1"/>
              </a:solidFill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9855200" y="6616700"/>
            <a:ext cx="2413000" cy="2451100"/>
          </a:xfrm>
          <a:custGeom>
            <a:avLst/>
            <a:gdLst>
              <a:gd name="connsiteX0" fmla="*/ 0 w 2413000"/>
              <a:gd name="connsiteY0" fmla="*/ 1587500 h 2451100"/>
              <a:gd name="connsiteX1" fmla="*/ 787400 w 2413000"/>
              <a:gd name="connsiteY1" fmla="*/ 2044700 h 2451100"/>
              <a:gd name="connsiteX2" fmla="*/ 1206500 w 2413000"/>
              <a:gd name="connsiteY2" fmla="*/ 2425700 h 2451100"/>
              <a:gd name="connsiteX3" fmla="*/ 1270000 w 2413000"/>
              <a:gd name="connsiteY3" fmla="*/ 2451100 h 2451100"/>
              <a:gd name="connsiteX4" fmla="*/ 2413000 w 2413000"/>
              <a:gd name="connsiteY4" fmla="*/ 1016000 h 2451100"/>
              <a:gd name="connsiteX5" fmla="*/ 1206500 w 2413000"/>
              <a:gd name="connsiteY5" fmla="*/ 0 h 2451100"/>
              <a:gd name="connsiteX6" fmla="*/ 0 w 2413000"/>
              <a:gd name="connsiteY6" fmla="*/ 15875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00" h="2451100">
                <a:moveTo>
                  <a:pt x="0" y="1587500"/>
                </a:moveTo>
                <a:lnTo>
                  <a:pt x="787400" y="2044700"/>
                </a:lnTo>
                <a:lnTo>
                  <a:pt x="1206500" y="2425700"/>
                </a:lnTo>
                <a:lnTo>
                  <a:pt x="1270000" y="2451100"/>
                </a:lnTo>
                <a:lnTo>
                  <a:pt x="2413000" y="1016000"/>
                </a:lnTo>
                <a:lnTo>
                  <a:pt x="1206500" y="0"/>
                </a:lnTo>
                <a:lnTo>
                  <a:pt x="0" y="15875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/>
          <p:cNvSpPr/>
          <p:nvPr/>
        </p:nvSpPr>
        <p:spPr>
          <a:xfrm>
            <a:off x="9080500" y="2832100"/>
            <a:ext cx="2743200" cy="2832100"/>
          </a:xfrm>
          <a:custGeom>
            <a:avLst/>
            <a:gdLst>
              <a:gd name="connsiteX0" fmla="*/ 0 w 2743200"/>
              <a:gd name="connsiteY0" fmla="*/ 990600 h 2832100"/>
              <a:gd name="connsiteX1" fmla="*/ 685800 w 2743200"/>
              <a:gd name="connsiteY1" fmla="*/ 0 h 2832100"/>
              <a:gd name="connsiteX2" fmla="*/ 812800 w 2743200"/>
              <a:gd name="connsiteY2" fmla="*/ 50800 h 2832100"/>
              <a:gd name="connsiteX3" fmla="*/ 2743200 w 2743200"/>
              <a:gd name="connsiteY3" fmla="*/ 1612900 h 2832100"/>
              <a:gd name="connsiteX4" fmla="*/ 2578100 w 2743200"/>
              <a:gd name="connsiteY4" fmla="*/ 2044700 h 2832100"/>
              <a:gd name="connsiteX5" fmla="*/ 2311400 w 2743200"/>
              <a:gd name="connsiteY5" fmla="*/ 2832100 h 2832100"/>
              <a:gd name="connsiteX6" fmla="*/ 1841500 w 2743200"/>
              <a:gd name="connsiteY6" fmla="*/ 2451100 h 2832100"/>
              <a:gd name="connsiteX7" fmla="*/ 965200 w 2743200"/>
              <a:gd name="connsiteY7" fmla="*/ 1727200 h 2832100"/>
              <a:gd name="connsiteX8" fmla="*/ 0 w 2743200"/>
              <a:gd name="connsiteY8" fmla="*/ 9906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2832100">
                <a:moveTo>
                  <a:pt x="0" y="990600"/>
                </a:moveTo>
                <a:lnTo>
                  <a:pt x="685800" y="0"/>
                </a:lnTo>
                <a:lnTo>
                  <a:pt x="812800" y="50800"/>
                </a:lnTo>
                <a:lnTo>
                  <a:pt x="2743200" y="1612900"/>
                </a:lnTo>
                <a:lnTo>
                  <a:pt x="2578100" y="2044700"/>
                </a:lnTo>
                <a:lnTo>
                  <a:pt x="2311400" y="2832100"/>
                </a:lnTo>
                <a:lnTo>
                  <a:pt x="1841500" y="2451100"/>
                </a:lnTo>
                <a:lnTo>
                  <a:pt x="965200" y="1727200"/>
                </a:lnTo>
                <a:lnTo>
                  <a:pt x="0" y="9906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8651189" y="3637741"/>
            <a:ext cx="3959715" cy="4333686"/>
            <a:chOff x="2368960" y="5562661"/>
            <a:chExt cx="2593119" cy="2838025"/>
          </a:xfrm>
        </p:grpSpPr>
        <p:sp>
          <p:nvSpPr>
            <p:cNvPr id="46" name="文本框 45"/>
            <p:cNvSpPr txBox="1"/>
            <p:nvPr/>
          </p:nvSpPr>
          <p:spPr>
            <a:xfrm rot="2234706">
              <a:off x="4697408" y="7977420"/>
              <a:ext cx="264671" cy="4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百合路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 rot="2515917">
              <a:off x="4015966" y="7766500"/>
              <a:ext cx="547960" cy="22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沧浪路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 rot="1172067">
              <a:off x="2368960" y="5562661"/>
              <a:ext cx="276666" cy="4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云杉路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 rot="2176159">
              <a:off x="3167698" y="6014944"/>
              <a:ext cx="510899" cy="22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菊圃路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1346433">
              <a:off x="4072379" y="6854706"/>
              <a:ext cx="253835" cy="4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紫峰路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 rot="2515917">
              <a:off x="4303487" y="7393167"/>
              <a:ext cx="547960" cy="22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双峰路</a:t>
              </a:r>
              <a:endParaRPr lang="en-US" altLang="zh-CN" sz="1200" b="1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任意多边形: 形状 52"/>
          <p:cNvSpPr/>
          <p:nvPr/>
        </p:nvSpPr>
        <p:spPr>
          <a:xfrm>
            <a:off x="8938260" y="3855720"/>
            <a:ext cx="2392680" cy="2171700"/>
          </a:xfrm>
          <a:custGeom>
            <a:avLst/>
            <a:gdLst>
              <a:gd name="connsiteX0" fmla="*/ 0 w 2392680"/>
              <a:gd name="connsiteY0" fmla="*/ 449580 h 2171700"/>
              <a:gd name="connsiteX1" fmla="*/ 335280 w 2392680"/>
              <a:gd name="connsiteY1" fmla="*/ 571500 h 2171700"/>
              <a:gd name="connsiteX2" fmla="*/ 579120 w 2392680"/>
              <a:gd name="connsiteY2" fmla="*/ 701040 h 2171700"/>
              <a:gd name="connsiteX3" fmla="*/ 815340 w 2392680"/>
              <a:gd name="connsiteY3" fmla="*/ 861060 h 2171700"/>
              <a:gd name="connsiteX4" fmla="*/ 1051560 w 2392680"/>
              <a:gd name="connsiteY4" fmla="*/ 1112520 h 2171700"/>
              <a:gd name="connsiteX5" fmla="*/ 1310640 w 2392680"/>
              <a:gd name="connsiteY5" fmla="*/ 1409700 h 2171700"/>
              <a:gd name="connsiteX6" fmla="*/ 1577340 w 2392680"/>
              <a:gd name="connsiteY6" fmla="*/ 1661160 h 2171700"/>
              <a:gd name="connsiteX7" fmla="*/ 2194560 w 2392680"/>
              <a:gd name="connsiteY7" fmla="*/ 2171700 h 2171700"/>
              <a:gd name="connsiteX8" fmla="*/ 2263140 w 2392680"/>
              <a:gd name="connsiteY8" fmla="*/ 2164080 h 2171700"/>
              <a:gd name="connsiteX9" fmla="*/ 2392680 w 2392680"/>
              <a:gd name="connsiteY9" fmla="*/ 1790700 h 2171700"/>
              <a:gd name="connsiteX10" fmla="*/ 1104900 w 2392680"/>
              <a:gd name="connsiteY10" fmla="*/ 716280 h 2171700"/>
              <a:gd name="connsiteX11" fmla="*/ 579120 w 2392680"/>
              <a:gd name="connsiteY11" fmla="*/ 274320 h 2171700"/>
              <a:gd name="connsiteX12" fmla="*/ 289560 w 2392680"/>
              <a:gd name="connsiteY12" fmla="*/ 45720 h 2171700"/>
              <a:gd name="connsiteX13" fmla="*/ 175260 w 2392680"/>
              <a:gd name="connsiteY13" fmla="*/ 0 h 2171700"/>
              <a:gd name="connsiteX14" fmla="*/ 144780 w 2392680"/>
              <a:gd name="connsiteY14" fmla="*/ 45720 h 2171700"/>
              <a:gd name="connsiteX15" fmla="*/ 0 w 2392680"/>
              <a:gd name="connsiteY15" fmla="*/ 44958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2680" h="2171700">
                <a:moveTo>
                  <a:pt x="0" y="449580"/>
                </a:moveTo>
                <a:lnTo>
                  <a:pt x="335280" y="571500"/>
                </a:lnTo>
                <a:lnTo>
                  <a:pt x="579120" y="701040"/>
                </a:lnTo>
                <a:lnTo>
                  <a:pt x="815340" y="861060"/>
                </a:lnTo>
                <a:lnTo>
                  <a:pt x="1051560" y="1112520"/>
                </a:lnTo>
                <a:lnTo>
                  <a:pt x="1310640" y="1409700"/>
                </a:lnTo>
                <a:lnTo>
                  <a:pt x="1577340" y="1661160"/>
                </a:lnTo>
                <a:lnTo>
                  <a:pt x="2194560" y="2171700"/>
                </a:lnTo>
                <a:lnTo>
                  <a:pt x="2263140" y="2164080"/>
                </a:lnTo>
                <a:lnTo>
                  <a:pt x="2392680" y="1790700"/>
                </a:lnTo>
                <a:lnTo>
                  <a:pt x="1104900" y="716280"/>
                </a:lnTo>
                <a:lnTo>
                  <a:pt x="579120" y="274320"/>
                </a:lnTo>
                <a:lnTo>
                  <a:pt x="289560" y="45720"/>
                </a:lnTo>
                <a:lnTo>
                  <a:pt x="175260" y="0"/>
                </a:lnTo>
                <a:lnTo>
                  <a:pt x="144780" y="45720"/>
                </a:lnTo>
                <a:lnTo>
                  <a:pt x="0" y="449580"/>
                </a:lnTo>
                <a:close/>
              </a:path>
            </a:pathLst>
          </a:custGeom>
          <a:noFill/>
          <a:ln w="53975">
            <a:solidFill>
              <a:srgbClr val="1924FB"/>
            </a:solidFill>
            <a:prstDash val="sysDash"/>
            <a:headEnd type="arrow" w="lg" len="sm"/>
            <a:tailEnd type="arrow" w="lg" len="sm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dk1"/>
              </a:solidFill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11087100" y="6385560"/>
            <a:ext cx="1341120" cy="1181100"/>
          </a:xfrm>
          <a:custGeom>
            <a:avLst/>
            <a:gdLst>
              <a:gd name="connsiteX0" fmla="*/ 0 w 1402080"/>
              <a:gd name="connsiteY0" fmla="*/ 167640 h 1181100"/>
              <a:gd name="connsiteX1" fmla="*/ 1203960 w 1402080"/>
              <a:gd name="connsiteY1" fmla="*/ 1181100 h 1181100"/>
              <a:gd name="connsiteX2" fmla="*/ 1402080 w 1402080"/>
              <a:gd name="connsiteY2" fmla="*/ 906780 h 1181100"/>
              <a:gd name="connsiteX3" fmla="*/ 266700 w 1402080"/>
              <a:gd name="connsiteY3" fmla="*/ 0 h 1181100"/>
              <a:gd name="connsiteX4" fmla="*/ 175260 w 1402080"/>
              <a:gd name="connsiteY4" fmla="*/ 30480 h 1181100"/>
              <a:gd name="connsiteX5" fmla="*/ 0 w 1402080"/>
              <a:gd name="connsiteY5" fmla="*/ 167640 h 1181100"/>
              <a:gd name="connsiteX0-1" fmla="*/ 0 w 1341120"/>
              <a:gd name="connsiteY0-2" fmla="*/ 236220 h 1181100"/>
              <a:gd name="connsiteX1-3" fmla="*/ 1143000 w 1341120"/>
              <a:gd name="connsiteY1-4" fmla="*/ 1181100 h 1181100"/>
              <a:gd name="connsiteX2-5" fmla="*/ 1341120 w 1341120"/>
              <a:gd name="connsiteY2-6" fmla="*/ 906780 h 1181100"/>
              <a:gd name="connsiteX3-7" fmla="*/ 205740 w 1341120"/>
              <a:gd name="connsiteY3-8" fmla="*/ 0 h 1181100"/>
              <a:gd name="connsiteX4-9" fmla="*/ 114300 w 1341120"/>
              <a:gd name="connsiteY4-10" fmla="*/ 30480 h 1181100"/>
              <a:gd name="connsiteX5-11" fmla="*/ 0 w 1341120"/>
              <a:gd name="connsiteY5-12" fmla="*/ 236220 h 1181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41120" h="1181100">
                <a:moveTo>
                  <a:pt x="0" y="236220"/>
                </a:moveTo>
                <a:lnTo>
                  <a:pt x="1143000" y="1181100"/>
                </a:lnTo>
                <a:lnTo>
                  <a:pt x="1341120" y="906780"/>
                </a:lnTo>
                <a:lnTo>
                  <a:pt x="205740" y="0"/>
                </a:lnTo>
                <a:lnTo>
                  <a:pt x="114300" y="30480"/>
                </a:lnTo>
                <a:lnTo>
                  <a:pt x="0" y="236220"/>
                </a:lnTo>
                <a:close/>
              </a:path>
            </a:pathLst>
          </a:custGeom>
          <a:noFill/>
          <a:ln w="53975">
            <a:solidFill>
              <a:srgbClr val="1924FB"/>
            </a:solidFill>
            <a:prstDash val="sysDash"/>
            <a:headEnd type="arrow" w="lg" len="sm"/>
            <a:tailEnd type="arrow" w="lg" len="sm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dk1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 flipH="1">
            <a:off x="1292714" y="7341848"/>
            <a:ext cx="916384" cy="406297"/>
            <a:chOff x="3043543" y="7493281"/>
            <a:chExt cx="1756114" cy="772902"/>
          </a:xfrm>
        </p:grpSpPr>
        <p:sp>
          <p:nvSpPr>
            <p:cNvPr id="98" name="文本框 43"/>
            <p:cNvSpPr txBox="1"/>
            <p:nvPr/>
          </p:nvSpPr>
          <p:spPr>
            <a:xfrm>
              <a:off x="3081343" y="7493281"/>
              <a:ext cx="1718314" cy="64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76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3888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5864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7777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9753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1665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3641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5554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NJJBg010-07</a:t>
              </a:r>
              <a:r>
                <a:rPr lang="zh-CN" altLang="en-US" sz="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</a:t>
              </a:r>
              <a:endPara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 123"/>
            <p:cNvSpPr/>
            <p:nvPr/>
          </p:nvSpPr>
          <p:spPr bwMode="auto">
            <a:xfrm rot="10800000" flipH="1" flipV="1">
              <a:off x="3043543" y="8087060"/>
              <a:ext cx="1469288" cy="179123"/>
            </a:xfrm>
            <a:custGeom>
              <a:avLst/>
              <a:gdLst>
                <a:gd name="connsiteX0" fmla="*/ 0 w 1625600"/>
                <a:gd name="connsiteY0" fmla="*/ 368300 h 368300"/>
                <a:gd name="connsiteX1" fmla="*/ 368300 w 1625600"/>
                <a:gd name="connsiteY1" fmla="*/ 0 h 368300"/>
                <a:gd name="connsiteX2" fmla="*/ 1625600 w 1625600"/>
                <a:gd name="connsiteY2" fmla="*/ 0 h 368300"/>
                <a:gd name="connsiteX0-1" fmla="*/ 0 w 1476560"/>
                <a:gd name="connsiteY0-2" fmla="*/ 327389 h 327389"/>
                <a:gd name="connsiteX1-3" fmla="*/ 219260 w 1476560"/>
                <a:gd name="connsiteY1-4" fmla="*/ 0 h 327389"/>
                <a:gd name="connsiteX2-5" fmla="*/ 1476560 w 1476560"/>
                <a:gd name="connsiteY2-6" fmla="*/ 0 h 3273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76560" h="327389">
                  <a:moveTo>
                    <a:pt x="0" y="327389"/>
                  </a:moveTo>
                  <a:lnTo>
                    <a:pt x="219260" y="0"/>
                  </a:lnTo>
                  <a:lnTo>
                    <a:pt x="14765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976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888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864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7777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9753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1665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3641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5554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0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229739" y="7113540"/>
            <a:ext cx="1549400" cy="360878"/>
            <a:chOff x="2291289" y="6106084"/>
            <a:chExt cx="2947435" cy="686501"/>
          </a:xfrm>
        </p:grpSpPr>
        <p:sp>
          <p:nvSpPr>
            <p:cNvPr id="101" name="矩形 100"/>
            <p:cNvSpPr/>
            <p:nvPr>
              <p:custDataLst>
                <p:tags r:id="rId4"/>
              </p:custDataLst>
            </p:nvPr>
          </p:nvSpPr>
          <p:spPr>
            <a:xfrm>
              <a:off x="2291289" y="6106084"/>
              <a:ext cx="2947435" cy="40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rgbClr val="0000FF"/>
                  </a:solidFill>
                  <a:effectLst>
                    <a:glow rad="1270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NJJBg020</a:t>
              </a:r>
              <a:r>
                <a:rPr lang="zh-CN" altLang="en-US" sz="800" b="1" dirty="0">
                  <a:solidFill>
                    <a:srgbClr val="0000FF"/>
                  </a:solidFill>
                  <a:effectLst>
                    <a:glow rad="1270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控规单元</a:t>
              </a:r>
              <a:endParaRPr lang="zh-CN" altLang="en-US" sz="800" b="1" dirty="0">
                <a:solidFill>
                  <a:srgbClr val="0000FF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: 形状 32"/>
            <p:cNvSpPr/>
            <p:nvPr/>
          </p:nvSpPr>
          <p:spPr>
            <a:xfrm flipH="1">
              <a:off x="2605621" y="6473235"/>
              <a:ext cx="2007108" cy="319350"/>
            </a:xfrm>
            <a:custGeom>
              <a:avLst/>
              <a:gdLst>
                <a:gd name="connsiteX0" fmla="*/ 1785938 w 1785938"/>
                <a:gd name="connsiteY0" fmla="*/ 485775 h 485775"/>
                <a:gd name="connsiteX1" fmla="*/ 1404938 w 1785938"/>
                <a:gd name="connsiteY1" fmla="*/ 0 h 485775"/>
                <a:gd name="connsiteX2" fmla="*/ 0 w 1785938"/>
                <a:gd name="connsiteY2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8" h="485775">
                  <a:moveTo>
                    <a:pt x="1785938" y="485775"/>
                  </a:moveTo>
                  <a:lnTo>
                    <a:pt x="14049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73648" y="7914763"/>
            <a:ext cx="903278" cy="482350"/>
            <a:chOff x="3043541" y="7439010"/>
            <a:chExt cx="1718314" cy="917578"/>
          </a:xfrm>
        </p:grpSpPr>
        <p:sp>
          <p:nvSpPr>
            <p:cNvPr id="104" name="文本框 43"/>
            <p:cNvSpPr txBox="1"/>
            <p:nvPr/>
          </p:nvSpPr>
          <p:spPr>
            <a:xfrm>
              <a:off x="3043541" y="7439010"/>
              <a:ext cx="1718314" cy="64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976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3888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5864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7777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9753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1665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36415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55540" algn="l" defTabSz="1238885" rtl="0" eaLnBrk="1" latinLnBrk="0" hangingPunct="1">
                <a:defRPr sz="2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NJJBg020-04</a:t>
              </a:r>
              <a:r>
                <a:rPr lang="zh-CN" altLang="en-US" sz="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</a:t>
              </a:r>
              <a:endPara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123"/>
            <p:cNvSpPr/>
            <p:nvPr/>
          </p:nvSpPr>
          <p:spPr bwMode="auto">
            <a:xfrm rot="10800000" flipH="1" flipV="1">
              <a:off x="3115559" y="8087060"/>
              <a:ext cx="1397269" cy="269528"/>
            </a:xfrm>
            <a:custGeom>
              <a:avLst/>
              <a:gdLst>
                <a:gd name="connsiteX0" fmla="*/ 0 w 1625600"/>
                <a:gd name="connsiteY0" fmla="*/ 368300 h 368300"/>
                <a:gd name="connsiteX1" fmla="*/ 368300 w 1625600"/>
                <a:gd name="connsiteY1" fmla="*/ 0 h 368300"/>
                <a:gd name="connsiteX2" fmla="*/ 1625600 w 1625600"/>
                <a:gd name="connsiteY2" fmla="*/ 0 h 368300"/>
                <a:gd name="connsiteX0-1" fmla="*/ 0 w 1476560"/>
                <a:gd name="connsiteY0-2" fmla="*/ 327389 h 327389"/>
                <a:gd name="connsiteX1-3" fmla="*/ 219260 w 1476560"/>
                <a:gd name="connsiteY1-4" fmla="*/ 0 h 327389"/>
                <a:gd name="connsiteX2-5" fmla="*/ 1476560 w 1476560"/>
                <a:gd name="connsiteY2-6" fmla="*/ 0 h 3273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76560" h="327389">
                  <a:moveTo>
                    <a:pt x="0" y="327389"/>
                  </a:moveTo>
                  <a:lnTo>
                    <a:pt x="219260" y="0"/>
                  </a:lnTo>
                  <a:lnTo>
                    <a:pt x="14765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976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888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864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7777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9753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1665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36415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55540" algn="l" defTabSz="1238885" rtl="0" eaLnBrk="1" latinLnBrk="0" hangingPunct="1">
                <a:defRPr sz="244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519364" y="1860916"/>
            <a:ext cx="8874547" cy="7357615"/>
            <a:chOff x="7893383" y="2086845"/>
            <a:chExt cx="4832202" cy="4180066"/>
          </a:xfrm>
        </p:grpSpPr>
        <p:sp>
          <p:nvSpPr>
            <p:cNvPr id="70" name="对话气泡: 矩形 27"/>
            <p:cNvSpPr/>
            <p:nvPr/>
          </p:nvSpPr>
          <p:spPr>
            <a:xfrm>
              <a:off x="7893383" y="2863924"/>
              <a:ext cx="1041770" cy="1066771"/>
            </a:xfrm>
            <a:prstGeom prst="wedgeRectCallout">
              <a:avLst>
                <a:gd name="adj1" fmla="val 97138"/>
                <a:gd name="adj2" fmla="val 15283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07-06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4.94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对话气泡: 矩形 27"/>
            <p:cNvSpPr/>
            <p:nvPr/>
          </p:nvSpPr>
          <p:spPr>
            <a:xfrm>
              <a:off x="8033221" y="4029893"/>
              <a:ext cx="1003790" cy="1067673"/>
            </a:xfrm>
            <a:prstGeom prst="wedgeRectCallout">
              <a:avLst>
                <a:gd name="adj1" fmla="val 141372"/>
                <a:gd name="adj2" fmla="val -46470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07-16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4.89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对话气泡: 矩形 27"/>
            <p:cNvSpPr/>
            <p:nvPr/>
          </p:nvSpPr>
          <p:spPr>
            <a:xfrm>
              <a:off x="11193992" y="3196546"/>
              <a:ext cx="1007194" cy="1093467"/>
            </a:xfrm>
            <a:prstGeom prst="wedgeRectCallout">
              <a:avLst>
                <a:gd name="adj1" fmla="val -125220"/>
                <a:gd name="adj2" fmla="val 40867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07-20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6.10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对话气泡: 矩形 27"/>
            <p:cNvSpPr/>
            <p:nvPr/>
          </p:nvSpPr>
          <p:spPr>
            <a:xfrm>
              <a:off x="11156963" y="2086845"/>
              <a:ext cx="1043869" cy="1054352"/>
            </a:xfrm>
            <a:prstGeom prst="wedgeRectCallout">
              <a:avLst>
                <a:gd name="adj1" fmla="val -188374"/>
                <a:gd name="adj2" fmla="val 87359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07-10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3.55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对话气泡: 矩形 27"/>
            <p:cNvSpPr/>
            <p:nvPr/>
          </p:nvSpPr>
          <p:spPr>
            <a:xfrm>
              <a:off x="8405586" y="5175465"/>
              <a:ext cx="1003790" cy="1091446"/>
            </a:xfrm>
            <a:prstGeom prst="wedgeRectCallout">
              <a:avLst>
                <a:gd name="adj1" fmla="val 149434"/>
                <a:gd name="adj2" fmla="val -80143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04-03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3.87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对话气泡: 矩形 27"/>
            <p:cNvSpPr/>
            <p:nvPr/>
          </p:nvSpPr>
          <p:spPr>
            <a:xfrm>
              <a:off x="11718565" y="4459566"/>
              <a:ext cx="1007020" cy="1100992"/>
            </a:xfrm>
            <a:prstGeom prst="wedgeRectCallout">
              <a:avLst>
                <a:gd name="adj1" fmla="val -124365"/>
                <a:gd name="adj2" fmla="val 4178"/>
              </a:avLst>
            </a:prstGeom>
            <a:solidFill>
              <a:schemeClr val="bg1">
                <a:alpha val="6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地块编号：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04-07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一类工业和科研混合（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M1+B29a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地块面积：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4.08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2802" y="6999260"/>
            <a:ext cx="1549400" cy="267933"/>
            <a:chOff x="1844342" y="4957309"/>
            <a:chExt cx="2947435" cy="509691"/>
          </a:xfrm>
        </p:grpSpPr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844342" y="4957309"/>
              <a:ext cx="2947435" cy="40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rgbClr val="0000FF"/>
                  </a:solidFill>
                  <a:effectLst>
                    <a:glow rad="1270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NJJBg010</a:t>
              </a:r>
              <a:r>
                <a:rPr lang="zh-CN" altLang="en-US" sz="800" b="1" dirty="0">
                  <a:solidFill>
                    <a:srgbClr val="0000FF"/>
                  </a:solidFill>
                  <a:effectLst>
                    <a:glow rad="1270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控规单元</a:t>
              </a:r>
              <a:endParaRPr lang="zh-CN" altLang="en-US" sz="800" b="1" dirty="0">
                <a:solidFill>
                  <a:srgbClr val="0000FF"/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32"/>
            <p:cNvSpPr/>
            <p:nvPr/>
          </p:nvSpPr>
          <p:spPr>
            <a:xfrm>
              <a:off x="2608984" y="5322044"/>
              <a:ext cx="1729806" cy="144956"/>
            </a:xfrm>
            <a:custGeom>
              <a:avLst/>
              <a:gdLst>
                <a:gd name="connsiteX0" fmla="*/ 1785938 w 1785938"/>
                <a:gd name="connsiteY0" fmla="*/ 485775 h 485775"/>
                <a:gd name="connsiteX1" fmla="*/ 1404938 w 1785938"/>
                <a:gd name="connsiteY1" fmla="*/ 0 h 485775"/>
                <a:gd name="connsiteX2" fmla="*/ 0 w 1785938"/>
                <a:gd name="connsiteY2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8" h="485775">
                  <a:moveTo>
                    <a:pt x="1785938" y="485775"/>
                  </a:moveTo>
                  <a:lnTo>
                    <a:pt x="14049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DM2NjVjODYxNWJiNTAxODgwNzIwMzdkYjMzZGJlNz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WPS 演示</Application>
  <PresentationFormat>自定义</PresentationFormat>
  <Paragraphs>119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张智昊</cp:lastModifiedBy>
  <cp:revision>447</cp:revision>
  <cp:lastPrinted>2024-03-26T06:31:00Z</cp:lastPrinted>
  <dcterms:created xsi:type="dcterms:W3CDTF">2019-11-04T11:42:00Z</dcterms:created>
  <dcterms:modified xsi:type="dcterms:W3CDTF">2026-05-09T06:55:25Z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2019-10-18T08:00:00Z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2019-11-13T08:00:00Z</vt:filetime>
  </property>
  <property fmtid="{D5CDD505-2E9C-101B-9397-08002B2CF9AE}" pid="5" name="ICV">
    <vt:lpwstr>7A20EC5EEE834806A86598E3D1FCBDDA_13</vt:lpwstr>
  </property>
  <property fmtid="{D5CDD505-2E9C-101B-9397-08002B2CF9AE}" pid="6" name="KSOProductBuildVer">
    <vt:lpwstr>2052-12.1.0.25865</vt:lpwstr>
  </property>
</Properties>
</file>