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3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8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8080"/>
    <a:srgbClr val="0000FF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75" d="100"/>
          <a:sy n="75" d="100"/>
        </p:scale>
        <p:origin x="-1620" y="-444"/>
      </p:cViewPr>
      <p:guideLst>
        <p:guide orient="horz" pos="3178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050" y="5782945"/>
            <a:ext cx="5123180" cy="42754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二O二</a:t>
            </a:r>
            <a:r>
              <a:rPr lang="zh-CN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为了加快推进鼓楼中央门片区城市建设，改善片区城市环境和居住质量，我局会同鼓楼区政府组织开展了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</a:t>
            </a:r>
            <a:r>
              <a:rPr 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</a:t>
            </a:r>
            <a:r>
              <a:rPr 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algn="l" eaLnBrk="1" hangingPunct="1">
              <a:spcBef>
                <a:spcPts val="6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：025-58778532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  <a:endParaRPr lang="zh-CN" altLang="en-US" sz="9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3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《鼓楼铁北中央门片区控制性详细规划》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NJZCb031-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03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划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图片 152" descr="E:/鼓楼/鼓楼地块城市设计/金燕路西侧变两块居住/202605/修改后规划图20251107-Model.jpg修改后规划图20251107-Mode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59" r="5559"/>
          <a:stretch>
            <a:fillRect/>
          </a:stretch>
        </p:blipFill>
        <p:spPr>
          <a:xfrm>
            <a:off x="7468870" y="2976880"/>
            <a:ext cx="8162290" cy="63112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图片 3" descr="031单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505450"/>
            <a:ext cx="4667250" cy="36772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42900" y="5505450"/>
            <a:ext cx="4667250" cy="3677285"/>
          </a:xfrm>
          <a:prstGeom prst="rect">
            <a:avLst/>
          </a:prstGeom>
          <a:solidFill>
            <a:srgbClr val="FFFFFF">
              <a:alpha val="7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607050" y="1177925"/>
            <a:ext cx="1399921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       </a:t>
            </a:r>
            <a:r>
              <a:rPr 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（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</a:t>
            </a:r>
            <a:r>
              <a:rPr 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道路红线调整。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金燕路西侧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道路米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拓宽至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米，东侧道路线形结合部队权属及文物紫线微调，跨铁路部分因避让铁路桥墩，道路红线优化。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pitchFamily="49" charset="-122"/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       </a:t>
            </a:r>
            <a:r>
              <a:rPr 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（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</a:t>
            </a:r>
            <a:r>
              <a:rPr 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用地规划调整。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03-05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地块水域用地（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E1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2.20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03-06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地块街旁绿地（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G1c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0.55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≥65%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03-19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地块街旁绿地（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G1c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1.39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≥65%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03-20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地块水域用地（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E1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1.68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03-21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地块街旁绿地（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G1c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0.56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≥65%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03-23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地块街旁绿地（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G1c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0.09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≥65%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03—25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地块二类居住用地（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R2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2.65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公顷，容积率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≤1.5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，建筑密度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≤35%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，控制高度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≤35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米，绿地率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≥30%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03—26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地块行政办公用地（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A1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0.60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03—29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地块小学用地（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A33a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2.28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公顷，容积率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≤1.0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，建筑密度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≤35%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，控制高度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≤24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米，绿地率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≥30%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地块防护绿地（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0.03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≥90%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03-33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地块防护绿地（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0.44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≥90%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地块二类居住用地（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R2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1.74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地块防护绿地（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0.42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≥90%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03-36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地块二类居住用地（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R2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1.08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03-37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地块综合公园用地（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G1a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9.25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公顷；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03-42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地块街旁绿地（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G1c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）用地面积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0.16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公顷，绿地率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≥65%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。</a:t>
            </a:r>
            <a:endParaRPr lang="zh-CN" altLang="en-US" sz="9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pitchFamily="49" charset="-122"/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       （</a:t>
            </a:r>
            <a:r>
              <a: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3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）控制条文调整。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规划控制条文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、历史文化资源保护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”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中调整为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）保护内容：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——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全国重点文物保护单位：象山王氏家族墓地；地下文物重点保护区幕府山古墓葬群区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”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。规划控制条文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、公共设施配套引导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”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中增加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公共设施配套参照《南京市公共设施配套标准》（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2023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版）设置。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”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规划控制条文增加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、海绵城市控制引导：单元内地块设计与建设需符合海绵城市相关要求，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‘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年径流总量控制率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’‘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面源污染削减率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’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等指标需满足《南京市鼓楼区海绵城市专项规划（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2020—2035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年）》要求。规划控制条文增加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“8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、根据《南京市基站布局规划与控详融合专项规划》（宁政复〔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2019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51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号）和《南京市信息通信基础设施布局规划》（修编）（宁政复〔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2022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110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号）规划成果以及有关国家标准，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03-17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03-18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03-36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03-37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pitchFamily="49" charset="-122"/>
              </a:rPr>
              <a:t>地块需配建通信基站。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1178560" y="1949450"/>
            <a:ext cx="2851150" cy="3079750"/>
            <a:chOff x="1686" y="3070"/>
            <a:chExt cx="4490" cy="4850"/>
          </a:xfrm>
        </p:grpSpPr>
        <p:pic>
          <p:nvPicPr>
            <p:cNvPr id="2" name="图片 1" descr="土地利用规划图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2" y="3094"/>
              <a:ext cx="4464" cy="482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86" y="3070"/>
              <a:ext cx="4480" cy="485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788" y="4518"/>
              <a:ext cx="215" cy="215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130" y="3781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NJZCb031-</a:t>
              </a:r>
              <a:r>
                <a:rPr 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  <a:endPara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17830" y="9201150"/>
            <a:ext cx="4372610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NJZCb031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91895" y="5046345"/>
            <a:ext cx="2824480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图则在鼓楼区的位置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</a:t>
            </a:r>
            <a:r>
              <a:rPr 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规划管理单元图则位于鼓楼中央门片区西侧，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东至象山路，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南至幕府西路，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西至长江大桥引桥，北至规划道路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用地面积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71.08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 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58 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8452465" y="8548370"/>
            <a:ext cx="1203960" cy="681990"/>
            <a:chOff x="18016712" y="6996471"/>
            <a:chExt cx="1656477" cy="938391"/>
          </a:xfrm>
        </p:grpSpPr>
        <p:sp>
          <p:nvSpPr>
            <p:cNvPr id="35" name="矩形 34"/>
            <p:cNvSpPr/>
            <p:nvPr/>
          </p:nvSpPr>
          <p:spPr>
            <a:xfrm>
              <a:off x="18016712" y="7442949"/>
              <a:ext cx="309279" cy="114459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8016712" y="6996471"/>
              <a:ext cx="1656477" cy="938391"/>
              <a:chOff x="18016712" y="6996471"/>
              <a:chExt cx="1656477" cy="938391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31927" y="6996471"/>
                <a:ext cx="1241262" cy="9383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则单元</a:t>
                </a:r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边界</a:t>
                </a:r>
                <a:endParaRPr lang="en-US" altLang="zh-CN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endPara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016712" y="7193061"/>
                <a:ext cx="309279" cy="11445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700">
                  <a:sym typeface="+mn-ea"/>
                </a:endParaRPr>
              </a:p>
            </p:txBody>
          </p:sp>
        </p:grpSp>
      </p:grpSp>
      <p:sp>
        <p:nvSpPr>
          <p:cNvPr id="30" name="文本框 2"/>
          <p:cNvSpPr txBox="1"/>
          <p:nvPr/>
        </p:nvSpPr>
        <p:spPr>
          <a:xfrm>
            <a:off x="3740785" y="6047105"/>
            <a:ext cx="13677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NJZCb031控规单元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73742863" name="任意多边形 488"/>
          <p:cNvSpPr/>
          <p:nvPr/>
        </p:nvSpPr>
        <p:spPr>
          <a:xfrm>
            <a:off x="3859530" y="6253480"/>
            <a:ext cx="989965" cy="269240"/>
          </a:xfrm>
          <a:custGeom>
            <a:avLst/>
            <a:gdLst/>
            <a:ahLst/>
            <a:cxnLst/>
            <a:rect l="0" t="0" r="0" b="0"/>
            <a:pathLst>
              <a:path w="1538" h="418">
                <a:moveTo>
                  <a:pt x="0" y="418"/>
                </a:moveTo>
                <a:lnTo>
                  <a:pt x="238" y="0"/>
                </a:lnTo>
                <a:lnTo>
                  <a:pt x="1538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77" name="任意多边形 76"/>
          <p:cNvSpPr/>
          <p:nvPr/>
        </p:nvSpPr>
        <p:spPr>
          <a:xfrm>
            <a:off x="626745" y="6073775"/>
            <a:ext cx="4095115" cy="2965450"/>
          </a:xfrm>
          <a:custGeom>
            <a:avLst/>
            <a:gdLst>
              <a:gd name="connisteX0" fmla="*/ 3429000 w 10334625"/>
              <a:gd name="connsiteY0" fmla="*/ 0 h 7486650"/>
              <a:gd name="connisteX1" fmla="*/ 2981325 w 10334625"/>
              <a:gd name="connsiteY1" fmla="*/ 200025 h 7486650"/>
              <a:gd name="connisteX2" fmla="*/ 2466975 w 10334625"/>
              <a:gd name="connsiteY2" fmla="*/ 504825 h 7486650"/>
              <a:gd name="connisteX3" fmla="*/ 2171700 w 10334625"/>
              <a:gd name="connsiteY3" fmla="*/ 647700 h 7486650"/>
              <a:gd name="connisteX4" fmla="*/ 1771650 w 10334625"/>
              <a:gd name="connsiteY4" fmla="*/ 904875 h 7486650"/>
              <a:gd name="connisteX5" fmla="*/ 1238250 w 10334625"/>
              <a:gd name="connsiteY5" fmla="*/ 1114425 h 7486650"/>
              <a:gd name="connisteX6" fmla="*/ 971550 w 10334625"/>
              <a:gd name="connsiteY6" fmla="*/ 1228725 h 7486650"/>
              <a:gd name="connisteX7" fmla="*/ 180975 w 10334625"/>
              <a:gd name="connsiteY7" fmla="*/ 1733550 h 7486650"/>
              <a:gd name="connisteX8" fmla="*/ 0 w 10334625"/>
              <a:gd name="connsiteY8" fmla="*/ 1933575 h 7486650"/>
              <a:gd name="connisteX9" fmla="*/ 533400 w 10334625"/>
              <a:gd name="connsiteY9" fmla="*/ 2247900 h 7486650"/>
              <a:gd name="connisteX10" fmla="*/ 657225 w 10334625"/>
              <a:gd name="connsiteY10" fmla="*/ 2381250 h 7486650"/>
              <a:gd name="connisteX11" fmla="*/ 762000 w 10334625"/>
              <a:gd name="connsiteY11" fmla="*/ 2647950 h 7486650"/>
              <a:gd name="connisteX12" fmla="*/ 1257300 w 10334625"/>
              <a:gd name="connsiteY12" fmla="*/ 4295775 h 7486650"/>
              <a:gd name="connisteX13" fmla="*/ 1304925 w 10334625"/>
              <a:gd name="connsiteY13" fmla="*/ 4486275 h 7486650"/>
              <a:gd name="connisteX14" fmla="*/ 1314450 w 10334625"/>
              <a:gd name="connsiteY14" fmla="*/ 4810125 h 7486650"/>
              <a:gd name="connisteX15" fmla="*/ 1066800 w 10334625"/>
              <a:gd name="connsiteY15" fmla="*/ 7115175 h 7486650"/>
              <a:gd name="connisteX16" fmla="*/ 1143000 w 10334625"/>
              <a:gd name="connsiteY16" fmla="*/ 7286625 h 7486650"/>
              <a:gd name="connisteX17" fmla="*/ 1219200 w 10334625"/>
              <a:gd name="connsiteY17" fmla="*/ 7439025 h 7486650"/>
              <a:gd name="connisteX18" fmla="*/ 1276350 w 10334625"/>
              <a:gd name="connsiteY18" fmla="*/ 7458075 h 7486650"/>
              <a:gd name="connisteX19" fmla="*/ 1419225 w 10334625"/>
              <a:gd name="connsiteY19" fmla="*/ 7486650 h 7486650"/>
              <a:gd name="connisteX20" fmla="*/ 1743075 w 10334625"/>
              <a:gd name="connsiteY20" fmla="*/ 7381875 h 7486650"/>
              <a:gd name="connisteX21" fmla="*/ 1943100 w 10334625"/>
              <a:gd name="connsiteY21" fmla="*/ 7296150 h 7486650"/>
              <a:gd name="connisteX22" fmla="*/ 2314575 w 10334625"/>
              <a:gd name="connsiteY22" fmla="*/ 7219950 h 7486650"/>
              <a:gd name="connisteX23" fmla="*/ 2581275 w 10334625"/>
              <a:gd name="connsiteY23" fmla="*/ 7124700 h 7486650"/>
              <a:gd name="connisteX24" fmla="*/ 2790825 w 10334625"/>
              <a:gd name="connsiteY24" fmla="*/ 7029450 h 7486650"/>
              <a:gd name="connisteX25" fmla="*/ 2771775 w 10334625"/>
              <a:gd name="connsiteY25" fmla="*/ 6981825 h 7486650"/>
              <a:gd name="connisteX26" fmla="*/ 3038475 w 10334625"/>
              <a:gd name="connsiteY26" fmla="*/ 6867525 h 7486650"/>
              <a:gd name="connisteX27" fmla="*/ 3143250 w 10334625"/>
              <a:gd name="connsiteY27" fmla="*/ 6858000 h 7486650"/>
              <a:gd name="connisteX28" fmla="*/ 3352800 w 10334625"/>
              <a:gd name="connsiteY28" fmla="*/ 6762750 h 7486650"/>
              <a:gd name="connisteX29" fmla="*/ 3733800 w 10334625"/>
              <a:gd name="connsiteY29" fmla="*/ 6705600 h 7486650"/>
              <a:gd name="connisteX30" fmla="*/ 3981450 w 10334625"/>
              <a:gd name="connsiteY30" fmla="*/ 6734175 h 7486650"/>
              <a:gd name="connisteX31" fmla="*/ 4400550 w 10334625"/>
              <a:gd name="connsiteY31" fmla="*/ 6886575 h 7486650"/>
              <a:gd name="connisteX32" fmla="*/ 4924425 w 10334625"/>
              <a:gd name="connsiteY32" fmla="*/ 7067550 h 7486650"/>
              <a:gd name="connisteX33" fmla="*/ 5543550 w 10334625"/>
              <a:gd name="connsiteY33" fmla="*/ 7124700 h 7486650"/>
              <a:gd name="connisteX34" fmla="*/ 6353175 w 10334625"/>
              <a:gd name="connsiteY34" fmla="*/ 7153275 h 7486650"/>
              <a:gd name="connisteX35" fmla="*/ 6943725 w 10334625"/>
              <a:gd name="connsiteY35" fmla="*/ 7115175 h 7486650"/>
              <a:gd name="connisteX36" fmla="*/ 6934200 w 10334625"/>
              <a:gd name="connsiteY36" fmla="*/ 6772275 h 7486650"/>
              <a:gd name="connisteX37" fmla="*/ 6915150 w 10334625"/>
              <a:gd name="connsiteY37" fmla="*/ 6467475 h 7486650"/>
              <a:gd name="connisteX38" fmla="*/ 6981825 w 10334625"/>
              <a:gd name="connsiteY38" fmla="*/ 6276975 h 7486650"/>
              <a:gd name="connisteX39" fmla="*/ 7219950 w 10334625"/>
              <a:gd name="connsiteY39" fmla="*/ 6410325 h 7486650"/>
              <a:gd name="connisteX40" fmla="*/ 7353300 w 10334625"/>
              <a:gd name="connsiteY40" fmla="*/ 6429375 h 7486650"/>
              <a:gd name="connisteX41" fmla="*/ 7791450 w 10334625"/>
              <a:gd name="connsiteY41" fmla="*/ 6619875 h 7486650"/>
              <a:gd name="connisteX42" fmla="*/ 8296275 w 10334625"/>
              <a:gd name="connsiteY42" fmla="*/ 6877050 h 7486650"/>
              <a:gd name="connisteX43" fmla="*/ 8915400 w 10334625"/>
              <a:gd name="connsiteY43" fmla="*/ 7229475 h 7486650"/>
              <a:gd name="connisteX44" fmla="*/ 9115425 w 10334625"/>
              <a:gd name="connsiteY44" fmla="*/ 6877050 h 7486650"/>
              <a:gd name="connisteX45" fmla="*/ 9210675 w 10334625"/>
              <a:gd name="connsiteY45" fmla="*/ 6534150 h 7486650"/>
              <a:gd name="connisteX46" fmla="*/ 9334500 w 10334625"/>
              <a:gd name="connsiteY46" fmla="*/ 6019800 h 7486650"/>
              <a:gd name="connisteX47" fmla="*/ 9420225 w 10334625"/>
              <a:gd name="connsiteY47" fmla="*/ 5562600 h 7486650"/>
              <a:gd name="connisteX48" fmla="*/ 9401175 w 10334625"/>
              <a:gd name="connsiteY48" fmla="*/ 5229225 h 7486650"/>
              <a:gd name="connisteX49" fmla="*/ 9429750 w 10334625"/>
              <a:gd name="connsiteY49" fmla="*/ 4848225 h 7486650"/>
              <a:gd name="connisteX50" fmla="*/ 9515475 w 10334625"/>
              <a:gd name="connsiteY50" fmla="*/ 4343400 h 7486650"/>
              <a:gd name="connisteX51" fmla="*/ 9515475 w 10334625"/>
              <a:gd name="connsiteY51" fmla="*/ 3781425 h 7486650"/>
              <a:gd name="connisteX52" fmla="*/ 9525000 w 10334625"/>
              <a:gd name="connsiteY52" fmla="*/ 3590925 h 7486650"/>
              <a:gd name="connisteX53" fmla="*/ 9582150 w 10334625"/>
              <a:gd name="connsiteY53" fmla="*/ 3352800 h 7486650"/>
              <a:gd name="connisteX54" fmla="*/ 9763125 w 10334625"/>
              <a:gd name="connsiteY54" fmla="*/ 3105150 h 7486650"/>
              <a:gd name="connisteX55" fmla="*/ 10039350 w 10334625"/>
              <a:gd name="connsiteY55" fmla="*/ 2762250 h 7486650"/>
              <a:gd name="connisteX56" fmla="*/ 10248900 w 10334625"/>
              <a:gd name="connsiteY56" fmla="*/ 2447925 h 7486650"/>
              <a:gd name="connisteX57" fmla="*/ 10334625 w 10334625"/>
              <a:gd name="connsiteY57" fmla="*/ 2152650 h 7486650"/>
              <a:gd name="connisteX58" fmla="*/ 10315575 w 10334625"/>
              <a:gd name="connsiteY58" fmla="*/ 1876425 h 7486650"/>
              <a:gd name="connisteX59" fmla="*/ 10229850 w 10334625"/>
              <a:gd name="connsiteY59" fmla="*/ 1609725 h 7486650"/>
              <a:gd name="connisteX60" fmla="*/ 9886950 w 10334625"/>
              <a:gd name="connsiteY60" fmla="*/ 1133475 h 7486650"/>
              <a:gd name="connisteX61" fmla="*/ 9486900 w 10334625"/>
              <a:gd name="connsiteY61" fmla="*/ 1209675 h 7486650"/>
              <a:gd name="connisteX62" fmla="*/ 9210675 w 10334625"/>
              <a:gd name="connsiteY62" fmla="*/ 1209675 h 7486650"/>
              <a:gd name="connisteX63" fmla="*/ 8858250 w 10334625"/>
              <a:gd name="connsiteY63" fmla="*/ 1190625 h 7486650"/>
              <a:gd name="connisteX64" fmla="*/ 8496300 w 10334625"/>
              <a:gd name="connsiteY64" fmla="*/ 1143000 h 7486650"/>
              <a:gd name="connisteX65" fmla="*/ 8267700 w 10334625"/>
              <a:gd name="connsiteY65" fmla="*/ 1123950 h 7486650"/>
              <a:gd name="connisteX66" fmla="*/ 7934325 w 10334625"/>
              <a:gd name="connsiteY66" fmla="*/ 1171575 h 7486650"/>
              <a:gd name="connisteX67" fmla="*/ 7105650 w 10334625"/>
              <a:gd name="connsiteY67" fmla="*/ 1457325 h 7486650"/>
              <a:gd name="connisteX68" fmla="*/ 5915025 w 10334625"/>
              <a:gd name="connsiteY68" fmla="*/ 1857375 h 7486650"/>
              <a:gd name="connisteX69" fmla="*/ 5695950 w 10334625"/>
              <a:gd name="connsiteY69" fmla="*/ 1952625 h 7486650"/>
              <a:gd name="connisteX70" fmla="*/ 5553075 w 10334625"/>
              <a:gd name="connsiteY70" fmla="*/ 1771650 h 7486650"/>
              <a:gd name="connisteX71" fmla="*/ 5448300 w 10334625"/>
              <a:gd name="connsiteY71" fmla="*/ 1657350 h 7486650"/>
              <a:gd name="connisteX72" fmla="*/ 5286375 w 10334625"/>
              <a:gd name="connsiteY72" fmla="*/ 1571625 h 7486650"/>
              <a:gd name="connisteX73" fmla="*/ 5038725 w 10334625"/>
              <a:gd name="connsiteY73" fmla="*/ 1504950 h 7486650"/>
              <a:gd name="connisteX74" fmla="*/ 4800600 w 10334625"/>
              <a:gd name="connsiteY74" fmla="*/ 1438275 h 7486650"/>
              <a:gd name="connisteX75" fmla="*/ 4629150 w 10334625"/>
              <a:gd name="connsiteY75" fmla="*/ 1343025 h 7486650"/>
              <a:gd name="connisteX76" fmla="*/ 4295775 w 10334625"/>
              <a:gd name="connsiteY76" fmla="*/ 1000125 h 7486650"/>
              <a:gd name="connisteX77" fmla="*/ 3429000 w 10334625"/>
              <a:gd name="connsiteY77" fmla="*/ 0 h 7486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10334625" h="7486650">
                <a:moveTo>
                  <a:pt x="3429000" y="0"/>
                </a:moveTo>
                <a:lnTo>
                  <a:pt x="2981325" y="200025"/>
                </a:lnTo>
                <a:lnTo>
                  <a:pt x="2466975" y="504825"/>
                </a:lnTo>
                <a:lnTo>
                  <a:pt x="2171700" y="647700"/>
                </a:lnTo>
                <a:lnTo>
                  <a:pt x="1771650" y="904875"/>
                </a:lnTo>
                <a:lnTo>
                  <a:pt x="1238250" y="1114425"/>
                </a:lnTo>
                <a:lnTo>
                  <a:pt x="971550" y="1228725"/>
                </a:lnTo>
                <a:lnTo>
                  <a:pt x="180975" y="1733550"/>
                </a:lnTo>
                <a:lnTo>
                  <a:pt x="0" y="1933575"/>
                </a:lnTo>
                <a:lnTo>
                  <a:pt x="533400" y="2247900"/>
                </a:lnTo>
                <a:lnTo>
                  <a:pt x="657225" y="2381250"/>
                </a:lnTo>
                <a:lnTo>
                  <a:pt x="762000" y="2647950"/>
                </a:lnTo>
                <a:lnTo>
                  <a:pt x="1257300" y="4295775"/>
                </a:lnTo>
                <a:lnTo>
                  <a:pt x="1304925" y="4486275"/>
                </a:lnTo>
                <a:lnTo>
                  <a:pt x="1314450" y="4810125"/>
                </a:lnTo>
                <a:lnTo>
                  <a:pt x="1066800" y="7115175"/>
                </a:lnTo>
                <a:lnTo>
                  <a:pt x="1143000" y="7286625"/>
                </a:lnTo>
                <a:lnTo>
                  <a:pt x="1219200" y="7439025"/>
                </a:lnTo>
                <a:lnTo>
                  <a:pt x="1276350" y="7458075"/>
                </a:lnTo>
                <a:lnTo>
                  <a:pt x="1419225" y="7486650"/>
                </a:lnTo>
                <a:lnTo>
                  <a:pt x="1743075" y="7381875"/>
                </a:lnTo>
                <a:lnTo>
                  <a:pt x="1943100" y="7296150"/>
                </a:lnTo>
                <a:lnTo>
                  <a:pt x="2314575" y="7219950"/>
                </a:lnTo>
                <a:lnTo>
                  <a:pt x="2581275" y="7124700"/>
                </a:lnTo>
                <a:lnTo>
                  <a:pt x="2790825" y="7029450"/>
                </a:lnTo>
                <a:lnTo>
                  <a:pt x="2771775" y="6981825"/>
                </a:lnTo>
                <a:lnTo>
                  <a:pt x="3038475" y="6867525"/>
                </a:lnTo>
                <a:lnTo>
                  <a:pt x="3143250" y="6858000"/>
                </a:lnTo>
                <a:lnTo>
                  <a:pt x="3352800" y="6762750"/>
                </a:lnTo>
                <a:lnTo>
                  <a:pt x="3733800" y="6705600"/>
                </a:lnTo>
                <a:lnTo>
                  <a:pt x="3981450" y="6734175"/>
                </a:lnTo>
                <a:lnTo>
                  <a:pt x="4400550" y="6886575"/>
                </a:lnTo>
                <a:lnTo>
                  <a:pt x="4924425" y="7067550"/>
                </a:lnTo>
                <a:lnTo>
                  <a:pt x="5543550" y="7124700"/>
                </a:lnTo>
                <a:lnTo>
                  <a:pt x="6353175" y="7153275"/>
                </a:lnTo>
                <a:lnTo>
                  <a:pt x="6943725" y="7115175"/>
                </a:lnTo>
                <a:lnTo>
                  <a:pt x="6934200" y="6772275"/>
                </a:lnTo>
                <a:lnTo>
                  <a:pt x="6915150" y="6467475"/>
                </a:lnTo>
                <a:lnTo>
                  <a:pt x="6981825" y="6276975"/>
                </a:lnTo>
                <a:lnTo>
                  <a:pt x="7219950" y="6410325"/>
                </a:lnTo>
                <a:lnTo>
                  <a:pt x="7353300" y="6429375"/>
                </a:lnTo>
                <a:lnTo>
                  <a:pt x="7791450" y="6619875"/>
                </a:lnTo>
                <a:lnTo>
                  <a:pt x="8296275" y="6877050"/>
                </a:lnTo>
                <a:lnTo>
                  <a:pt x="8915400" y="7229475"/>
                </a:lnTo>
                <a:lnTo>
                  <a:pt x="9115425" y="6877050"/>
                </a:lnTo>
                <a:lnTo>
                  <a:pt x="9210675" y="6534150"/>
                </a:lnTo>
                <a:lnTo>
                  <a:pt x="9334500" y="6019800"/>
                </a:lnTo>
                <a:lnTo>
                  <a:pt x="9420225" y="5562600"/>
                </a:lnTo>
                <a:lnTo>
                  <a:pt x="9401175" y="5229225"/>
                </a:lnTo>
                <a:lnTo>
                  <a:pt x="9429750" y="4848225"/>
                </a:lnTo>
                <a:lnTo>
                  <a:pt x="9515475" y="4343400"/>
                </a:lnTo>
                <a:lnTo>
                  <a:pt x="9515475" y="3781425"/>
                </a:lnTo>
                <a:lnTo>
                  <a:pt x="9525000" y="3590925"/>
                </a:lnTo>
                <a:lnTo>
                  <a:pt x="9582150" y="3352800"/>
                </a:lnTo>
                <a:lnTo>
                  <a:pt x="9763125" y="3105150"/>
                </a:lnTo>
                <a:lnTo>
                  <a:pt x="10039350" y="2762250"/>
                </a:lnTo>
                <a:lnTo>
                  <a:pt x="10248900" y="2447925"/>
                </a:lnTo>
                <a:lnTo>
                  <a:pt x="10334625" y="2152650"/>
                </a:lnTo>
                <a:lnTo>
                  <a:pt x="10315575" y="1876425"/>
                </a:lnTo>
                <a:lnTo>
                  <a:pt x="10229850" y="1609725"/>
                </a:lnTo>
                <a:lnTo>
                  <a:pt x="9886950" y="1133475"/>
                </a:lnTo>
                <a:lnTo>
                  <a:pt x="9486900" y="1209675"/>
                </a:lnTo>
                <a:lnTo>
                  <a:pt x="9210675" y="1209675"/>
                </a:lnTo>
                <a:lnTo>
                  <a:pt x="8858250" y="1190625"/>
                </a:lnTo>
                <a:lnTo>
                  <a:pt x="8496300" y="1143000"/>
                </a:lnTo>
                <a:lnTo>
                  <a:pt x="8267700" y="1123950"/>
                </a:lnTo>
                <a:lnTo>
                  <a:pt x="7934325" y="1171575"/>
                </a:lnTo>
                <a:lnTo>
                  <a:pt x="7105650" y="1457325"/>
                </a:lnTo>
                <a:lnTo>
                  <a:pt x="5915025" y="1857375"/>
                </a:lnTo>
                <a:lnTo>
                  <a:pt x="5695950" y="1952625"/>
                </a:lnTo>
                <a:lnTo>
                  <a:pt x="5553075" y="1771650"/>
                </a:lnTo>
                <a:lnTo>
                  <a:pt x="5448300" y="1657350"/>
                </a:lnTo>
                <a:lnTo>
                  <a:pt x="5286375" y="1571625"/>
                </a:lnTo>
                <a:lnTo>
                  <a:pt x="5038725" y="1504950"/>
                </a:lnTo>
                <a:lnTo>
                  <a:pt x="4800600" y="1438275"/>
                </a:lnTo>
                <a:lnTo>
                  <a:pt x="4629150" y="1343025"/>
                </a:lnTo>
                <a:lnTo>
                  <a:pt x="4295775" y="1000125"/>
                </a:lnTo>
                <a:lnTo>
                  <a:pt x="3429000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400">
              <a:sym typeface="+mn-ea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943610" y="7117715"/>
            <a:ext cx="1192530" cy="763905"/>
          </a:xfrm>
          <a:custGeom>
            <a:avLst/>
            <a:gdLst>
              <a:gd name="connsiteX0" fmla="*/ 0 w 1878"/>
              <a:gd name="connsiteY0" fmla="*/ 53 h 1203"/>
              <a:gd name="connsiteX1" fmla="*/ 119 w 1878"/>
              <a:gd name="connsiteY1" fmla="*/ 59 h 1203"/>
              <a:gd name="connsiteX2" fmla="*/ 231 w 1878"/>
              <a:gd name="connsiteY2" fmla="*/ 41 h 1203"/>
              <a:gd name="connsiteX3" fmla="*/ 315 w 1878"/>
              <a:gd name="connsiteY3" fmla="*/ 0 h 1203"/>
              <a:gd name="connsiteX4" fmla="*/ 1189 w 1878"/>
              <a:gd name="connsiteY4" fmla="*/ 516 h 1203"/>
              <a:gd name="connsiteX5" fmla="*/ 1367 w 1878"/>
              <a:gd name="connsiteY5" fmla="*/ 610 h 1203"/>
              <a:gd name="connsiteX6" fmla="*/ 1557 w 1878"/>
              <a:gd name="connsiteY6" fmla="*/ 711 h 1203"/>
              <a:gd name="connsiteX7" fmla="*/ 1878 w 1878"/>
              <a:gd name="connsiteY7" fmla="*/ 862 h 1203"/>
              <a:gd name="connsiteX8" fmla="*/ 1742 w 1878"/>
              <a:gd name="connsiteY8" fmla="*/ 1016 h 1203"/>
              <a:gd name="connsiteX9" fmla="*/ 1485 w 1878"/>
              <a:gd name="connsiteY9" fmla="*/ 1110 h 1203"/>
              <a:gd name="connsiteX10" fmla="*/ 1052 w 1878"/>
              <a:gd name="connsiteY10" fmla="*/ 1173 h 1203"/>
              <a:gd name="connsiteX11" fmla="*/ 322 w 1878"/>
              <a:gd name="connsiteY11" fmla="*/ 1203 h 1203"/>
              <a:gd name="connsiteX12" fmla="*/ 292 w 1878"/>
              <a:gd name="connsiteY12" fmla="*/ 1110 h 1203"/>
              <a:gd name="connsiteX13" fmla="*/ 0 w 1878"/>
              <a:gd name="connsiteY13" fmla="*/ 53 h 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8" h="1203">
                <a:moveTo>
                  <a:pt x="0" y="53"/>
                </a:moveTo>
                <a:lnTo>
                  <a:pt x="119" y="59"/>
                </a:lnTo>
                <a:lnTo>
                  <a:pt x="231" y="41"/>
                </a:lnTo>
                <a:lnTo>
                  <a:pt x="315" y="0"/>
                </a:lnTo>
                <a:lnTo>
                  <a:pt x="1189" y="516"/>
                </a:lnTo>
                <a:lnTo>
                  <a:pt x="1367" y="610"/>
                </a:lnTo>
                <a:lnTo>
                  <a:pt x="1557" y="711"/>
                </a:lnTo>
                <a:lnTo>
                  <a:pt x="1878" y="862"/>
                </a:lnTo>
                <a:lnTo>
                  <a:pt x="1742" y="1016"/>
                </a:lnTo>
                <a:lnTo>
                  <a:pt x="1485" y="1110"/>
                </a:lnTo>
                <a:lnTo>
                  <a:pt x="1052" y="1173"/>
                </a:lnTo>
                <a:lnTo>
                  <a:pt x="322" y="1203"/>
                </a:lnTo>
                <a:lnTo>
                  <a:pt x="292" y="1110"/>
                </a:lnTo>
                <a:lnTo>
                  <a:pt x="0" y="5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800">
              <a:sym typeface="+mn-ea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1430020" y="7189470"/>
            <a:ext cx="1196340" cy="101600"/>
          </a:xfrm>
          <a:custGeom>
            <a:avLst/>
            <a:gdLst>
              <a:gd name="connsiteX0" fmla="*/ 0 w 1884"/>
              <a:gd name="connsiteY0" fmla="*/ 160 h 160"/>
              <a:gd name="connsiteX1" fmla="*/ 259 w 1884"/>
              <a:gd name="connsiteY1" fmla="*/ 0 h 160"/>
              <a:gd name="connsiteX2" fmla="*/ 1884 w 1884"/>
              <a:gd name="connsiteY2" fmla="*/ 9 h 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4" h="160">
                <a:moveTo>
                  <a:pt x="0" y="160"/>
                </a:moveTo>
                <a:lnTo>
                  <a:pt x="259" y="0"/>
                </a:lnTo>
                <a:lnTo>
                  <a:pt x="1884" y="9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1411605" y="6829425"/>
            <a:ext cx="1384300" cy="398780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34390" y="7044690"/>
            <a:ext cx="1349375" cy="997585"/>
            <a:chOff x="66" y="3437"/>
            <a:chExt cx="2125" cy="1571"/>
          </a:xfrm>
        </p:grpSpPr>
        <p:sp>
          <p:nvSpPr>
            <p:cNvPr id="48" name="任意多边形 47"/>
            <p:cNvSpPr/>
            <p:nvPr/>
          </p:nvSpPr>
          <p:spPr>
            <a:xfrm>
              <a:off x="437" y="3477"/>
              <a:ext cx="1750" cy="1015"/>
            </a:xfrm>
            <a:custGeom>
              <a:avLst/>
              <a:gdLst>
                <a:gd name="connisteX0" fmla="*/ 0 w 1111250"/>
                <a:gd name="connsiteY0" fmla="*/ 0 h 644525"/>
                <a:gd name="connisteX1" fmla="*/ 276225 w 1111250"/>
                <a:gd name="connsiteY1" fmla="*/ 161925 h 644525"/>
                <a:gd name="connisteX2" fmla="*/ 561975 w 1111250"/>
                <a:gd name="connsiteY2" fmla="*/ 330200 h 644525"/>
                <a:gd name="connisteX3" fmla="*/ 822325 w 1111250"/>
                <a:gd name="connsiteY3" fmla="*/ 479425 h 644525"/>
                <a:gd name="connisteX4" fmla="*/ 993775 w 1111250"/>
                <a:gd name="connsiteY4" fmla="*/ 552450 h 644525"/>
                <a:gd name="connisteX5" fmla="*/ 1111250 w 1111250"/>
                <a:gd name="connsiteY5" fmla="*/ 644525 h 6445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11250" h="644525">
                  <a:moveTo>
                    <a:pt x="0" y="0"/>
                  </a:moveTo>
                  <a:cubicBezTo>
                    <a:pt x="49530" y="29210"/>
                    <a:pt x="163830" y="95885"/>
                    <a:pt x="276225" y="161925"/>
                  </a:cubicBezTo>
                  <a:cubicBezTo>
                    <a:pt x="388620" y="227965"/>
                    <a:pt x="452755" y="266700"/>
                    <a:pt x="561975" y="330200"/>
                  </a:cubicBezTo>
                  <a:cubicBezTo>
                    <a:pt x="671195" y="393700"/>
                    <a:pt x="735965" y="434975"/>
                    <a:pt x="822325" y="479425"/>
                  </a:cubicBezTo>
                  <a:cubicBezTo>
                    <a:pt x="908685" y="523875"/>
                    <a:pt x="935990" y="519430"/>
                    <a:pt x="993775" y="552450"/>
                  </a:cubicBezTo>
                  <a:cubicBezTo>
                    <a:pt x="1051560" y="585470"/>
                    <a:pt x="1090930" y="627380"/>
                    <a:pt x="1111250" y="644525"/>
                  </a:cubicBezTo>
                </a:path>
              </a:pathLst>
            </a:custGeom>
            <a:noFill/>
            <a:ln w="19050">
              <a:solidFill>
                <a:srgbClr val="80808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357" y="4252"/>
              <a:ext cx="1835" cy="510"/>
            </a:xfrm>
            <a:custGeom>
              <a:avLst/>
              <a:gdLst>
                <a:gd name="connisteX0" fmla="*/ 0 w 1165225"/>
                <a:gd name="connsiteY0" fmla="*/ 282575 h 323944"/>
                <a:gd name="connisteX1" fmla="*/ 104775 w 1165225"/>
                <a:gd name="connsiteY1" fmla="*/ 320675 h 323944"/>
                <a:gd name="connisteX2" fmla="*/ 234950 w 1165225"/>
                <a:gd name="connsiteY2" fmla="*/ 317500 h 323944"/>
                <a:gd name="connisteX3" fmla="*/ 565150 w 1165225"/>
                <a:gd name="connsiteY3" fmla="*/ 298450 h 323944"/>
                <a:gd name="connisteX4" fmla="*/ 854075 w 1165225"/>
                <a:gd name="connsiteY4" fmla="*/ 257175 h 323944"/>
                <a:gd name="connisteX5" fmla="*/ 1019175 w 1165225"/>
                <a:gd name="connsiteY5" fmla="*/ 190500 h 323944"/>
                <a:gd name="connisteX6" fmla="*/ 1098550 w 1165225"/>
                <a:gd name="connsiteY6" fmla="*/ 111125 h 323944"/>
                <a:gd name="connisteX7" fmla="*/ 1165225 w 1165225"/>
                <a:gd name="connsiteY7" fmla="*/ 0 h 323944"/>
                <a:gd name="connisteX8" fmla="*/ 1158875 w 1165225"/>
                <a:gd name="connsiteY8" fmla="*/ 25400 h 32394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165225" h="323945">
                  <a:moveTo>
                    <a:pt x="0" y="282575"/>
                  </a:moveTo>
                  <a:cubicBezTo>
                    <a:pt x="18415" y="290195"/>
                    <a:pt x="57785" y="313690"/>
                    <a:pt x="104775" y="320675"/>
                  </a:cubicBezTo>
                  <a:cubicBezTo>
                    <a:pt x="151765" y="327660"/>
                    <a:pt x="142875" y="321945"/>
                    <a:pt x="234950" y="317500"/>
                  </a:cubicBezTo>
                  <a:cubicBezTo>
                    <a:pt x="327025" y="313055"/>
                    <a:pt x="441325" y="310515"/>
                    <a:pt x="565150" y="298450"/>
                  </a:cubicBezTo>
                  <a:cubicBezTo>
                    <a:pt x="688975" y="286385"/>
                    <a:pt x="763270" y="278765"/>
                    <a:pt x="854075" y="257175"/>
                  </a:cubicBezTo>
                  <a:cubicBezTo>
                    <a:pt x="944880" y="235585"/>
                    <a:pt x="970280" y="219710"/>
                    <a:pt x="1019175" y="190500"/>
                  </a:cubicBezTo>
                  <a:cubicBezTo>
                    <a:pt x="1068070" y="161290"/>
                    <a:pt x="1069340" y="149225"/>
                    <a:pt x="1098550" y="111125"/>
                  </a:cubicBezTo>
                  <a:cubicBezTo>
                    <a:pt x="1127760" y="73025"/>
                    <a:pt x="1153160" y="17145"/>
                    <a:pt x="1165225" y="0"/>
                  </a:cubicBezTo>
                </a:path>
              </a:pathLst>
            </a:custGeom>
            <a:noFill/>
            <a:ln w="19050">
              <a:solidFill>
                <a:srgbClr val="80808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66" y="3437"/>
              <a:ext cx="611" cy="176"/>
            </a:xfrm>
            <a:custGeom>
              <a:avLst/>
              <a:gdLst>
                <a:gd name="connisteX0" fmla="*/ 0 w 388114"/>
                <a:gd name="connsiteY0" fmla="*/ 111614 h 111614"/>
                <a:gd name="connisteX1" fmla="*/ 130175 w 388114"/>
                <a:gd name="connsiteY1" fmla="*/ 105264 h 111614"/>
                <a:gd name="connisteX2" fmla="*/ 209550 w 388114"/>
                <a:gd name="connsiteY2" fmla="*/ 95739 h 111614"/>
                <a:gd name="connisteX3" fmla="*/ 279400 w 388114"/>
                <a:gd name="connsiteY3" fmla="*/ 70339 h 111614"/>
                <a:gd name="connisteX4" fmla="*/ 387350 w 388114"/>
                <a:gd name="connsiteY4" fmla="*/ 489 h 111614"/>
                <a:gd name="connisteX5" fmla="*/ 231775 w 388114"/>
                <a:gd name="connsiteY5" fmla="*/ 102089 h 1116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388115" h="111615">
                  <a:moveTo>
                    <a:pt x="0" y="111615"/>
                  </a:moveTo>
                  <a:cubicBezTo>
                    <a:pt x="24130" y="110345"/>
                    <a:pt x="88265" y="108440"/>
                    <a:pt x="130175" y="105265"/>
                  </a:cubicBezTo>
                  <a:cubicBezTo>
                    <a:pt x="172085" y="102090"/>
                    <a:pt x="179705" y="102725"/>
                    <a:pt x="209550" y="95740"/>
                  </a:cubicBezTo>
                  <a:cubicBezTo>
                    <a:pt x="239395" y="88755"/>
                    <a:pt x="243840" y="89390"/>
                    <a:pt x="279400" y="70340"/>
                  </a:cubicBezTo>
                  <a:cubicBezTo>
                    <a:pt x="314960" y="51290"/>
                    <a:pt x="396875" y="-5860"/>
                    <a:pt x="387350" y="490"/>
                  </a:cubicBezTo>
                </a:path>
              </a:pathLst>
            </a:custGeom>
            <a:noFill/>
            <a:ln w="19050">
              <a:solidFill>
                <a:srgbClr val="80808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176" y="3453"/>
              <a:ext cx="366" cy="1445"/>
            </a:xfrm>
            <a:custGeom>
              <a:avLst/>
              <a:gdLst>
                <a:gd name="connisteX0" fmla="*/ 0 w 232337"/>
                <a:gd name="connsiteY0" fmla="*/ 0 h 917575"/>
                <a:gd name="connisteX1" fmla="*/ 47625 w 232337"/>
                <a:gd name="connsiteY1" fmla="*/ 165100 h 917575"/>
                <a:gd name="connisteX2" fmla="*/ 101600 w 232337"/>
                <a:gd name="connsiteY2" fmla="*/ 358775 h 917575"/>
                <a:gd name="connisteX3" fmla="*/ 168275 w 232337"/>
                <a:gd name="connsiteY3" fmla="*/ 587375 h 917575"/>
                <a:gd name="connisteX4" fmla="*/ 203200 w 232337"/>
                <a:gd name="connsiteY4" fmla="*/ 714375 h 917575"/>
                <a:gd name="connisteX5" fmla="*/ 228600 w 232337"/>
                <a:gd name="connsiteY5" fmla="*/ 806450 h 917575"/>
                <a:gd name="connisteX6" fmla="*/ 231775 w 232337"/>
                <a:gd name="connsiteY6" fmla="*/ 917575 h 9175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232337" h="917575">
                  <a:moveTo>
                    <a:pt x="0" y="0"/>
                  </a:moveTo>
                  <a:cubicBezTo>
                    <a:pt x="8255" y="29210"/>
                    <a:pt x="27305" y="93345"/>
                    <a:pt x="47625" y="165100"/>
                  </a:cubicBezTo>
                  <a:cubicBezTo>
                    <a:pt x="67945" y="236855"/>
                    <a:pt x="77470" y="274320"/>
                    <a:pt x="101600" y="358775"/>
                  </a:cubicBezTo>
                  <a:cubicBezTo>
                    <a:pt x="125730" y="443230"/>
                    <a:pt x="147955" y="516255"/>
                    <a:pt x="168275" y="587375"/>
                  </a:cubicBezTo>
                  <a:cubicBezTo>
                    <a:pt x="188595" y="658495"/>
                    <a:pt x="191135" y="670560"/>
                    <a:pt x="203200" y="714375"/>
                  </a:cubicBezTo>
                  <a:cubicBezTo>
                    <a:pt x="215265" y="758190"/>
                    <a:pt x="222885" y="765810"/>
                    <a:pt x="228600" y="806450"/>
                  </a:cubicBezTo>
                  <a:cubicBezTo>
                    <a:pt x="234315" y="847090"/>
                    <a:pt x="231775" y="897255"/>
                    <a:pt x="231775" y="917575"/>
                  </a:cubicBezTo>
                </a:path>
              </a:pathLst>
            </a:custGeom>
            <a:noFill/>
            <a:ln w="19050">
              <a:solidFill>
                <a:srgbClr val="80808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6"/>
              </p:custDataLst>
            </p:nvPr>
          </p:nvSpPr>
          <p:spPr>
            <a:xfrm rot="20700000">
              <a:off x="67" y="3675"/>
              <a:ext cx="348" cy="1016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长江大桥引桥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7"/>
              </p:custDataLst>
            </p:nvPr>
          </p:nvSpPr>
          <p:spPr>
            <a:xfrm>
              <a:off x="646" y="4696"/>
              <a:ext cx="322" cy="313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幕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8"/>
              </p:custDataLst>
            </p:nvPr>
          </p:nvSpPr>
          <p:spPr>
            <a:xfrm>
              <a:off x="1671" y="4556"/>
              <a:ext cx="301" cy="313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路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9"/>
              </p:custDataLst>
            </p:nvPr>
          </p:nvSpPr>
          <p:spPr>
            <a:xfrm>
              <a:off x="1013" y="4681"/>
              <a:ext cx="301" cy="313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府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10"/>
              </p:custDataLst>
            </p:nvPr>
          </p:nvSpPr>
          <p:spPr>
            <a:xfrm>
              <a:off x="1367" y="4638"/>
              <a:ext cx="301" cy="313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1"/>
              </p:custDataLst>
            </p:nvPr>
          </p:nvSpPr>
          <p:spPr>
            <a:xfrm>
              <a:off x="1619" y="4005"/>
              <a:ext cx="301" cy="313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路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12"/>
              </p:custDataLst>
            </p:nvPr>
          </p:nvSpPr>
          <p:spPr>
            <a:xfrm>
              <a:off x="1121" y="3727"/>
              <a:ext cx="301" cy="289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山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3"/>
              </p:custDataLst>
            </p:nvPr>
          </p:nvSpPr>
          <p:spPr>
            <a:xfrm>
              <a:off x="692" y="3472"/>
              <a:ext cx="301" cy="289"/>
            </a:xfrm>
            <a:prstGeom prst="rect">
              <a:avLst/>
            </a:prstGeom>
            <a:noFill/>
            <a:effectLst>
              <a:glow rad="12700">
                <a:schemeClr val="bg1">
                  <a:alpha val="90000"/>
                </a:schemeClr>
              </a:glow>
            </a:effectLst>
          </p:spPr>
          <p:txBody>
            <a:bodyPr wrap="square" lIns="91440" rIns="91440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600" b="1" dirty="0">
                  <a:effectLst>
                    <a:glow rad="63500">
                      <a:schemeClr val="bg1">
                        <a:alpha val="9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象</a:t>
              </a:r>
              <a:endPara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7459980" y="2973705"/>
            <a:ext cx="8169275" cy="6891655"/>
            <a:chOff x="8067" y="4504"/>
            <a:chExt cx="7441" cy="6277"/>
          </a:xfrm>
        </p:grpSpPr>
        <p:sp>
          <p:nvSpPr>
            <p:cNvPr id="86" name="矩形 85"/>
            <p:cNvSpPr/>
            <p:nvPr/>
          </p:nvSpPr>
          <p:spPr>
            <a:xfrm>
              <a:off x="10225" y="986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03-26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用地性质：行政办公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0.60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2375" y="986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03-29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用地性质：小学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2.28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容积率：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≤1.0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建筑密度：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≤35%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控制高度：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≤24</a:t>
              </a:r>
              <a:r>
                <a:rPr lang="zh-CN" alt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米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≥30%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13450" y="986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03-31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用地性质：防护绿地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0.03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≥90%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4525" y="986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03-37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用地性质：综合公园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9.25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00" name="肘形连接符 99"/>
            <p:cNvCxnSpPr>
              <a:stCxn id="98" idx="0"/>
            </p:cNvCxnSpPr>
            <p:nvPr/>
          </p:nvCxnSpPr>
          <p:spPr>
            <a:xfrm rot="16200000" flipV="1">
              <a:off x="13653" y="8498"/>
              <a:ext cx="1205" cy="152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1" name="肘形连接符 100"/>
            <p:cNvCxnSpPr>
              <a:stCxn id="89" idx="0"/>
            </p:cNvCxnSpPr>
            <p:nvPr/>
          </p:nvCxnSpPr>
          <p:spPr>
            <a:xfrm rot="16200000" flipV="1">
              <a:off x="12331" y="8251"/>
              <a:ext cx="2405" cy="817"/>
            </a:xfrm>
            <a:prstGeom prst="bentConnector3">
              <a:avLst>
                <a:gd name="adj1" fmla="val 12931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2" name="肘形连接符 101"/>
            <p:cNvCxnSpPr>
              <a:stCxn id="87" idx="0"/>
            </p:cNvCxnSpPr>
            <p:nvPr/>
          </p:nvCxnSpPr>
          <p:spPr>
            <a:xfrm rot="16200000" flipV="1">
              <a:off x="11465" y="8460"/>
              <a:ext cx="1595" cy="1209"/>
            </a:xfrm>
            <a:prstGeom prst="bentConnector3">
              <a:avLst>
                <a:gd name="adj1" fmla="val 19874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3" name="肘形连接符 102"/>
            <p:cNvCxnSpPr>
              <a:stCxn id="86" idx="0"/>
            </p:cNvCxnSpPr>
            <p:nvPr/>
          </p:nvCxnSpPr>
          <p:spPr>
            <a:xfrm rot="16200000" flipV="1">
              <a:off x="10206" y="9351"/>
              <a:ext cx="568" cy="454"/>
            </a:xfrm>
            <a:prstGeom prst="bentConnector3">
              <a:avLst>
                <a:gd name="adj1" fmla="val 16901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4" name="矩形 103"/>
            <p:cNvSpPr/>
            <p:nvPr/>
          </p:nvSpPr>
          <p:spPr>
            <a:xfrm>
              <a:off x="11300" y="986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03-25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用地性质：二类居住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2.65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容积率：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</a:t>
              </a:r>
              <a:r>
                <a:rPr 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1.5</a:t>
              </a:r>
              <a:endParaRPr lang="en-US" sz="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建筑密度：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≤35%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控制高度：</a:t>
              </a:r>
              <a:r>
                <a:rPr lang="en-US" altLang="zh-CN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≤35</a:t>
              </a:r>
              <a:r>
                <a:rPr lang="zh-CN" alt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pitchFamily="49" charset="-122"/>
                </a:rPr>
                <a:t>米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≥30%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9150" y="9872"/>
              <a:ext cx="983" cy="90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03-21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用地性质：街旁绿地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0.56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≥65%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8075" y="8157"/>
              <a:ext cx="983" cy="5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36195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03-19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用地性质：街旁绿地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1.39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≥65%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11292" y="4507"/>
              <a:ext cx="983" cy="5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03-34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用地性质：二类居住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1.74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08" name="肘形连接符 107"/>
            <p:cNvCxnSpPr>
              <a:stCxn id="104" idx="0"/>
            </p:cNvCxnSpPr>
            <p:nvPr/>
          </p:nvCxnSpPr>
          <p:spPr>
            <a:xfrm rot="16200000" flipV="1">
              <a:off x="10453" y="8523"/>
              <a:ext cx="1606" cy="1072"/>
            </a:xfrm>
            <a:prstGeom prst="bentConnector3">
              <a:avLst>
                <a:gd name="adj1" fmla="val 12577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9" name="肘形连接符 108"/>
            <p:cNvCxnSpPr>
              <a:stCxn id="105" idx="0"/>
            </p:cNvCxnSpPr>
            <p:nvPr/>
          </p:nvCxnSpPr>
          <p:spPr>
            <a:xfrm rot="16200000">
              <a:off x="9352" y="9186"/>
              <a:ext cx="975" cy="396"/>
            </a:xfrm>
            <a:prstGeom prst="bentConnector3">
              <a:avLst>
                <a:gd name="adj1" fmla="val 11538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0" name="肘形连接符 109"/>
            <p:cNvCxnSpPr>
              <a:stCxn id="106" idx="3"/>
            </p:cNvCxnSpPr>
            <p:nvPr/>
          </p:nvCxnSpPr>
          <p:spPr>
            <a:xfrm>
              <a:off x="9058" y="8429"/>
              <a:ext cx="493" cy="229"/>
            </a:xfrm>
            <a:prstGeom prst="bentConnector3">
              <a:avLst>
                <a:gd name="adj1" fmla="val 24340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1" name="矩形 110"/>
            <p:cNvSpPr/>
            <p:nvPr/>
          </p:nvSpPr>
          <p:spPr>
            <a:xfrm>
              <a:off x="8067" y="8772"/>
              <a:ext cx="983" cy="5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36195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03-20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用地性质：水域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1.68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12" name="肘形连接符 111"/>
            <p:cNvCxnSpPr>
              <a:stCxn id="111" idx="3"/>
            </p:cNvCxnSpPr>
            <p:nvPr/>
          </p:nvCxnSpPr>
          <p:spPr>
            <a:xfrm flipV="1">
              <a:off x="9050" y="8735"/>
              <a:ext cx="823" cy="309"/>
            </a:xfrm>
            <a:prstGeom prst="bentConnector3">
              <a:avLst>
                <a:gd name="adj1" fmla="val 16281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5" name="肘形连接符 114"/>
            <p:cNvCxnSpPr/>
            <p:nvPr/>
          </p:nvCxnSpPr>
          <p:spPr>
            <a:xfrm rot="5400000" flipV="1">
              <a:off x="10956" y="5876"/>
              <a:ext cx="2403" cy="747"/>
            </a:xfrm>
            <a:prstGeom prst="bentConnector3">
              <a:avLst>
                <a:gd name="adj1" fmla="val 6575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4" name="矩形 133"/>
            <p:cNvSpPr/>
            <p:nvPr/>
          </p:nvSpPr>
          <p:spPr>
            <a:xfrm>
              <a:off x="10225" y="4507"/>
              <a:ext cx="983" cy="5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03-23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用地性质：街旁绿地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0.09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≥65%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9150" y="4507"/>
              <a:ext cx="983" cy="5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03-05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用地性质：水域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2.20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8075" y="4507"/>
              <a:ext cx="983" cy="5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03-06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用地性质：街旁绿地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0.55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≥65%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41" name="肘形连接符 140"/>
            <p:cNvCxnSpPr>
              <a:stCxn id="134" idx="2"/>
            </p:cNvCxnSpPr>
            <p:nvPr/>
          </p:nvCxnSpPr>
          <p:spPr>
            <a:xfrm rot="5400000">
              <a:off x="8930" y="6201"/>
              <a:ext cx="2941" cy="633"/>
            </a:xfrm>
            <a:prstGeom prst="bentConnector3">
              <a:avLst>
                <a:gd name="adj1" fmla="val 4794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2" name="肘形连接符 141"/>
            <p:cNvCxnSpPr>
              <a:stCxn id="137" idx="2"/>
            </p:cNvCxnSpPr>
            <p:nvPr/>
          </p:nvCxnSpPr>
          <p:spPr>
            <a:xfrm rot="5400000">
              <a:off x="8417" y="5943"/>
              <a:ext cx="2121" cy="328"/>
            </a:xfrm>
            <a:prstGeom prst="bentConnector3">
              <a:avLst>
                <a:gd name="adj1" fmla="val 5728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3" name="肘形连接符 142"/>
            <p:cNvCxnSpPr>
              <a:stCxn id="140" idx="2"/>
            </p:cNvCxnSpPr>
            <p:nvPr/>
          </p:nvCxnSpPr>
          <p:spPr>
            <a:xfrm rot="5400000" flipV="1">
              <a:off x="7640" y="5974"/>
              <a:ext cx="2451" cy="597"/>
            </a:xfrm>
            <a:prstGeom prst="bentConnector3">
              <a:avLst>
                <a:gd name="adj1" fmla="val 5548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4" name="矩形 143"/>
            <p:cNvSpPr/>
            <p:nvPr/>
          </p:nvSpPr>
          <p:spPr>
            <a:xfrm>
              <a:off x="8079" y="9410"/>
              <a:ext cx="983" cy="5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36195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03-42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用地性质：街旁绿地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0.16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≥65%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45" name="肘形连接符 144"/>
            <p:cNvCxnSpPr>
              <a:stCxn id="144" idx="3"/>
            </p:cNvCxnSpPr>
            <p:nvPr/>
          </p:nvCxnSpPr>
          <p:spPr>
            <a:xfrm flipV="1">
              <a:off x="9062" y="9178"/>
              <a:ext cx="1412" cy="504"/>
            </a:xfrm>
            <a:prstGeom prst="bentConnector3">
              <a:avLst>
                <a:gd name="adj1" fmla="val 8569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6" name="肘形连接符 145"/>
            <p:cNvCxnSpPr>
              <a:stCxn id="150" idx="2"/>
            </p:cNvCxnSpPr>
            <p:nvPr/>
          </p:nvCxnSpPr>
          <p:spPr>
            <a:xfrm rot="5400000">
              <a:off x="12272" y="6085"/>
              <a:ext cx="2710" cy="630"/>
            </a:xfrm>
            <a:prstGeom prst="bentConnector3">
              <a:avLst>
                <a:gd name="adj1" fmla="val 5018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7" name="肘形连接符 146"/>
            <p:cNvCxnSpPr/>
            <p:nvPr/>
          </p:nvCxnSpPr>
          <p:spPr>
            <a:xfrm rot="5400000">
              <a:off x="12923" y="5638"/>
              <a:ext cx="2679" cy="1493"/>
            </a:xfrm>
            <a:prstGeom prst="bentConnector3">
              <a:avLst>
                <a:gd name="adj1" fmla="val 11048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8" name="肘形连接符 147"/>
            <p:cNvCxnSpPr>
              <a:stCxn id="149" idx="2"/>
            </p:cNvCxnSpPr>
            <p:nvPr/>
          </p:nvCxnSpPr>
          <p:spPr>
            <a:xfrm rot="5400000">
              <a:off x="11692" y="6059"/>
              <a:ext cx="2189" cy="161"/>
            </a:xfrm>
            <a:prstGeom prst="bentConnector3">
              <a:avLst>
                <a:gd name="adj1" fmla="val 6806"/>
              </a:avLst>
            </a:prstGeom>
            <a:ln w="6350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9" name="矩形 148"/>
            <p:cNvSpPr/>
            <p:nvPr/>
          </p:nvSpPr>
          <p:spPr>
            <a:xfrm>
              <a:off x="12375" y="4504"/>
              <a:ext cx="983" cy="5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03-33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用地性质：防护绿地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0.44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≥90%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13450" y="4504"/>
              <a:ext cx="983" cy="5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03-36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用地性质：二类居住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1.08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14517" y="4504"/>
              <a:ext cx="983" cy="54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7780" tIns="17780" rIns="0" bIns="17780" numCol="1" spcCol="0" rtlCol="0" fromWordArt="0" anchor="t" anchorCtr="0" forceAA="0" compatLnSpc="1">
              <a:noAutofit/>
            </a:bodyPr>
            <a:lstStyle/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用地编号：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03-35</a:t>
              </a:r>
              <a:endParaRPr lang="en-US" altLang="zh-CN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用地性质：防护绿地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用地面积：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0.42</a:t>
              </a:r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公顷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zh-CN" altLang="en-US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绿地率：</a:t>
              </a:r>
              <a:r>
                <a:rPr lang="en-US" altLang="zh-CN" sz="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≥90%</a:t>
              </a:r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/>
              <a:endParaRPr lang="zh-CN" altLang="en-US" sz="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COMMONDATA" val="eyJoZGlkIjoiN2Y0ZDAzNDUzMWQxNTUxMjJmYzQwOTRhYjVjMTI3ZTA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2446</Words>
  <Application>WPS 演示</Application>
  <PresentationFormat>自定义</PresentationFormat>
  <Paragraphs>183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微软雅黑</vt:lpstr>
      <vt:lpstr>Wingdings</vt:lpstr>
      <vt:lpstr>黑体</vt:lpstr>
      <vt:lpstr>Times New Roman</vt:lpstr>
      <vt:lpstr>Arial Unicode MS</vt:lpstr>
      <vt:lpstr>等线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正</cp:lastModifiedBy>
  <cp:revision>453</cp:revision>
  <cp:lastPrinted>2026-05-21T08:55:00Z</cp:lastPrinted>
  <dcterms:created xsi:type="dcterms:W3CDTF">2019-11-04T11:42:00Z</dcterms:created>
  <dcterms:modified xsi:type="dcterms:W3CDTF">2026-05-22T03:06:19Z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2019-10-21T00:00:00Z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2019-11-16T00:00:00Z</vt:filetime>
  </property>
  <property fmtid="{D5CDD505-2E9C-101B-9397-08002B2CF9AE}" pid="5" name="ICV">
    <vt:lpwstr>B3CFB3A5994B40B3947A087EEF97469B_13</vt:lpwstr>
  </property>
  <property fmtid="{D5CDD505-2E9C-101B-9397-08002B2CF9AE}" pid="6" name="KSOProductBuildVer">
    <vt:lpwstr>2052-12.1.0.26375</vt:lpwstr>
  </property>
</Properties>
</file>