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6" r:id="rId2"/>
    <p:sldId id="262" r:id="rId3"/>
  </p:sldIdLst>
  <p:sldSz cx="20104100" cy="10058400"/>
  <p:notesSz cx="14355763" cy="9926638"/>
  <p:custDataLst>
    <p:tags r:id="rId5"/>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168" userDrawn="1">
          <p15:clr>
            <a:srgbClr val="A4A3A4"/>
          </p15:clr>
        </p15:guide>
        <p15:guide id="2" pos="63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00000"/>
    <a:srgbClr val="D42324"/>
    <a:srgbClr val="FFFFFF"/>
    <a:srgbClr val="0108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40" autoAdjust="0"/>
    <p:restoredTop sz="96331" autoAdjust="0"/>
  </p:normalViewPr>
  <p:slideViewPr>
    <p:cSldViewPr showGuides="1">
      <p:cViewPr>
        <p:scale>
          <a:sx n="110" d="100"/>
          <a:sy n="110" d="100"/>
        </p:scale>
        <p:origin x="-3324" y="78"/>
      </p:cViewPr>
      <p:guideLst>
        <p:guide orient="horz" pos="3168"/>
        <p:guide pos="6332"/>
      </p:guideLst>
    </p:cSldViewPr>
  </p:slideViewPr>
  <p:notesTextViewPr>
    <p:cViewPr>
      <p:scale>
        <a:sx n="3" d="2"/>
        <a:sy n="3" d="2"/>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tags" Target="tags/tag1.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3" y="2"/>
            <a:ext cx="6221133" cy="498212"/>
          </a:xfrm>
          <a:prstGeom prst="rect">
            <a:avLst/>
          </a:prstGeom>
        </p:spPr>
        <p:txBody>
          <a:bodyPr vert="horz" lIns="73587" tIns="36794" rIns="73587" bIns="36794" rtlCol="0"/>
          <a:lstStyle>
            <a:lvl1pPr algn="l">
              <a:defRPr sz="1000"/>
            </a:lvl1pPr>
          </a:lstStyle>
          <a:p>
            <a:pPr defTabSz="735686">
              <a:defRPr/>
            </a:pPr>
            <a:endParaRPr lang="zh-CN" altLang="en-US"/>
          </a:p>
        </p:txBody>
      </p:sp>
      <p:sp>
        <p:nvSpPr>
          <p:cNvPr id="3" name="日期占位符 2"/>
          <p:cNvSpPr>
            <a:spLocks noGrp="1"/>
          </p:cNvSpPr>
          <p:nvPr>
            <p:ph type="dt" idx="1"/>
          </p:nvPr>
        </p:nvSpPr>
        <p:spPr>
          <a:xfrm>
            <a:off x="8131230" y="2"/>
            <a:ext cx="6221133" cy="498212"/>
          </a:xfrm>
          <a:prstGeom prst="rect">
            <a:avLst/>
          </a:prstGeom>
        </p:spPr>
        <p:txBody>
          <a:bodyPr vert="horz" lIns="73587" tIns="36794" rIns="73587" bIns="36794" rtlCol="0"/>
          <a:lstStyle>
            <a:lvl1pPr algn="r">
              <a:defRPr sz="1000"/>
            </a:lvl1pPr>
          </a:lstStyle>
          <a:p>
            <a:pPr defTabSz="735686">
              <a:defRPr/>
            </a:pPr>
            <a:fld id="{C1DB716A-964D-4EB2-8D0E-86C29F8A49E2}" type="datetimeFigureOut">
              <a:rPr lang="zh-CN" altLang="en-US" smtClean="0"/>
              <a:pPr defTabSz="735686">
                <a:defRPr/>
              </a:pPr>
              <a:t>2026/6/4</a:t>
            </a:fld>
            <a:endParaRPr lang="zh-CN" altLang="en-US"/>
          </a:p>
        </p:txBody>
      </p:sp>
      <p:sp>
        <p:nvSpPr>
          <p:cNvPr id="4" name="幻灯片图像占位符 3"/>
          <p:cNvSpPr>
            <a:spLocks noGrp="1" noRot="1" noChangeAspect="1"/>
          </p:cNvSpPr>
          <p:nvPr>
            <p:ph type="sldImg" idx="2"/>
          </p:nvPr>
        </p:nvSpPr>
        <p:spPr>
          <a:xfrm>
            <a:off x="3833813" y="1243013"/>
            <a:ext cx="6688137" cy="3346450"/>
          </a:xfrm>
          <a:prstGeom prst="rect">
            <a:avLst/>
          </a:prstGeom>
          <a:noFill/>
          <a:ln w="12700">
            <a:solidFill>
              <a:prstClr val="black"/>
            </a:solidFill>
          </a:ln>
        </p:spPr>
        <p:txBody>
          <a:bodyPr vert="horz" lIns="73587" tIns="36794" rIns="73587" bIns="36794" rtlCol="0" anchor="ctr"/>
          <a:lstStyle/>
          <a:p>
            <a:pPr marL="0" marR="0" lvl="0" indent="0" algn="l" defTabSz="735686" rtl="0" eaLnBrk="0" fontAlgn="base" latinLnBrk="0" hangingPunct="0">
              <a:lnSpc>
                <a:spcPct val="100000"/>
              </a:lnSpc>
              <a:spcBef>
                <a:spcPct val="30000"/>
              </a:spcBef>
              <a:spcAft>
                <a:spcPct val="0"/>
              </a:spcAft>
              <a:buClrTx/>
              <a:buSzTx/>
              <a:buFontTx/>
              <a:buNone/>
              <a:defRPr/>
            </a:pPr>
            <a:endParaRPr kumimoji="0" lang="zh-CN"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1435126" y="4776884"/>
            <a:ext cx="11485517" cy="3908927"/>
          </a:xfrm>
          <a:prstGeom prst="rect">
            <a:avLst/>
          </a:prstGeom>
        </p:spPr>
        <p:txBody>
          <a:bodyPr vert="horz" lIns="73587" tIns="36794" rIns="73587" bIns="36794" rtlCol="0"/>
          <a:lstStyle/>
          <a:p>
            <a:pPr marL="0" marR="0" lvl="0" indent="0" algn="l" defTabSz="735686" rtl="0" eaLnBrk="0" fontAlgn="base" latinLnBrk="0" hangingPunct="0">
              <a:lnSpc>
                <a:spcPct val="100000"/>
              </a:lnSpc>
              <a:spcBef>
                <a:spcPct val="30000"/>
              </a:spcBef>
              <a:spcAft>
                <a:spcPct val="0"/>
              </a:spcAft>
              <a:buClrTx/>
              <a:buSzTx/>
              <a:buFontTx/>
              <a:buNone/>
              <a:defRPr/>
            </a:pPr>
            <a:r>
              <a:rPr kumimoji="0" lang="zh-CN" altLang="en-US" sz="10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368161" marR="0" lvl="1" indent="0" algn="l" defTabSz="735686" rtl="0" eaLnBrk="0" fontAlgn="base" latinLnBrk="0" hangingPunct="0">
              <a:lnSpc>
                <a:spcPct val="100000"/>
              </a:lnSpc>
              <a:spcBef>
                <a:spcPct val="30000"/>
              </a:spcBef>
              <a:spcAft>
                <a:spcPct val="0"/>
              </a:spcAft>
              <a:buClrTx/>
              <a:buSzTx/>
              <a:buFontTx/>
              <a:buNone/>
              <a:defRPr/>
            </a:pPr>
            <a:r>
              <a:rPr kumimoji="0" lang="zh-CN" altLang="en-US" sz="1000" b="0" i="0" u="none" strike="noStrike" kern="1200" cap="none" spc="0" normalizeH="0" baseline="0" noProof="0">
                <a:ln>
                  <a:noFill/>
                </a:ln>
                <a:solidFill>
                  <a:schemeClr val="tx1"/>
                </a:solidFill>
                <a:effectLst/>
                <a:uLnTx/>
                <a:uFillTx/>
                <a:latin typeface="+mn-lt"/>
                <a:ea typeface="+mn-ea"/>
                <a:cs typeface="+mn-cs"/>
              </a:rPr>
              <a:t>二级</a:t>
            </a:r>
          </a:p>
          <a:p>
            <a:pPr marL="735686" marR="0" lvl="2" indent="0" algn="l" defTabSz="735686" rtl="0" eaLnBrk="0" fontAlgn="base" latinLnBrk="0" hangingPunct="0">
              <a:lnSpc>
                <a:spcPct val="100000"/>
              </a:lnSpc>
              <a:spcBef>
                <a:spcPct val="30000"/>
              </a:spcBef>
              <a:spcAft>
                <a:spcPct val="0"/>
              </a:spcAft>
              <a:buClrTx/>
              <a:buSzTx/>
              <a:buFontTx/>
              <a:buNone/>
              <a:defRPr/>
            </a:pPr>
            <a:r>
              <a:rPr kumimoji="0" lang="zh-CN" altLang="en-US" sz="1000" b="0" i="0" u="none" strike="noStrike" kern="1200" cap="none" spc="0" normalizeH="0" baseline="0" noProof="0">
                <a:ln>
                  <a:noFill/>
                </a:ln>
                <a:solidFill>
                  <a:schemeClr val="tx1"/>
                </a:solidFill>
                <a:effectLst/>
                <a:uLnTx/>
                <a:uFillTx/>
                <a:latin typeface="+mn-lt"/>
                <a:ea typeface="+mn-ea"/>
                <a:cs typeface="+mn-cs"/>
              </a:rPr>
              <a:t>三级</a:t>
            </a:r>
          </a:p>
          <a:p>
            <a:pPr marL="1103849" marR="0" lvl="3" indent="0" algn="l" defTabSz="735686" rtl="0" eaLnBrk="0" fontAlgn="base" latinLnBrk="0" hangingPunct="0">
              <a:lnSpc>
                <a:spcPct val="100000"/>
              </a:lnSpc>
              <a:spcBef>
                <a:spcPct val="30000"/>
              </a:spcBef>
              <a:spcAft>
                <a:spcPct val="0"/>
              </a:spcAft>
              <a:buClrTx/>
              <a:buSzTx/>
              <a:buFontTx/>
              <a:buNone/>
              <a:defRPr/>
            </a:pPr>
            <a:r>
              <a:rPr kumimoji="0" lang="zh-CN" altLang="en-US" sz="1000" b="0" i="0" u="none" strike="noStrike" kern="1200" cap="none" spc="0" normalizeH="0" baseline="0" noProof="0">
                <a:ln>
                  <a:noFill/>
                </a:ln>
                <a:solidFill>
                  <a:schemeClr val="tx1"/>
                </a:solidFill>
                <a:effectLst/>
                <a:uLnTx/>
                <a:uFillTx/>
                <a:latin typeface="+mn-lt"/>
                <a:ea typeface="+mn-ea"/>
                <a:cs typeface="+mn-cs"/>
              </a:rPr>
              <a:t>四级</a:t>
            </a:r>
          </a:p>
          <a:p>
            <a:pPr marL="1472010" marR="0" lvl="4" indent="0" algn="l" defTabSz="735686" rtl="0" eaLnBrk="0" fontAlgn="base" latinLnBrk="0" hangingPunct="0">
              <a:lnSpc>
                <a:spcPct val="100000"/>
              </a:lnSpc>
              <a:spcBef>
                <a:spcPct val="30000"/>
              </a:spcBef>
              <a:spcAft>
                <a:spcPct val="0"/>
              </a:spcAft>
              <a:buClrTx/>
              <a:buSzTx/>
              <a:buFontTx/>
              <a:buNone/>
              <a:defRPr/>
            </a:pPr>
            <a:r>
              <a:rPr kumimoji="0" lang="zh-CN" altLang="en-US" sz="1000" b="0" i="0" u="none" strike="noStrike" kern="1200" cap="none" spc="0" normalizeH="0" baseline="0" noProof="0">
                <a:ln>
                  <a:noFill/>
                </a:ln>
                <a:solidFill>
                  <a:schemeClr val="tx1"/>
                </a:solidFill>
                <a:effectLst/>
                <a:uLnTx/>
                <a:uFillTx/>
                <a:latin typeface="+mn-lt"/>
                <a:ea typeface="+mn-ea"/>
                <a:cs typeface="+mn-cs"/>
              </a:rPr>
              <a:t>五级</a:t>
            </a:r>
          </a:p>
        </p:txBody>
      </p:sp>
      <p:sp>
        <p:nvSpPr>
          <p:cNvPr id="6" name="页脚占位符 5"/>
          <p:cNvSpPr>
            <a:spLocks noGrp="1"/>
          </p:cNvSpPr>
          <p:nvPr>
            <p:ph type="ftr" sz="quarter" idx="4"/>
          </p:nvPr>
        </p:nvSpPr>
        <p:spPr>
          <a:xfrm>
            <a:off x="3" y="9428428"/>
            <a:ext cx="6221133" cy="498212"/>
          </a:xfrm>
          <a:prstGeom prst="rect">
            <a:avLst/>
          </a:prstGeom>
        </p:spPr>
        <p:txBody>
          <a:bodyPr vert="horz" lIns="73587" tIns="36794" rIns="73587" bIns="36794" rtlCol="0" anchor="b"/>
          <a:lstStyle>
            <a:lvl1pPr algn="l">
              <a:defRPr sz="1000"/>
            </a:lvl1pPr>
          </a:lstStyle>
          <a:p>
            <a:pPr defTabSz="735686">
              <a:defRPr/>
            </a:pPr>
            <a:endParaRPr lang="zh-CN" altLang="en-US"/>
          </a:p>
        </p:txBody>
      </p:sp>
      <p:sp>
        <p:nvSpPr>
          <p:cNvPr id="7" name="灯片编号占位符 6"/>
          <p:cNvSpPr>
            <a:spLocks noGrp="1"/>
          </p:cNvSpPr>
          <p:nvPr>
            <p:ph type="sldNum" sz="quarter" idx="5"/>
          </p:nvPr>
        </p:nvSpPr>
        <p:spPr>
          <a:xfrm>
            <a:off x="8131230" y="9428428"/>
            <a:ext cx="6221133" cy="498212"/>
          </a:xfrm>
          <a:prstGeom prst="rect">
            <a:avLst/>
          </a:prstGeom>
        </p:spPr>
        <p:txBody>
          <a:bodyPr vert="horz" wrap="square" lIns="73587" tIns="36794" rIns="73587" bIns="36794" numCol="1" anchor="b" anchorCtr="0" compatLnSpc="1"/>
          <a:lstStyle>
            <a:lvl1pPr algn="r">
              <a:defRPr sz="1000"/>
            </a:lvl1pPr>
          </a:lstStyle>
          <a:p>
            <a:pPr defTabSz="735686">
              <a:defRPr/>
            </a:pPr>
            <a:fld id="{213A655C-B1AC-4425-A5A8-AB2C31E5176D}" type="slidenum">
              <a:rPr lang="zh-CN" altLang="en-US" smtClean="0"/>
              <a:pPr defTabSz="735686">
                <a:defRPr/>
              </a:pPr>
              <a:t>‹#›</a:t>
            </a:fld>
            <a:endParaRPr lang="zh-CN"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8256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118104"/>
            <a:ext cx="17088485" cy="2112263"/>
          </a:xfrm>
          <a:prstGeom prst="rect">
            <a:avLst/>
          </a:prstGeom>
        </p:spPr>
        <p:txBody>
          <a:bodyPr/>
          <a:lstStyle>
            <a:lvl1pPr>
              <a:defRPr/>
            </a:lvl1pPr>
          </a:lstStyle>
          <a:p>
            <a:endParaRPr/>
          </a:p>
        </p:txBody>
      </p:sp>
      <p:sp>
        <p:nvSpPr>
          <p:cNvPr id="3" name="Holder 3"/>
          <p:cNvSpPr>
            <a:spLocks noGrp="1"/>
          </p:cNvSpPr>
          <p:nvPr>
            <p:ph type="subTitle" idx="4"/>
          </p:nvPr>
        </p:nvSpPr>
        <p:spPr>
          <a:xfrm>
            <a:off x="3015615" y="5632704"/>
            <a:ext cx="14072869" cy="2514600"/>
          </a:xfrm>
          <a:prstGeom prst="rect">
            <a:avLst/>
          </a:prstGeom>
        </p:spPr>
        <p:txBody>
          <a:bodyPr/>
          <a:lstStyle>
            <a:lvl1pPr>
              <a:defRPr/>
            </a:lvl1pPr>
          </a:lstStyle>
          <a:p>
            <a:endParaRPr/>
          </a:p>
        </p:txBody>
      </p:sp>
      <p:sp>
        <p:nvSpPr>
          <p:cNvPr id="9" name="Holder 4"/>
          <p:cNvSpPr>
            <a:spLocks noGrp="1"/>
          </p:cNvSpPr>
          <p:nvPr>
            <p:ph type="ftr" sz="quarter" idx="3"/>
          </p:nvPr>
        </p:nvSpPr>
        <p:spPr>
          <a:xfrm>
            <a:off x="6835775" y="9353550"/>
            <a:ext cx="6432550" cy="503238"/>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Holder 5"/>
          <p:cNvSpPr>
            <a:spLocks noGrp="1"/>
          </p:cNvSpPr>
          <p:nvPr>
            <p:ph type="dt" sz="half" idx="2"/>
          </p:nvPr>
        </p:nvSpPr>
        <p:spPr>
          <a:xfrm>
            <a:off x="1004888" y="9353550"/>
            <a:ext cx="4624388" cy="503238"/>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20275FD-135D-4BC5-ABA7-171CF6D46488}" type="datetimeFigureOut">
              <a:rPr kumimoji="0" lang="en-US" sz="1800" b="0" i="0" u="none" strike="noStrike" kern="1200" cap="none" spc="0" normalizeH="0" baseline="0" noProof="1">
                <a:ln>
                  <a:noFill/>
                </a:ln>
                <a:solidFill>
                  <a:schemeClr val="tx1">
                    <a:tint val="75000"/>
                  </a:schemeClr>
                </a:solidFill>
                <a:effectLst/>
                <a:uLnTx/>
                <a:uFillTx/>
                <a:latin typeface="+mn-lt"/>
                <a:ea typeface="+mn-ea"/>
                <a:cs typeface="+mn-cs"/>
              </a:rPr>
              <a:t>6/4/2026</a:t>
            </a:fld>
            <a:endParaRPr kumimoji="0" lang="en-US" sz="18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1" name="Holder 6"/>
          <p:cNvSpPr>
            <a:spLocks noGrp="1"/>
          </p:cNvSpPr>
          <p:nvPr>
            <p:ph type="sldNum" sz="quarter" idx="14"/>
          </p:nvPr>
        </p:nvSpPr>
        <p:spPr>
          <a:xfrm>
            <a:off x="14474825" y="9353550"/>
            <a:ext cx="4624388" cy="50323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AE77DD5-325A-4769-9C55-E302D77FA1AB}" type="slidenum">
              <a:rPr kumimoji="0"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a:lvl1pPr>
          </a:lstStyle>
          <a:p>
            <a:endParaRPr/>
          </a:p>
        </p:txBody>
      </p:sp>
      <p:sp>
        <p:nvSpPr>
          <p:cNvPr id="3" name="Holder 3"/>
          <p:cNvSpPr>
            <a:spLocks noGrp="1"/>
          </p:cNvSpPr>
          <p:nvPr>
            <p:ph type="body" idx="1"/>
          </p:nvPr>
        </p:nvSpPr>
        <p:spPr/>
        <p:txBody>
          <a:bodyPr/>
          <a:lstStyle>
            <a:lvl1pPr>
              <a:defRPr/>
            </a:lvl1pPr>
          </a:lstStyle>
          <a:p>
            <a:endParaRPr/>
          </a:p>
        </p:txBody>
      </p:sp>
      <p:sp>
        <p:nvSpPr>
          <p:cNvPr id="9" name="Holder 4"/>
          <p:cNvSpPr>
            <a:spLocks noGrp="1"/>
          </p:cNvSpPr>
          <p:nvPr>
            <p:ph type="ftr" sz="quarter" idx="3"/>
          </p:nvPr>
        </p:nvSpPr>
        <p:spPr>
          <a:xfrm>
            <a:off x="6835775" y="9353550"/>
            <a:ext cx="6432550" cy="503238"/>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Holder 5"/>
          <p:cNvSpPr>
            <a:spLocks noGrp="1"/>
          </p:cNvSpPr>
          <p:nvPr>
            <p:ph type="dt" sz="half" idx="2"/>
          </p:nvPr>
        </p:nvSpPr>
        <p:spPr>
          <a:xfrm>
            <a:off x="1004888" y="9353550"/>
            <a:ext cx="4624388" cy="503238"/>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B41257D-445D-4368-B419-9FA411A0CAA6}" type="datetimeFigureOut">
              <a:rPr kumimoji="0" lang="en-US" sz="1800" b="0" i="0" u="none" strike="noStrike" kern="1200" cap="none" spc="0" normalizeH="0" baseline="0" noProof="1">
                <a:ln>
                  <a:noFill/>
                </a:ln>
                <a:solidFill>
                  <a:schemeClr val="tx1">
                    <a:tint val="75000"/>
                  </a:schemeClr>
                </a:solidFill>
                <a:effectLst/>
                <a:uLnTx/>
                <a:uFillTx/>
                <a:latin typeface="+mn-lt"/>
                <a:ea typeface="+mn-ea"/>
                <a:cs typeface="+mn-cs"/>
              </a:rPr>
              <a:t>6/4/2026</a:t>
            </a:fld>
            <a:endParaRPr kumimoji="0" lang="en-US" sz="18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1" name="Holder 6"/>
          <p:cNvSpPr>
            <a:spLocks noGrp="1"/>
          </p:cNvSpPr>
          <p:nvPr>
            <p:ph type="sldNum" sz="quarter" idx="4"/>
          </p:nvPr>
        </p:nvSpPr>
        <p:spPr>
          <a:xfrm>
            <a:off x="14474825" y="9353550"/>
            <a:ext cx="4624388" cy="50323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95C69B-6AB9-4BA6-9AF6-127A8972002B}" type="slidenum">
              <a:rPr kumimoji="0"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a:lvl1pPr>
          </a:lstStyle>
          <a:p>
            <a:endParaRPr/>
          </a:p>
        </p:txBody>
      </p:sp>
      <p:sp>
        <p:nvSpPr>
          <p:cNvPr id="3" name="Holder 3"/>
          <p:cNvSpPr>
            <a:spLocks noGrp="1"/>
          </p:cNvSpPr>
          <p:nvPr>
            <p:ph sz="half" idx="2"/>
          </p:nvPr>
        </p:nvSpPr>
        <p:spPr>
          <a:xfrm>
            <a:off x="1005205" y="2313432"/>
            <a:ext cx="8745283" cy="6638544"/>
          </a:xfrm>
          <a:prstGeom prst="rect">
            <a:avLst/>
          </a:prstGeom>
        </p:spPr>
        <p:txBody>
          <a:bodyPr/>
          <a:lstStyle>
            <a:lvl1pPr>
              <a:defRPr/>
            </a:lvl1pPr>
          </a:lstStyle>
          <a:p>
            <a:endParaRPr/>
          </a:p>
        </p:txBody>
      </p:sp>
      <p:sp>
        <p:nvSpPr>
          <p:cNvPr id="4" name="Holder 4"/>
          <p:cNvSpPr>
            <a:spLocks noGrp="1"/>
          </p:cNvSpPr>
          <p:nvPr>
            <p:ph sz="half" idx="3"/>
          </p:nvPr>
        </p:nvSpPr>
        <p:spPr>
          <a:xfrm>
            <a:off x="10353611" y="2313432"/>
            <a:ext cx="8745283" cy="6638544"/>
          </a:xfrm>
          <a:prstGeom prst="rect">
            <a:avLst/>
          </a:prstGeom>
        </p:spPr>
        <p:txBody>
          <a:bodyPr/>
          <a:lstStyle>
            <a:lvl1pPr>
              <a:defRPr/>
            </a:lvl1pPr>
          </a:lstStyle>
          <a:p>
            <a:endParaRPr/>
          </a:p>
        </p:txBody>
      </p:sp>
      <p:sp>
        <p:nvSpPr>
          <p:cNvPr id="9" name="Holder 5"/>
          <p:cNvSpPr>
            <a:spLocks noGrp="1"/>
          </p:cNvSpPr>
          <p:nvPr>
            <p:ph type="ftr" sz="quarter" idx="13"/>
          </p:nvPr>
        </p:nvSpPr>
        <p:spPr>
          <a:xfrm>
            <a:off x="6835775" y="9353550"/>
            <a:ext cx="6432550" cy="503238"/>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Holder 6"/>
          <p:cNvSpPr>
            <a:spLocks noGrp="1"/>
          </p:cNvSpPr>
          <p:nvPr>
            <p:ph type="dt" sz="half" idx="12"/>
          </p:nvPr>
        </p:nvSpPr>
        <p:spPr>
          <a:xfrm>
            <a:off x="1004888" y="9353550"/>
            <a:ext cx="4624388" cy="503238"/>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2581978B-FCDE-44CA-AB9F-210F33591AC9}" type="datetimeFigureOut">
              <a:rPr kumimoji="0" lang="en-US" sz="1800" b="0" i="0" u="none" strike="noStrike" kern="1200" cap="none" spc="0" normalizeH="0" baseline="0" noProof="1">
                <a:ln>
                  <a:noFill/>
                </a:ln>
                <a:solidFill>
                  <a:schemeClr val="tx1">
                    <a:tint val="75000"/>
                  </a:schemeClr>
                </a:solidFill>
                <a:effectLst/>
                <a:uLnTx/>
                <a:uFillTx/>
                <a:latin typeface="+mn-lt"/>
                <a:ea typeface="+mn-ea"/>
                <a:cs typeface="+mn-cs"/>
              </a:rPr>
              <a:t>6/4/2026</a:t>
            </a:fld>
            <a:endParaRPr kumimoji="0" lang="en-US" sz="18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1" name="Holder 7"/>
          <p:cNvSpPr>
            <a:spLocks noGrp="1"/>
          </p:cNvSpPr>
          <p:nvPr>
            <p:ph type="sldNum" sz="quarter" idx="4"/>
          </p:nvPr>
        </p:nvSpPr>
        <p:spPr>
          <a:xfrm>
            <a:off x="14474825" y="9353550"/>
            <a:ext cx="4624388" cy="50323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00BB6B4-23BD-4279-B4C6-9EA1EDC7902A}" type="slidenum">
              <a:rPr kumimoji="0"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a:lvl1pPr>
          </a:lstStyle>
          <a:p>
            <a:endParaRPr/>
          </a:p>
        </p:txBody>
      </p:sp>
      <p:sp>
        <p:nvSpPr>
          <p:cNvPr id="9" name="Holder 3"/>
          <p:cNvSpPr>
            <a:spLocks noGrp="1"/>
          </p:cNvSpPr>
          <p:nvPr>
            <p:ph type="ftr" sz="quarter" idx="3"/>
          </p:nvPr>
        </p:nvSpPr>
        <p:spPr>
          <a:xfrm>
            <a:off x="6835775" y="9353550"/>
            <a:ext cx="6432550" cy="503238"/>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Holder 4"/>
          <p:cNvSpPr>
            <a:spLocks noGrp="1"/>
          </p:cNvSpPr>
          <p:nvPr>
            <p:ph type="dt" sz="half" idx="2"/>
          </p:nvPr>
        </p:nvSpPr>
        <p:spPr>
          <a:xfrm>
            <a:off x="1004888" y="9353550"/>
            <a:ext cx="4624388" cy="503238"/>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4387D2B-5DC5-486C-88BF-A8AF506FA990}" type="datetimeFigureOut">
              <a:rPr kumimoji="0" lang="en-US" sz="1800" b="0" i="0" u="none" strike="noStrike" kern="1200" cap="none" spc="0" normalizeH="0" baseline="0" noProof="1">
                <a:ln>
                  <a:noFill/>
                </a:ln>
                <a:solidFill>
                  <a:schemeClr val="tx1">
                    <a:tint val="75000"/>
                  </a:schemeClr>
                </a:solidFill>
                <a:effectLst/>
                <a:uLnTx/>
                <a:uFillTx/>
                <a:latin typeface="+mn-lt"/>
                <a:ea typeface="+mn-ea"/>
                <a:cs typeface="+mn-cs"/>
              </a:rPr>
              <a:t>6/4/2026</a:t>
            </a:fld>
            <a:endParaRPr kumimoji="0" lang="en-US" sz="18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1" name="Holder 5"/>
          <p:cNvSpPr>
            <a:spLocks noGrp="1"/>
          </p:cNvSpPr>
          <p:nvPr>
            <p:ph type="sldNum" sz="quarter" idx="4"/>
          </p:nvPr>
        </p:nvSpPr>
        <p:spPr>
          <a:xfrm>
            <a:off x="14474825" y="9353550"/>
            <a:ext cx="4624388" cy="50323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7583100-B881-4647-9371-B59ADAC7C855}" type="slidenum">
              <a:rPr kumimoji="0"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bg>
      <p:bgPr>
        <a:solidFill>
          <a:schemeClr val="bg1"/>
        </a:solidFill>
        <a:effectLst/>
      </p:bgPr>
    </p:bg>
    <p:spTree>
      <p:nvGrpSpPr>
        <p:cNvPr id="1" name=""/>
        <p:cNvGrpSpPr/>
        <p:nvPr/>
      </p:nvGrpSpPr>
      <p:grpSpPr>
        <a:xfrm>
          <a:off x="0" y="0"/>
          <a:ext cx="0" cy="0"/>
          <a:chOff x="0" y="0"/>
          <a:chExt cx="0" cy="0"/>
        </a:xfrm>
      </p:grpSpPr>
      <p:sp>
        <p:nvSpPr>
          <p:cNvPr id="9" name="Holder 2"/>
          <p:cNvSpPr>
            <a:spLocks noGrp="1"/>
          </p:cNvSpPr>
          <p:nvPr>
            <p:ph type="ftr" sz="quarter" idx="3"/>
          </p:nvPr>
        </p:nvSpPr>
        <p:spPr>
          <a:xfrm>
            <a:off x="6835775" y="9353550"/>
            <a:ext cx="6432550" cy="503238"/>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Holder 3"/>
          <p:cNvSpPr>
            <a:spLocks noGrp="1"/>
          </p:cNvSpPr>
          <p:nvPr>
            <p:ph type="dt" sz="half" idx="2"/>
          </p:nvPr>
        </p:nvSpPr>
        <p:spPr>
          <a:xfrm>
            <a:off x="1004888" y="9353550"/>
            <a:ext cx="4624388" cy="503238"/>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D7E9C50C-75B2-4F8F-B4F2-C18ECBD5904B}" type="datetimeFigureOut">
              <a:rPr kumimoji="0" lang="en-US" sz="1800" b="0" i="0" u="none" strike="noStrike" kern="1200" cap="none" spc="0" normalizeH="0" baseline="0" noProof="1">
                <a:ln>
                  <a:noFill/>
                </a:ln>
                <a:solidFill>
                  <a:schemeClr val="tx1">
                    <a:tint val="75000"/>
                  </a:schemeClr>
                </a:solidFill>
                <a:effectLst/>
                <a:uLnTx/>
                <a:uFillTx/>
                <a:latin typeface="+mn-lt"/>
                <a:ea typeface="+mn-ea"/>
                <a:cs typeface="+mn-cs"/>
              </a:rPr>
              <a:t>6/4/2026</a:t>
            </a:fld>
            <a:endParaRPr kumimoji="0" lang="en-US" sz="18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1" name="Holder 4"/>
          <p:cNvSpPr>
            <a:spLocks noGrp="1"/>
          </p:cNvSpPr>
          <p:nvPr>
            <p:ph type="sldNum" sz="quarter" idx="4"/>
          </p:nvPr>
        </p:nvSpPr>
        <p:spPr>
          <a:xfrm>
            <a:off x="14474825" y="9353550"/>
            <a:ext cx="4624388" cy="50323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5DFF8DC-8E9D-43EA-9E9C-D93CD9131DF5}" type="slidenum">
              <a:rPr kumimoji="0"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bk object 17"/>
          <p:cNvSpPr/>
          <p:nvPr/>
        </p:nvSpPr>
        <p:spPr>
          <a:xfrm>
            <a:off x="0" y="0"/>
            <a:ext cx="0" cy="1588"/>
          </a:xfrm>
          <a:custGeom>
            <a:avLst/>
            <a:gdLst/>
            <a:ahLst/>
            <a:cxnLst>
              <a:cxn ang="0">
                <a:pos x="0" y="98202"/>
              </a:cxn>
              <a:cxn ang="0">
                <a:pos x="0" y="344956"/>
              </a:cxn>
            </a:cxnLst>
            <a:rect l="0" t="0" r="0" b="0"/>
            <a:pathLst>
              <a:path w="1" h="1270">
                <a:moveTo>
                  <a:pt x="0" y="461"/>
                </a:moveTo>
                <a:lnTo>
                  <a:pt x="0" y="1617"/>
                </a:lnTo>
              </a:path>
            </a:pathLst>
          </a:custGeom>
          <a:noFill/>
          <a:ln w="3175" cap="flat" cmpd="sng">
            <a:solidFill>
              <a:srgbClr val="000000">
                <a:alpha val="100000"/>
              </a:srgbClr>
            </a:solidFill>
            <a:prstDash val="solid"/>
            <a:round/>
            <a:headEnd type="none" w="med" len="med"/>
            <a:tailEnd type="none" w="med" len="med"/>
          </a:ln>
        </p:spPr>
        <p:txBody>
          <a:bodyPr/>
          <a:lstStyle/>
          <a:p>
            <a:endParaRPr lang="zh-CN" altLang="en-US"/>
          </a:p>
        </p:txBody>
      </p:sp>
      <p:sp>
        <p:nvSpPr>
          <p:cNvPr id="1028" name="Holder 2"/>
          <p:cNvSpPr>
            <a:spLocks noGrp="1"/>
          </p:cNvSpPr>
          <p:nvPr>
            <p:ph type="title"/>
          </p:nvPr>
        </p:nvSpPr>
        <p:spPr>
          <a:xfrm>
            <a:off x="1004888" y="401638"/>
            <a:ext cx="18094325" cy="1609725"/>
          </a:xfrm>
          <a:prstGeom prst="rect">
            <a:avLst/>
          </a:prstGeom>
          <a:noFill/>
          <a:ln w="9525">
            <a:noFill/>
          </a:ln>
        </p:spPr>
        <p:txBody>
          <a:bodyPr lIns="0" tIns="0" rIns="0" bIns="0">
            <a:spAutoFit/>
          </a:bodyPr>
          <a:lstStyle/>
          <a:p>
            <a:pPr lvl="0"/>
            <a:endParaRPr lang="zh-CN" altLang="zh-CN" dirty="0"/>
          </a:p>
        </p:txBody>
      </p:sp>
      <p:sp>
        <p:nvSpPr>
          <p:cNvPr id="1029" name="Holder 3"/>
          <p:cNvSpPr>
            <a:spLocks noGrp="1"/>
          </p:cNvSpPr>
          <p:nvPr>
            <p:ph type="body"/>
          </p:nvPr>
        </p:nvSpPr>
        <p:spPr>
          <a:xfrm>
            <a:off x="1004888" y="2312988"/>
            <a:ext cx="18094325" cy="6638925"/>
          </a:xfrm>
          <a:prstGeom prst="rect">
            <a:avLst/>
          </a:prstGeom>
          <a:noFill/>
          <a:ln w="9525">
            <a:noFill/>
          </a:ln>
        </p:spPr>
        <p:txBody>
          <a:bodyPr lIns="0" tIns="0" rIns="0" bIns="0">
            <a:spAutoFit/>
          </a:bodyPr>
          <a:lstStyle/>
          <a:p>
            <a:pPr lvl="0"/>
            <a:endParaRPr lang="zh-CN" altLang="zh-CN" dirty="0"/>
          </a:p>
        </p:txBody>
      </p:sp>
      <p:sp>
        <p:nvSpPr>
          <p:cNvPr id="4" name="Holder 4"/>
          <p:cNvSpPr>
            <a:spLocks noGrp="1"/>
          </p:cNvSpPr>
          <p:nvPr>
            <p:ph type="ftr" sz="quarter" idx="5"/>
          </p:nvPr>
        </p:nvSpPr>
        <p:spPr>
          <a:xfrm>
            <a:off x="6835775" y="9353550"/>
            <a:ext cx="6432550" cy="503238"/>
          </a:xfrm>
          <a:prstGeom prst="rect">
            <a:avLst/>
          </a:prstGeom>
        </p:spPr>
        <p:txBody>
          <a:bodyPr wrap="square" lIns="0" tIns="0" rIns="0" bIns="0">
            <a:spAutoFit/>
          </a:bodyPr>
          <a:lstStyle>
            <a:lvl1pPr algn="ctr" eaLnBrk="1" fontAlgn="auto" hangingPunct="1">
              <a:defRPr>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Holder 5"/>
          <p:cNvSpPr>
            <a:spLocks noGrp="1"/>
          </p:cNvSpPr>
          <p:nvPr>
            <p:ph type="dt" sz="half" idx="6"/>
          </p:nvPr>
        </p:nvSpPr>
        <p:spPr>
          <a:xfrm>
            <a:off x="1004888" y="9353550"/>
            <a:ext cx="4624388" cy="503238"/>
          </a:xfrm>
          <a:prstGeom prst="rect">
            <a:avLst/>
          </a:prstGeom>
        </p:spPr>
        <p:txBody>
          <a:bodyPr wrap="square" lIns="0" tIns="0" rIns="0" bIns="0">
            <a:spAutoFit/>
          </a:bodyPr>
          <a:lstStyle>
            <a:lvl1pPr algn="l" eaLnBrk="1" fontAlgn="auto" hangingPunct="1">
              <a:defRPr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BA187F2E-D3FA-4D89-8BC6-EEA6E98D90A6}" type="datetimeFigureOut">
              <a:rPr kumimoji="0" lang="en-US" sz="1800" b="0" i="0" u="none" strike="noStrike" kern="1200" cap="none" spc="0" normalizeH="0" baseline="0" noProof="1">
                <a:ln>
                  <a:noFill/>
                </a:ln>
                <a:solidFill>
                  <a:schemeClr val="tx1">
                    <a:tint val="75000"/>
                  </a:schemeClr>
                </a:solidFill>
                <a:effectLst/>
                <a:uLnTx/>
                <a:uFillTx/>
                <a:latin typeface="+mn-lt"/>
                <a:ea typeface="+mn-ea"/>
                <a:cs typeface="+mn-cs"/>
              </a:rPr>
              <a:t>6/4/2026</a:t>
            </a:fld>
            <a:endParaRPr kumimoji="0" lang="en-US" sz="18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6" name="Holder 6"/>
          <p:cNvSpPr>
            <a:spLocks noGrp="1"/>
          </p:cNvSpPr>
          <p:nvPr>
            <p:ph type="sldNum" sz="quarter" idx="7"/>
          </p:nvPr>
        </p:nvSpPr>
        <p:spPr>
          <a:xfrm>
            <a:off x="14474825" y="9353550"/>
            <a:ext cx="4624388" cy="503238"/>
          </a:xfrm>
          <a:prstGeom prst="rect">
            <a:avLst/>
          </a:prstGeom>
        </p:spPr>
        <p:txBody>
          <a:bodyPr vert="horz" wrap="square" lIns="0" tIns="0" rIns="0" bIns="0" numCol="1" anchor="t" anchorCtr="0" compatLnSpc="1">
            <a:spAutoFit/>
          </a:bodyPr>
          <a:lstStyle>
            <a:lvl1pPr algn="r" eaLnBrk="1" hangingPunct="1">
              <a:defRPr noProof="1">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F6844445-4DBC-44DA-80E1-FCFBF76E9E15}" type="slidenum">
              <a:rPr kumimoji="0"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zh-CN" sz="18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94" y="0"/>
            <a:ext cx="20098512" cy="10058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Calibri" panose="020F050202020403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Calibri" panose="020F050202020403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Calibri" panose="020F0502020204030204" pitchFamily="34" charset="0"/>
          <a:ea typeface="宋体" panose="02010600030101010101" pitchFamily="2" charset="-122"/>
        </a:defRPr>
      </a:lvl5pPr>
      <a:lvl6pPr marL="457200" algn="l" rtl="0" fontAlgn="base">
        <a:spcBef>
          <a:spcPct val="0"/>
        </a:spcBef>
        <a:spcAft>
          <a:spcPct val="0"/>
        </a:spcAft>
        <a:defRPr>
          <a:solidFill>
            <a:schemeClr val="tx2"/>
          </a:solidFill>
          <a:latin typeface="Calibri" panose="020F0502020204030204" pitchFamily="34" charset="0"/>
          <a:ea typeface="宋体" panose="02010600030101010101" pitchFamily="2" charset="-122"/>
        </a:defRPr>
      </a:lvl6pPr>
      <a:lvl7pPr marL="914400" algn="l" rtl="0" fontAlgn="base">
        <a:spcBef>
          <a:spcPct val="0"/>
        </a:spcBef>
        <a:spcAft>
          <a:spcPct val="0"/>
        </a:spcAft>
        <a:defRPr>
          <a:solidFill>
            <a:schemeClr val="tx2"/>
          </a:solidFill>
          <a:latin typeface="Calibri" panose="020F0502020204030204" pitchFamily="34" charset="0"/>
          <a:ea typeface="宋体" panose="02010600030101010101" pitchFamily="2" charset="-122"/>
        </a:defRPr>
      </a:lvl7pPr>
      <a:lvl8pPr marL="1371600" algn="l" rtl="0" fontAlgn="base">
        <a:spcBef>
          <a:spcPct val="0"/>
        </a:spcBef>
        <a:spcAft>
          <a:spcPct val="0"/>
        </a:spcAft>
        <a:defRPr>
          <a:solidFill>
            <a:schemeClr val="tx2"/>
          </a:solidFill>
          <a:latin typeface="Calibri" panose="020F0502020204030204" pitchFamily="34" charset="0"/>
          <a:ea typeface="宋体" panose="02010600030101010101" pitchFamily="2" charset="-122"/>
        </a:defRPr>
      </a:lvl8pPr>
      <a:lvl9pPr marL="1828800" algn="l" rtl="0" fontAlgn="base">
        <a:spcBef>
          <a:spcPct val="0"/>
        </a:spcBef>
        <a:spcAft>
          <a:spcPct val="0"/>
        </a:spcAft>
        <a:defRPr>
          <a:solidFill>
            <a:schemeClr val="tx2"/>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0"/>
        </a:spcBef>
        <a:spcAft>
          <a:spcPct val="0"/>
        </a:spcAft>
        <a:buChar char="•"/>
        <a:defRPr sz="3200">
          <a:solidFill>
            <a:schemeClr val="tx1"/>
          </a:solidFill>
          <a:latin typeface="+mn-lt"/>
          <a:ea typeface="+mn-ea"/>
          <a:cs typeface="+mn-cs"/>
        </a:defRPr>
      </a:lvl1pPr>
      <a:lvl2pPr marL="457200" algn="l" rtl="0" eaLnBrk="0" fontAlgn="base" hangingPunct="0">
        <a:spcBef>
          <a:spcPct val="0"/>
        </a:spcBef>
        <a:spcAft>
          <a:spcPct val="0"/>
        </a:spcAft>
        <a:buChar char="–"/>
        <a:defRPr sz="2800">
          <a:solidFill>
            <a:schemeClr val="tx1"/>
          </a:solidFill>
          <a:latin typeface="+mn-lt"/>
          <a:ea typeface="+mn-ea"/>
          <a:cs typeface="+mn-cs"/>
        </a:defRPr>
      </a:lvl2pPr>
      <a:lvl3pPr marL="914400" algn="l" rtl="0" eaLnBrk="0" fontAlgn="base" hangingPunct="0">
        <a:spcBef>
          <a:spcPct val="0"/>
        </a:spcBef>
        <a:spcAft>
          <a:spcPct val="0"/>
        </a:spcAft>
        <a:buChar char="•"/>
        <a:defRPr sz="2400">
          <a:solidFill>
            <a:schemeClr val="tx1"/>
          </a:solidFill>
          <a:latin typeface="+mn-lt"/>
          <a:ea typeface="+mn-ea"/>
          <a:cs typeface="+mn-cs"/>
        </a:defRPr>
      </a:lvl3pPr>
      <a:lvl4pPr marL="1371600" algn="l" rtl="0" eaLnBrk="0" fontAlgn="base" hangingPunct="0">
        <a:spcBef>
          <a:spcPct val="0"/>
        </a:spcBef>
        <a:spcAft>
          <a:spcPct val="0"/>
        </a:spcAft>
        <a:buChar char="–"/>
        <a:defRPr sz="2000">
          <a:solidFill>
            <a:schemeClr val="tx1"/>
          </a:solidFill>
          <a:latin typeface="+mn-lt"/>
          <a:ea typeface="+mn-ea"/>
          <a:cs typeface="+mn-cs"/>
        </a:defRPr>
      </a:lvl4pPr>
      <a:lvl5pPr marL="1828800" algn="l" rtl="0" eaLnBrk="0" fontAlgn="base" hangingPunct="0">
        <a:spcBef>
          <a:spcPct val="0"/>
        </a:spcBef>
        <a:spcAft>
          <a:spcPct val="0"/>
        </a:spcAft>
        <a:buChar char="»"/>
        <a:defRPr sz="2000">
          <a:solidFill>
            <a:schemeClr val="tx1"/>
          </a:solidFill>
          <a:latin typeface="+mn-lt"/>
          <a:ea typeface="+mn-ea"/>
          <a:cs typeface="+mn-cs"/>
        </a:defRPr>
      </a:lvl5pPr>
      <a:lvl6pPr marL="2286000">
        <a:defRPr sz="2000">
          <a:latin typeface="+mn-lt"/>
          <a:ea typeface="+mn-ea"/>
          <a:cs typeface="+mn-cs"/>
        </a:defRPr>
      </a:lvl6pPr>
      <a:lvl7pPr marL="2743200">
        <a:defRPr sz="2000">
          <a:latin typeface="+mn-lt"/>
          <a:ea typeface="+mn-ea"/>
          <a:cs typeface="+mn-cs"/>
        </a:defRPr>
      </a:lvl7pPr>
      <a:lvl8pPr marL="3200400">
        <a:defRPr sz="2000">
          <a:latin typeface="+mn-lt"/>
          <a:ea typeface="+mn-ea"/>
          <a:cs typeface="+mn-cs"/>
        </a:defRPr>
      </a:lvl8pPr>
      <a:lvl9pPr marL="3657600">
        <a:defRPr sz="2000">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4.xml"/><Relationship Id="rId7" Type="http://schemas.openxmlformats.org/officeDocument/2006/relationships/image" Target="../media/image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E54561CD-0799-50D5-3923-6D3FD36CC48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3936" r="5894"/>
          <a:stretch>
            <a:fillRect/>
          </a:stretch>
        </p:blipFill>
        <p:spPr>
          <a:xfrm>
            <a:off x="10052050" y="5797406"/>
            <a:ext cx="5122864" cy="4260993"/>
          </a:xfrm>
          <a:prstGeom prst="rect">
            <a:avLst/>
          </a:prstGeom>
        </p:spPr>
      </p:pic>
      <p:sp>
        <p:nvSpPr>
          <p:cNvPr id="3" name="矩形 2"/>
          <p:cNvSpPr/>
          <p:nvPr/>
        </p:nvSpPr>
        <p:spPr>
          <a:xfrm>
            <a:off x="10052050" y="5797406"/>
            <a:ext cx="5122864" cy="4260994"/>
          </a:xfrm>
          <a:prstGeom prst="rect">
            <a:avLst/>
          </a:prstGeom>
          <a:solidFill>
            <a:srgbClr val="FFFFFF">
              <a:alpha val="50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 name="文本框 5"/>
          <p:cNvSpPr txBox="1"/>
          <p:nvPr/>
        </p:nvSpPr>
        <p:spPr>
          <a:xfrm>
            <a:off x="12968374" y="619172"/>
            <a:ext cx="6948772" cy="230832"/>
          </a:xfrm>
          <a:prstGeom prst="rect">
            <a:avLst/>
          </a:prstGeom>
          <a:noFill/>
        </p:spPr>
        <p:txBody>
          <a:bodyPr wrap="square" rtlCol="0">
            <a:spAutoFit/>
          </a:bodyPr>
          <a:lstStyle/>
          <a:p>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南京市国土空间规划编制成果公布</a:t>
            </a:r>
          </a:p>
        </p:txBody>
      </p:sp>
      <p:sp>
        <p:nvSpPr>
          <p:cNvPr id="8196" name="object 4"/>
          <p:cNvSpPr txBox="1"/>
          <p:nvPr/>
        </p:nvSpPr>
        <p:spPr>
          <a:xfrm>
            <a:off x="10052050" y="9058223"/>
            <a:ext cx="5122864" cy="578172"/>
          </a:xfrm>
          <a:prstGeom prst="rect">
            <a:avLst/>
          </a:prstGeom>
          <a:noFill/>
          <a:ln w="9525">
            <a:noFill/>
          </a:ln>
        </p:spPr>
        <p:txBody>
          <a:bodyPr wrap="square" lIns="0" tIns="0" rIns="0" bIns="0">
            <a:spAutoFit/>
          </a:bodyPr>
          <a:lstStyle/>
          <a:p>
            <a:pPr marL="374650" indent="-363220" algn="ctr" eaLnBrk="1" hangingPunct="1">
              <a:lnSpc>
                <a:spcPct val="153000"/>
              </a:lnSpc>
            </a:pPr>
            <a:r>
              <a:rPr lang="en-US" altLang="zh-CN" sz="1400" dirty="0" err="1">
                <a:latin typeface="微软雅黑" panose="020B0503020204020204" pitchFamily="34" charset="-122"/>
                <a:ea typeface="微软雅黑" panose="020B0503020204020204" pitchFamily="34" charset="-122"/>
              </a:rPr>
              <a:t>南京市规划和自然资源局</a:t>
            </a:r>
            <a:endParaRPr lang="en-US" altLang="zh-CN" sz="1400" dirty="0">
              <a:latin typeface="微软雅黑" panose="020B0503020204020204" pitchFamily="34" charset="-122"/>
              <a:ea typeface="微软雅黑" panose="020B0503020204020204" pitchFamily="34" charset="-122"/>
            </a:endParaRPr>
          </a:p>
          <a:p>
            <a:pPr marL="374650" indent="-363220" algn="ctr" eaLnBrk="1" hangingPunct="1">
              <a:lnSpc>
                <a:spcPct val="153000"/>
              </a:lnSpc>
            </a:pPr>
            <a:r>
              <a:rPr lang="en-US" altLang="zh-CN" sz="1200" dirty="0">
                <a:latin typeface="微软雅黑" panose="020B0503020204020204" pitchFamily="34" charset="-122"/>
                <a:ea typeface="微软雅黑" panose="020B0503020204020204" pitchFamily="34" charset="-122"/>
              </a:rPr>
              <a:t> </a:t>
            </a:r>
            <a:r>
              <a:rPr lang="en-US" altLang="zh-CN" sz="1200" dirty="0" err="1">
                <a:latin typeface="微软雅黑" panose="020B0503020204020204" pitchFamily="34" charset="-122"/>
                <a:ea typeface="微软雅黑" panose="020B0503020204020204" pitchFamily="34" charset="-122"/>
              </a:rPr>
              <a:t>二O</a:t>
            </a:r>
            <a:r>
              <a:rPr lang="en-US" altLang="en-US" sz="1200" dirty="0" err="1">
                <a:latin typeface="微软雅黑" panose="020B0503020204020204" pitchFamily="34" charset="-122"/>
                <a:ea typeface="微软雅黑" panose="020B0503020204020204" pitchFamily="34" charset="-122"/>
              </a:rPr>
              <a:t>二</a:t>
            </a:r>
            <a:r>
              <a:rPr lang="zh-CN" altLang="en-US" sz="1200" dirty="0">
                <a:latin typeface="微软雅黑" panose="020B0503020204020204" pitchFamily="34" charset="-122"/>
                <a:ea typeface="微软雅黑" panose="020B0503020204020204" pitchFamily="34" charset="-122"/>
              </a:rPr>
              <a:t>六</a:t>
            </a:r>
            <a:r>
              <a:rPr lang="en-US" altLang="zh-CN" sz="1200" dirty="0">
                <a:latin typeface="微软雅黑" panose="020B0503020204020204" pitchFamily="34" charset="-122"/>
                <a:ea typeface="微软雅黑" panose="020B0503020204020204" pitchFamily="34" charset="-122"/>
              </a:rPr>
              <a:t>年</a:t>
            </a:r>
            <a:r>
              <a:rPr lang="zh-CN" altLang="en-US" sz="1200" dirty="0">
                <a:latin typeface="微软雅黑" panose="020B0503020204020204" pitchFamily="34" charset="-122"/>
                <a:ea typeface="微软雅黑" panose="020B0503020204020204" pitchFamily="34" charset="-122"/>
              </a:rPr>
              <a:t>六</a:t>
            </a:r>
            <a:r>
              <a:rPr lang="en-US" altLang="zh-CN" sz="1200" dirty="0">
                <a:latin typeface="微软雅黑" panose="020B0503020204020204" pitchFamily="34" charset="-122"/>
                <a:ea typeface="微软雅黑" panose="020B0503020204020204" pitchFamily="34" charset="-122"/>
              </a:rPr>
              <a:t>月</a:t>
            </a:r>
          </a:p>
        </p:txBody>
      </p:sp>
      <p:sp>
        <p:nvSpPr>
          <p:cNvPr id="8199" name="object 7"/>
          <p:cNvSpPr txBox="1"/>
          <p:nvPr/>
        </p:nvSpPr>
        <p:spPr>
          <a:xfrm>
            <a:off x="15844664" y="609716"/>
            <a:ext cx="3712442" cy="2272417"/>
          </a:xfrm>
          <a:prstGeom prst="rect">
            <a:avLst/>
          </a:prstGeom>
          <a:noFill/>
          <a:ln w="9525">
            <a:noFill/>
          </a:ln>
        </p:spPr>
        <p:txBody>
          <a:bodyPr wrap="square" lIns="0" tIns="0" rIns="0" bIns="0">
            <a:spAutoFit/>
          </a:bodyPr>
          <a:lstStyle/>
          <a:p>
            <a:pPr marL="12700" indent="-12700" algn="just" eaLnBrk="1" hangingPunct="1">
              <a:lnSpc>
                <a:spcPts val="1975"/>
              </a:lnSpc>
              <a:spcBef>
                <a:spcPts val="600"/>
              </a:spcBef>
              <a:spcAft>
                <a:spcPts val="600"/>
              </a:spcAft>
            </a:pPr>
            <a:r>
              <a:rPr lang="en-US" altLang="zh-CN" sz="1400" dirty="0" err="1">
                <a:latin typeface="微软雅黑" panose="020B0503020204020204" pitchFamily="34" charset="-122"/>
                <a:ea typeface="微软雅黑" panose="020B0503020204020204" pitchFamily="34" charset="-122"/>
              </a:rPr>
              <a:t>前言</a:t>
            </a:r>
            <a:endParaRPr lang="en-US" altLang="zh-CN" sz="1400" dirty="0">
              <a:latin typeface="微软雅黑" panose="020B0503020204020204" pitchFamily="34" charset="-122"/>
              <a:ea typeface="微软雅黑" panose="020B0503020204020204" pitchFamily="34" charset="-122"/>
            </a:endParaRPr>
          </a:p>
          <a:p>
            <a:pPr marL="12700" indent="-12700" algn="just" eaLnBrk="1" hangingPunct="1">
              <a:lnSpc>
                <a:spcPct val="200000"/>
              </a:lnSpc>
            </a:pPr>
            <a:r>
              <a:rPr lang="zh-CN" altLang="en-US" sz="900" dirty="0" smtClean="0">
                <a:latin typeface="微软雅黑" panose="020B0503020204020204" pitchFamily="34" charset="-122"/>
                <a:ea typeface="微软雅黑" panose="020B0503020204020204" pitchFamily="34" charset="-122"/>
                <a:sym typeface="Wingdings" panose="05000000000000000000" pitchFamily="2" charset="2"/>
              </a:rPr>
              <a:t>        为</a:t>
            </a:r>
            <a:r>
              <a:rPr lang="zh-CN" altLang="en-US" sz="900" dirty="0">
                <a:latin typeface="微软雅黑" panose="020B0503020204020204" pitchFamily="34" charset="-122"/>
                <a:ea typeface="微软雅黑" panose="020B0503020204020204" pitchFamily="34" charset="-122"/>
                <a:sym typeface="Wingdings" panose="05000000000000000000" pitchFamily="2" charset="2"/>
              </a:rPr>
              <a:t>优化片区公共服务设施布局，加强与公共交通站点的衔接，</a:t>
            </a:r>
            <a:r>
              <a:rPr lang="zh-CN" altLang="en-US" sz="900" dirty="0">
                <a:latin typeface="微软雅黑" panose="020B0503020204020204" pitchFamily="34" charset="-122"/>
                <a:ea typeface="微软雅黑" panose="020B0503020204020204" pitchFamily="34" charset="-122"/>
              </a:rPr>
              <a:t>我局会同雨花台区人民政府组织开展了</a:t>
            </a:r>
            <a:r>
              <a:rPr lang="en-US" altLang="zh-CN" sz="900" dirty="0">
                <a:latin typeface="微软雅黑" panose="020B0503020204020204" pitchFamily="34" charset="-122"/>
                <a:ea typeface="微软雅黑" panose="020B0503020204020204" pitchFamily="34" charset="-122"/>
                <a:sym typeface="+mn-ea"/>
              </a:rPr>
              <a:t>《</a:t>
            </a:r>
            <a:r>
              <a:rPr lang="zh-CN" altLang="en-US" sz="900" dirty="0">
                <a:latin typeface="微软雅黑" panose="020B0503020204020204" pitchFamily="34" charset="-122"/>
                <a:ea typeface="微软雅黑" panose="020B0503020204020204" pitchFamily="34" charset="-122"/>
              </a:rPr>
              <a:t>秦淮新河入江口南岸片区龙藏大道以东地块城市设计深化及控制性详细规划</a:t>
            </a:r>
            <a:r>
              <a:rPr lang="en-US" altLang="zh-CN" sz="900" dirty="0">
                <a:latin typeface="微软雅黑" panose="020B0503020204020204" pitchFamily="34" charset="-122"/>
                <a:ea typeface="微软雅黑" panose="020B0503020204020204" pitchFamily="34" charset="-122"/>
                <a:sym typeface="+mn-ea"/>
              </a:rPr>
              <a:t>》</a:t>
            </a:r>
            <a:r>
              <a:rPr lang="en-US" altLang="zh-CN" sz="900" dirty="0">
                <a:latin typeface="微软雅黑" panose="020B0503020204020204" pitchFamily="34" charset="-122"/>
                <a:ea typeface="微软雅黑" panose="020B0503020204020204" pitchFamily="34" charset="-122"/>
              </a:rPr>
              <a:t> SOa010-04</a:t>
            </a:r>
            <a:r>
              <a:rPr lang="zh-CN" altLang="en-US" sz="900" dirty="0">
                <a:latin typeface="微软雅黑" panose="020B0503020204020204" pitchFamily="34" charset="-122"/>
                <a:ea typeface="微软雅黑" panose="020B0503020204020204" pitchFamily="34" charset="-122"/>
                <a:sym typeface="+mn-ea"/>
              </a:rPr>
              <a:t>规划管理单元图则技术修正</a:t>
            </a:r>
            <a:r>
              <a:rPr lang="zh-CN" altLang="en-US" sz="900" dirty="0">
                <a:latin typeface="微软雅黑" panose="020B0503020204020204" pitchFamily="34" charset="-122"/>
                <a:ea typeface="微软雅黑" panose="020B0503020204020204" pitchFamily="34" charset="-122"/>
              </a:rPr>
              <a:t>工作。</a:t>
            </a:r>
          </a:p>
          <a:p>
            <a:pPr marL="12700" indent="-12700" algn="just" eaLnBrk="1" hangingPunct="1">
              <a:lnSpc>
                <a:spcPct val="200000"/>
              </a:lnSpc>
            </a:pPr>
            <a:r>
              <a:rPr lang="zh-CN" altLang="en-US" sz="900" dirty="0">
                <a:latin typeface="微软雅黑" panose="020B0503020204020204" pitchFamily="34" charset="-122"/>
                <a:ea typeface="微软雅黑" panose="020B0503020204020204" pitchFamily="34" charset="-122"/>
              </a:rPr>
              <a:t>        根据</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中华人民共和国城乡规划法</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南京市国土空间规划条例</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，现将</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秦淮新河入江口南岸片区龙藏大道以东地块城市设计深化及控制性详细规划</a:t>
            </a:r>
            <a:r>
              <a:rPr lang="en-US" altLang="zh-CN" sz="900" dirty="0">
                <a:latin typeface="微软雅黑" panose="020B0503020204020204" pitchFamily="34" charset="-122"/>
                <a:ea typeface="微软雅黑" panose="020B0503020204020204" pitchFamily="34" charset="-122"/>
              </a:rPr>
              <a:t>》SOa010—04</a:t>
            </a:r>
            <a:r>
              <a:rPr lang="zh-CN" altLang="en-US" sz="900" dirty="0">
                <a:latin typeface="微软雅黑" panose="020B0503020204020204" pitchFamily="34" charset="-122"/>
                <a:ea typeface="微软雅黑" panose="020B0503020204020204" pitchFamily="34" charset="-122"/>
              </a:rPr>
              <a:t>规划管理单元图则技术修正成果向社会予以公布。</a:t>
            </a:r>
          </a:p>
        </p:txBody>
      </p:sp>
      <p:sp>
        <p:nvSpPr>
          <p:cNvPr id="8203" name="object 16"/>
          <p:cNvSpPr txBox="1"/>
          <p:nvPr/>
        </p:nvSpPr>
        <p:spPr>
          <a:xfrm>
            <a:off x="5434013" y="8665409"/>
            <a:ext cx="2997857" cy="1007968"/>
          </a:xfrm>
          <a:prstGeom prst="rect">
            <a:avLst/>
          </a:prstGeom>
          <a:noFill/>
          <a:ln w="9525">
            <a:noFill/>
          </a:ln>
        </p:spPr>
        <p:txBody>
          <a:bodyPr wrap="square" lIns="0" tIns="0" rIns="0" bIns="0">
            <a:spAutoFit/>
          </a:bodyPr>
          <a:lstStyle/>
          <a:p>
            <a:pPr marL="184150" indent="-171450" eaLnBrk="1" hangingPunct="1">
              <a:spcBef>
                <a:spcPts val="650"/>
              </a:spcBef>
              <a:buFont typeface="Arial" panose="020B0604020202020204" pitchFamily="34" charset="0"/>
              <a:buChar char="•"/>
            </a:pPr>
            <a:r>
              <a:rPr lang="en-US" altLang="zh-CN" sz="1200" dirty="0">
                <a:latin typeface="微软雅黑" panose="020B0503020204020204" pitchFamily="34" charset="-122"/>
                <a:ea typeface="微软雅黑" panose="020B0503020204020204" pitchFamily="34" charset="-122"/>
              </a:rPr>
              <a:t>地 址</a:t>
            </a:r>
            <a:r>
              <a:rPr lang="zh-CN" altLang="en-US" sz="1200" dirty="0">
                <a:latin typeface="微软雅黑" panose="020B0503020204020204" pitchFamily="34" charset="-122"/>
                <a:ea typeface="微软雅黑" panose="020B0503020204020204" pitchFamily="34" charset="-122"/>
              </a:rPr>
              <a:t>：南京市雨花台区软件大道 </a:t>
            </a:r>
            <a:r>
              <a:rPr lang="en-US" altLang="zh-CN" sz="1200" dirty="0">
                <a:latin typeface="微软雅黑" panose="020B0503020204020204" pitchFamily="34" charset="-122"/>
                <a:ea typeface="微软雅黑" panose="020B0503020204020204" pitchFamily="34" charset="-122"/>
              </a:rPr>
              <a:t>176 </a:t>
            </a:r>
            <a:r>
              <a:rPr lang="zh-CN" altLang="en-US" sz="1200" dirty="0">
                <a:latin typeface="微软雅黑" panose="020B0503020204020204" pitchFamily="34" charset="-122"/>
                <a:ea typeface="微软雅黑" panose="020B0503020204020204" pitchFamily="34" charset="-122"/>
              </a:rPr>
              <a:t>号</a:t>
            </a:r>
            <a:endParaRPr lang="en-US" altLang="zh-CN" sz="1200" dirty="0">
              <a:latin typeface="微软雅黑" panose="020B0503020204020204" pitchFamily="34" charset="-122"/>
              <a:ea typeface="微软雅黑" panose="020B0503020204020204" pitchFamily="34" charset="-122"/>
            </a:endParaRPr>
          </a:p>
          <a:p>
            <a:pPr marL="184150" indent="-171450" eaLnBrk="1" hangingPunct="1">
              <a:spcBef>
                <a:spcPts val="650"/>
              </a:spcBef>
              <a:buFont typeface="Arial" panose="020B0604020202020204" pitchFamily="34" charset="0"/>
              <a:buChar char="•"/>
            </a:pPr>
            <a:r>
              <a:rPr lang="en-US" altLang="zh-CN" sz="1200" dirty="0">
                <a:latin typeface="微软雅黑" panose="020B0503020204020204" pitchFamily="34" charset="-122"/>
                <a:ea typeface="微软雅黑" panose="020B0503020204020204" pitchFamily="34" charset="-122"/>
              </a:rPr>
              <a:t>邮 编</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210000</a:t>
            </a:r>
          </a:p>
          <a:p>
            <a:pPr marL="184150" indent="-171450" eaLnBrk="1" hangingPunct="1">
              <a:spcBef>
                <a:spcPts val="650"/>
              </a:spcBef>
              <a:buFont typeface="Arial" panose="020B0604020202020204" pitchFamily="34" charset="0"/>
              <a:buChar char="•"/>
            </a:pPr>
            <a:r>
              <a:rPr lang="en-US" altLang="zh-CN" sz="1200" dirty="0">
                <a:latin typeface="微软雅黑" panose="020B0503020204020204" pitchFamily="34" charset="-122"/>
                <a:ea typeface="微软雅黑" panose="020B0503020204020204" pitchFamily="34" charset="-122"/>
              </a:rPr>
              <a:t>网 址</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 http://ghj.nanjing.gov.cn/</a:t>
            </a:r>
          </a:p>
          <a:p>
            <a:pPr marL="184150" indent="-171450" eaLnBrk="1" hangingPunct="1">
              <a:spcBef>
                <a:spcPts val="650"/>
              </a:spcBef>
              <a:buFont typeface="Arial" panose="020B0604020202020204" pitchFamily="34" charset="0"/>
              <a:buChar char="•"/>
            </a:pPr>
            <a:r>
              <a:rPr lang="en-US" altLang="zh-CN" sz="1200" dirty="0" err="1">
                <a:latin typeface="微软雅黑" panose="020B0503020204020204" pitchFamily="34" charset="-122"/>
                <a:ea typeface="微软雅黑" panose="020B0503020204020204" pitchFamily="34" charset="-122"/>
              </a:rPr>
              <a:t>咨询电话</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025-52887659</a:t>
            </a:r>
            <a:endParaRPr lang="zh-CN" altLang="en-US" sz="1200" dirty="0">
              <a:latin typeface="微软雅黑" panose="020B0503020204020204" pitchFamily="34" charset="-122"/>
              <a:ea typeface="微软雅黑" panose="020B0503020204020204" pitchFamily="34" charset="-122"/>
            </a:endParaRPr>
          </a:p>
        </p:txBody>
      </p:sp>
      <p:sp>
        <p:nvSpPr>
          <p:cNvPr id="4" name="object 12"/>
          <p:cNvSpPr txBox="1"/>
          <p:nvPr/>
        </p:nvSpPr>
        <p:spPr>
          <a:xfrm>
            <a:off x="15844664" y="6520894"/>
            <a:ext cx="3712442" cy="2272417"/>
          </a:xfrm>
          <a:prstGeom prst="rect">
            <a:avLst/>
          </a:prstGeom>
          <a:noFill/>
          <a:ln w="9525">
            <a:noFill/>
          </a:ln>
        </p:spPr>
        <p:txBody>
          <a:bodyPr wrap="square" lIns="0" tIns="0" rIns="0" bIns="0">
            <a:spAutoFit/>
          </a:bodyPr>
          <a:lstStyle/>
          <a:p>
            <a:pPr marL="12700" indent="-12700" algn="just" eaLnBrk="1" hangingPunct="1">
              <a:lnSpc>
                <a:spcPts val="1975"/>
              </a:lnSpc>
              <a:spcBef>
                <a:spcPts val="600"/>
              </a:spcBef>
              <a:spcAft>
                <a:spcPts val="600"/>
              </a:spcAft>
            </a:pPr>
            <a:r>
              <a:rPr lang="zh-CN" altLang="en-US" sz="1400" dirty="0">
                <a:latin typeface="微软雅黑" panose="020B0503020204020204" pitchFamily="34" charset="-122"/>
                <a:ea typeface="微软雅黑" panose="020B0503020204020204" pitchFamily="34" charset="-122"/>
              </a:rPr>
              <a:t>说明</a:t>
            </a:r>
            <a:endParaRPr lang="en-US" altLang="zh-CN" sz="1400" dirty="0">
              <a:latin typeface="微软雅黑" panose="020B0503020204020204" pitchFamily="34" charset="-122"/>
              <a:ea typeface="微软雅黑" panose="020B0503020204020204" pitchFamily="34" charset="-122"/>
            </a:endParaRPr>
          </a:p>
          <a:p>
            <a:pPr marL="12700" indent="-12700" algn="just" eaLnBrk="1" hangingPunct="1">
              <a:lnSpc>
                <a:spcPct val="200000"/>
              </a:lnSpc>
            </a:pPr>
            <a:r>
              <a:rPr lang="en-US" altLang="zh-CN" sz="900" dirty="0">
                <a:latin typeface="微软雅黑" panose="020B0503020204020204" pitchFamily="34" charset="-122"/>
                <a:ea typeface="微软雅黑" panose="020B0503020204020204" pitchFamily="34" charset="-122"/>
              </a:rPr>
              <a:t>1、</a:t>
            </a:r>
            <a:r>
              <a:rPr lang="zh-CN" altLang="en-US" sz="900" dirty="0">
                <a:latin typeface="微软雅黑" panose="020B0503020204020204" pitchFamily="34" charset="-122"/>
                <a:ea typeface="微软雅黑" panose="020B0503020204020204" pitchFamily="34" charset="-122"/>
              </a:rPr>
              <a:t>本规划</a:t>
            </a:r>
            <a:r>
              <a:rPr lang="en-US" altLang="zh-CN" sz="900" dirty="0" err="1">
                <a:latin typeface="微软雅黑" panose="020B0503020204020204" pitchFamily="34" charset="-122"/>
                <a:ea typeface="微软雅黑" panose="020B0503020204020204" pitchFamily="34" charset="-122"/>
              </a:rPr>
              <a:t>是城市发展的控制与引导性文件，不代表具体的项目实施计划和实施方案。一旦有建设行为，应依据批准的具体项目建设方案实施</a:t>
            </a:r>
            <a:r>
              <a:rPr lang="en-US" altLang="zh-CN" sz="900" dirty="0">
                <a:latin typeface="微软雅黑" panose="020B0503020204020204" pitchFamily="34" charset="-122"/>
                <a:ea typeface="微软雅黑" panose="020B0503020204020204" pitchFamily="34" charset="-122"/>
              </a:rPr>
              <a:t>。</a:t>
            </a:r>
          </a:p>
          <a:p>
            <a:pPr marL="12700" indent="-12700" algn="just" eaLnBrk="1" hangingPunct="1">
              <a:lnSpc>
                <a:spcPct val="200000"/>
              </a:lnSpc>
            </a:pPr>
            <a:r>
              <a:rPr lang="en-US" altLang="zh-CN" sz="900" dirty="0">
                <a:latin typeface="微软雅黑" panose="020B0503020204020204" pitchFamily="34" charset="-122"/>
                <a:ea typeface="微软雅黑" panose="020B0503020204020204" pitchFamily="34" charset="-122"/>
              </a:rPr>
              <a:t>2、</a:t>
            </a:r>
            <a:r>
              <a:rPr lang="zh-CN" altLang="en-US" sz="900" dirty="0">
                <a:latin typeface="微软雅黑" panose="020B0503020204020204" pitchFamily="34" charset="-122"/>
                <a:ea typeface="微软雅黑" panose="020B0503020204020204" pitchFamily="34" charset="-122"/>
              </a:rPr>
              <a:t>国土空间规划</a:t>
            </a:r>
            <a:r>
              <a:rPr lang="en-US" altLang="zh-CN" sz="900" dirty="0">
                <a:latin typeface="微软雅黑" panose="020B0503020204020204" pitchFamily="34" charset="-122"/>
                <a:ea typeface="微软雅黑" panose="020B0503020204020204" pitchFamily="34" charset="-122"/>
              </a:rPr>
              <a:t>是不断优化更新的过程，规划内容以南京市规划和自然资源局存档备查的最新版本为准，同一地区同内容深度规划若有更新，南京市规划和自然资源局将</a:t>
            </a:r>
            <a:r>
              <a:rPr lang="en-US" altLang="en-US" sz="900" dirty="0">
                <a:latin typeface="微软雅黑" panose="020B0503020204020204" pitchFamily="34" charset="-122"/>
                <a:ea typeface="微软雅黑" panose="020B0503020204020204" pitchFamily="34" charset="-122"/>
              </a:rPr>
              <a:t>依法及</a:t>
            </a:r>
            <a:r>
              <a:rPr lang="en-US" altLang="zh-CN" sz="900" dirty="0">
                <a:latin typeface="微软雅黑" panose="020B0503020204020204" pitchFamily="34" charset="-122"/>
                <a:ea typeface="微软雅黑" panose="020B0503020204020204" pitchFamily="34" charset="-122"/>
              </a:rPr>
              <a:t>时在网站上公布，本材料自动作废。</a:t>
            </a:r>
          </a:p>
          <a:p>
            <a:pPr marL="12700" indent="-12700" algn="just" eaLnBrk="1" hangingPunct="1">
              <a:lnSpc>
                <a:spcPct val="200000"/>
              </a:lnSpc>
            </a:pPr>
            <a:r>
              <a:rPr lang="en-US" altLang="zh-CN" sz="900" noProof="1">
                <a:latin typeface="微软雅黑" panose="020B0503020204020204" pitchFamily="34" charset="-122"/>
                <a:ea typeface="微软雅黑" panose="020B0503020204020204" pitchFamily="34" charset="-122"/>
              </a:rPr>
              <a:t>3</a:t>
            </a:r>
            <a:r>
              <a:rPr lang="zh-CN" altLang="en-US" sz="900" noProof="1">
                <a:latin typeface="微软雅黑" panose="020B0503020204020204" pitchFamily="34" charset="-122"/>
                <a:ea typeface="微软雅黑" panose="020B0503020204020204" pitchFamily="34" charset="-122"/>
              </a:rPr>
              <a:t>、本材料版权及解释权归南京市规划和自然资源局所有，未取得版权人的书面授权，谢绝改变、分发、发布或使用本材料图文资料。</a:t>
            </a:r>
          </a:p>
        </p:txBody>
      </p:sp>
      <p:pic>
        <p:nvPicPr>
          <p:cNvPr id="13" name="图片 2"/>
          <p:cNvPicPr>
            <a:picLocks noChangeAspect="1"/>
          </p:cNvPicPr>
          <p:nvPr/>
        </p:nvPicPr>
        <p:blipFill rotWithShape="1">
          <a:blip r:embed="rId6"/>
          <a:srcRect r="79277"/>
          <a:stretch/>
        </p:blipFill>
        <p:spPr>
          <a:xfrm>
            <a:off x="12566650" y="533400"/>
            <a:ext cx="473732" cy="530225"/>
          </a:xfrm>
          <a:prstGeom prst="rect">
            <a:avLst/>
          </a:prstGeom>
          <a:noFill/>
          <a:ln w="9525">
            <a:noFill/>
          </a:ln>
        </p:spPr>
      </p:pic>
      <p:sp>
        <p:nvSpPr>
          <p:cNvPr id="17" name="object 5"/>
          <p:cNvSpPr txBox="1"/>
          <p:nvPr/>
        </p:nvSpPr>
        <p:spPr>
          <a:xfrm>
            <a:off x="10966426" y="2367905"/>
            <a:ext cx="4267088" cy="725327"/>
          </a:xfrm>
          <a:prstGeom prst="rect">
            <a:avLst/>
          </a:prstGeom>
          <a:noFill/>
          <a:ln w="9525">
            <a:noFill/>
          </a:ln>
        </p:spPr>
        <p:txBody>
          <a:bodyPr wrap="square" lIns="0" tIns="0" rIns="0" bIns="0">
            <a:spAutoFit/>
          </a:bodyPr>
          <a:lstStyle/>
          <a:p>
            <a:pPr marL="11430" algn="ctr" eaLnBrk="1" hangingPunct="1">
              <a:lnSpc>
                <a:spcPct val="102000"/>
              </a:lnSpc>
            </a:pPr>
            <a:r>
              <a:rPr lang="en-US" altLang="zh-CN" sz="1600" b="1" dirty="0">
                <a:solidFill>
                  <a:srgbClr val="FFFFFF"/>
                </a:solidFill>
                <a:latin typeface="宋体" panose="02010600030101010101" pitchFamily="2" charset="-122"/>
              </a:rPr>
              <a:t>《</a:t>
            </a:r>
            <a:r>
              <a:rPr lang="zh-CN" altLang="en-US" sz="1600" b="1" dirty="0">
                <a:solidFill>
                  <a:srgbClr val="FFFFFF"/>
                </a:solidFill>
                <a:latin typeface="宋体" panose="02010600030101010101" pitchFamily="2" charset="-122"/>
              </a:rPr>
              <a:t>秦淮新河入江口南岸片区龙藏大道以东地块城市设计深化及控制性详细规划</a:t>
            </a:r>
            <a:r>
              <a:rPr lang="en-US" altLang="zh-CN" sz="1600" b="1" dirty="0">
                <a:solidFill>
                  <a:srgbClr val="FFFFFF"/>
                </a:solidFill>
                <a:latin typeface="宋体" panose="02010600030101010101" pitchFamily="2" charset="-122"/>
              </a:rPr>
              <a:t>》</a:t>
            </a:r>
          </a:p>
          <a:p>
            <a:pPr marL="11430" algn="ctr" eaLnBrk="1" hangingPunct="1">
              <a:lnSpc>
                <a:spcPct val="102000"/>
              </a:lnSpc>
            </a:pPr>
            <a:r>
              <a:rPr lang="en-US" altLang="zh-CN" sz="1600" b="1" dirty="0">
                <a:solidFill>
                  <a:srgbClr val="FFFFFF"/>
                </a:solidFill>
                <a:latin typeface="宋体" panose="02010600030101010101" pitchFamily="2" charset="-122"/>
              </a:rPr>
              <a:t>SOa010—04</a:t>
            </a:r>
            <a:r>
              <a:rPr lang="zh-CN" altLang="en-US" sz="1600" b="1" dirty="0">
                <a:solidFill>
                  <a:srgbClr val="FFFFFF"/>
                </a:solidFill>
                <a:latin typeface="宋体" panose="02010600030101010101" pitchFamily="2" charset="-122"/>
              </a:rPr>
              <a:t>规划管理单元图则技术修正</a:t>
            </a:r>
            <a:endParaRPr lang="zh-CN" altLang="en-US" sz="1600" b="1" dirty="0">
              <a:solidFill>
                <a:srgbClr val="FFFFFF"/>
              </a:solidFill>
              <a:latin typeface="宋体" panose="02010600030101010101" pitchFamily="2"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D338457-B64F-2C63-A195-BE5A83FBA09D}"/>
              </a:ext>
            </a:extLst>
          </p:cNvPr>
          <p:cNvPicPr>
            <a:picLocks noChangeAspect="1"/>
          </p:cNvPicPr>
          <p:nvPr/>
        </p:nvPicPr>
        <p:blipFill rotWithShape="1">
          <a:blip r:embed="rId5" cstate="print">
            <a:alphaModFix amt="35000"/>
            <a:extLst>
              <a:ext uri="{28A0092B-C50C-407E-A947-70E740481C1C}">
                <a14:useLocalDpi xmlns:a14="http://schemas.microsoft.com/office/drawing/2010/main" val="0"/>
              </a:ext>
            </a:extLst>
          </a:blip>
          <a:srcRect l="1385" t="12407" r="18158" b="4445"/>
          <a:stretch>
            <a:fillRect/>
          </a:stretch>
        </p:blipFill>
        <p:spPr>
          <a:xfrm>
            <a:off x="292318" y="1896733"/>
            <a:ext cx="4320000" cy="3159087"/>
          </a:xfrm>
          <a:prstGeom prst="rect">
            <a:avLst/>
          </a:prstGeom>
          <a:ln>
            <a:solidFill>
              <a:schemeClr val="tx1"/>
            </a:solidFill>
          </a:ln>
        </p:spPr>
      </p:pic>
      <p:sp>
        <p:nvSpPr>
          <p:cNvPr id="6" name="object 7"/>
          <p:cNvSpPr txBox="1"/>
          <p:nvPr/>
        </p:nvSpPr>
        <p:spPr>
          <a:xfrm>
            <a:off x="316098" y="945541"/>
            <a:ext cx="1454150" cy="222250"/>
          </a:xfrm>
          <a:prstGeom prst="rect">
            <a:avLst/>
          </a:prstGeom>
          <a:noFill/>
          <a:ln w="9525">
            <a:noFill/>
          </a:ln>
        </p:spPr>
        <p:txBody>
          <a:bodyPr lIns="0" tIns="0" rIns="0" bIns="0">
            <a:spAutoFit/>
          </a:bodyPr>
          <a:lstStyle/>
          <a:p>
            <a:pPr marL="12700" eaLnBrk="1" hangingPunct="1"/>
            <a:r>
              <a:rPr lang="en-US" altLang="zh-CN" sz="1400" b="1" dirty="0" err="1">
                <a:solidFill>
                  <a:srgbClr val="000000"/>
                </a:solidFill>
                <a:latin typeface="微软雅黑" panose="020B0503020204020204" pitchFamily="34" charset="-122"/>
                <a:ea typeface="微软雅黑" panose="020B0503020204020204" pitchFamily="34" charset="-122"/>
              </a:rPr>
              <a:t>区位</a:t>
            </a:r>
            <a:endParaRPr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7" name="object 8"/>
          <p:cNvSpPr/>
          <p:nvPr/>
        </p:nvSpPr>
        <p:spPr>
          <a:xfrm>
            <a:off x="0" y="779463"/>
            <a:ext cx="20104100" cy="0"/>
          </a:xfrm>
          <a:custGeom>
            <a:avLst/>
            <a:gdLst>
              <a:gd name="txL" fmla="*/ 0 w 20104100"/>
              <a:gd name="txT" fmla="*/ 0 h 1"/>
              <a:gd name="txR" fmla="*/ 20104100 w 20104100"/>
              <a:gd name="txB" fmla="*/ 0 h 1"/>
            </a:gdLst>
            <a:ahLst/>
            <a:cxnLst>
              <a:cxn ang="0">
                <a:pos x="0" y="0"/>
              </a:cxn>
              <a:cxn ang="0">
                <a:pos x="20104100" y="0"/>
              </a:cxn>
            </a:cxnLst>
            <a:rect l="txL" t="txT" r="txR" b="txB"/>
            <a:pathLst>
              <a:path w="20104100" h="1">
                <a:moveTo>
                  <a:pt x="0" y="0"/>
                </a:moveTo>
                <a:lnTo>
                  <a:pt x="20104099" y="0"/>
                </a:lnTo>
              </a:path>
            </a:pathLst>
          </a:custGeom>
          <a:noFill/>
          <a:ln w="8666" cap="flat" cmpd="sng">
            <a:solidFill>
              <a:srgbClr val="000000">
                <a:alpha val="100000"/>
              </a:srgbClr>
            </a:solidFill>
            <a:prstDash val="solid"/>
            <a:round/>
            <a:headEnd type="none" w="med" len="med"/>
            <a:tailEnd type="none" w="med" len="med"/>
          </a:ln>
        </p:spPr>
        <p:txBody>
          <a:bodyPr/>
          <a:lstStyle/>
          <a:p>
            <a:endParaRPr lang="zh-CN" altLang="en-US">
              <a:latin typeface="Calibri" panose="020F0502020204030204" pitchFamily="34" charset="0"/>
              <a:ea typeface="宋体" panose="02010600030101010101" pitchFamily="2" charset="-122"/>
            </a:endParaRPr>
          </a:p>
        </p:txBody>
      </p:sp>
      <p:sp>
        <p:nvSpPr>
          <p:cNvPr id="8" name="object 9"/>
          <p:cNvSpPr/>
          <p:nvPr/>
        </p:nvSpPr>
        <p:spPr>
          <a:xfrm>
            <a:off x="0" y="0"/>
            <a:ext cx="0" cy="10053638"/>
          </a:xfrm>
          <a:custGeom>
            <a:avLst/>
            <a:gdLst>
              <a:gd name="txL" fmla="*/ 0 w 1"/>
              <a:gd name="txT" fmla="*/ 0 h 10053320"/>
              <a:gd name="txR" fmla="*/ 0 w 1"/>
              <a:gd name="txB" fmla="*/ 10053320 h 10053320"/>
            </a:gdLst>
            <a:ahLst/>
            <a:cxnLst>
              <a:cxn ang="0">
                <a:pos x="0" y="0"/>
              </a:cxn>
              <a:cxn ang="0">
                <a:pos x="0" y="10060684"/>
              </a:cxn>
            </a:cxnLst>
            <a:rect l="txL" t="txT" r="txR" b="txB"/>
            <a:pathLst>
              <a:path w="1" h="10053320">
                <a:moveTo>
                  <a:pt x="0" y="0"/>
                </a:moveTo>
                <a:lnTo>
                  <a:pt x="0" y="10052740"/>
                </a:lnTo>
              </a:path>
            </a:pathLst>
          </a:custGeom>
          <a:noFill/>
          <a:ln w="8666" cap="flat" cmpd="sng">
            <a:solidFill>
              <a:srgbClr val="000000">
                <a:alpha val="100000"/>
              </a:srgbClr>
            </a:solidFill>
            <a:prstDash val="solid"/>
            <a:round/>
            <a:headEnd type="none" w="med" len="med"/>
            <a:tailEnd type="none" w="med" len="med"/>
          </a:ln>
        </p:spPr>
        <p:txBody>
          <a:bodyPr/>
          <a:lstStyle/>
          <a:p>
            <a:endParaRPr lang="zh-CN" altLang="en-US"/>
          </a:p>
        </p:txBody>
      </p:sp>
      <p:sp>
        <p:nvSpPr>
          <p:cNvPr id="9" name="object 10"/>
          <p:cNvSpPr/>
          <p:nvPr/>
        </p:nvSpPr>
        <p:spPr>
          <a:xfrm>
            <a:off x="-639" y="10034588"/>
            <a:ext cx="20104100" cy="0"/>
          </a:xfrm>
          <a:custGeom>
            <a:avLst/>
            <a:gdLst>
              <a:gd name="txL" fmla="*/ 0 w 20104100"/>
              <a:gd name="txT" fmla="*/ 0 h 1"/>
              <a:gd name="txR" fmla="*/ 20104100 w 20104100"/>
              <a:gd name="txB" fmla="*/ 0 h 1"/>
            </a:gdLst>
            <a:ahLst/>
            <a:cxnLst>
              <a:cxn ang="0">
                <a:pos x="0" y="0"/>
              </a:cxn>
              <a:cxn ang="0">
                <a:pos x="20104100" y="0"/>
              </a:cxn>
            </a:cxnLst>
            <a:rect l="txL" t="txT" r="txR" b="txB"/>
            <a:pathLst>
              <a:path w="20104100" h="1">
                <a:moveTo>
                  <a:pt x="0" y="0"/>
                </a:moveTo>
                <a:lnTo>
                  <a:pt x="20104099" y="0"/>
                </a:lnTo>
              </a:path>
            </a:pathLst>
          </a:custGeom>
          <a:noFill/>
          <a:ln w="8666" cap="flat" cmpd="sng">
            <a:solidFill>
              <a:srgbClr val="000000">
                <a:alpha val="100000"/>
              </a:srgbClr>
            </a:solidFill>
            <a:prstDash val="solid"/>
            <a:round/>
            <a:headEnd type="none" w="med" len="med"/>
            <a:tailEnd type="none" w="med" len="med"/>
          </a:ln>
        </p:spPr>
        <p:txBody>
          <a:bodyPr/>
          <a:lstStyle/>
          <a:p>
            <a:endParaRPr lang="zh-CN" altLang="en-US"/>
          </a:p>
        </p:txBody>
      </p:sp>
      <p:sp>
        <p:nvSpPr>
          <p:cNvPr id="11" name="object 11"/>
          <p:cNvSpPr/>
          <p:nvPr/>
        </p:nvSpPr>
        <p:spPr>
          <a:xfrm>
            <a:off x="5191510" y="783478"/>
            <a:ext cx="0" cy="9117013"/>
          </a:xfrm>
          <a:custGeom>
            <a:avLst/>
            <a:gdLst>
              <a:gd name="txL" fmla="*/ 0 w 1"/>
              <a:gd name="txT" fmla="*/ 0 h 9116695"/>
              <a:gd name="txR" fmla="*/ 0 w 1"/>
              <a:gd name="txB" fmla="*/ 9116695 h 9116695"/>
            </a:gdLst>
            <a:ahLst/>
            <a:cxnLst>
              <a:cxn ang="0">
                <a:pos x="0" y="0"/>
              </a:cxn>
              <a:cxn ang="0">
                <a:pos x="0" y="9124211"/>
              </a:cxn>
            </a:cxnLst>
            <a:rect l="txL" t="txT" r="txR" b="txB"/>
            <a:pathLst>
              <a:path w="1" h="9116695">
                <a:moveTo>
                  <a:pt x="0" y="0"/>
                </a:moveTo>
                <a:lnTo>
                  <a:pt x="0" y="9116254"/>
                </a:lnTo>
              </a:path>
            </a:pathLst>
          </a:custGeom>
          <a:noFill/>
          <a:ln w="8666" cap="flat" cmpd="sng">
            <a:solidFill>
              <a:srgbClr val="000000">
                <a:alpha val="100000"/>
              </a:srgbClr>
            </a:solidFill>
            <a:prstDash val="solid"/>
            <a:round/>
            <a:headEnd type="none" w="med" len="med"/>
            <a:tailEnd type="none" w="med" len="med"/>
          </a:ln>
        </p:spPr>
        <p:txBody>
          <a:bodyPr/>
          <a:lstStyle/>
          <a:p>
            <a:endParaRPr lang="zh-CN" altLang="en-US"/>
          </a:p>
        </p:txBody>
      </p:sp>
      <p:sp>
        <p:nvSpPr>
          <p:cNvPr id="12" name="object 2"/>
          <p:cNvSpPr txBox="1"/>
          <p:nvPr/>
        </p:nvSpPr>
        <p:spPr>
          <a:xfrm>
            <a:off x="-639" y="362749"/>
            <a:ext cx="20104099" cy="285078"/>
          </a:xfrm>
          <a:prstGeom prst="rect">
            <a:avLst/>
          </a:prstGeom>
          <a:noFill/>
          <a:ln w="9525">
            <a:noFill/>
          </a:ln>
        </p:spPr>
        <p:txBody>
          <a:bodyPr wrap="square" lIns="0" tIns="0" rIns="0" bIns="0">
            <a:spAutoFit/>
          </a:bodyPr>
          <a:lstStyle/>
          <a:p>
            <a:pPr marL="12700" algn="ctr">
              <a:lnSpc>
                <a:spcPct val="150000"/>
              </a:lnSpc>
            </a:pPr>
            <a:r>
              <a:rPr lang="en-US" altLang="zh-CN" sz="1400" b="1" dirty="0">
                <a:latin typeface="微软雅黑" panose="020B0503020204020204" pitchFamily="34" charset="-122"/>
                <a:ea typeface="微软雅黑" panose="020B0503020204020204" pitchFamily="34" charset="-122"/>
                <a:sym typeface="+mn-ea"/>
              </a:rPr>
              <a:t>《</a:t>
            </a:r>
            <a:r>
              <a:rPr lang="zh-CN" altLang="en-US" sz="1400" b="1" dirty="0">
                <a:latin typeface="微软雅黑" panose="020B0503020204020204" pitchFamily="34" charset="-122"/>
                <a:ea typeface="微软雅黑" panose="020B0503020204020204" pitchFamily="34" charset="-122"/>
                <a:sym typeface="+mn-ea"/>
              </a:rPr>
              <a:t>秦淮新河入江口南岸片区龙藏大道以东地块城市设计深化及控制性详细规划</a:t>
            </a:r>
            <a:r>
              <a:rPr lang="en-US" altLang="zh-CN" sz="1400" b="1" dirty="0">
                <a:latin typeface="微软雅黑" panose="020B0503020204020204" pitchFamily="34" charset="-122"/>
                <a:ea typeface="微软雅黑" panose="020B0503020204020204" pitchFamily="34" charset="-122"/>
                <a:sym typeface="+mn-ea"/>
              </a:rPr>
              <a:t>》 SOa010—04</a:t>
            </a:r>
            <a:r>
              <a:rPr lang="zh-CN" altLang="en-US" sz="1400" b="1" dirty="0">
                <a:latin typeface="微软雅黑" panose="020B0503020204020204" pitchFamily="34" charset="-122"/>
                <a:ea typeface="微软雅黑" panose="020B0503020204020204" pitchFamily="34" charset="-122"/>
                <a:sym typeface="+mn-ea"/>
              </a:rPr>
              <a:t>规划管理单元图则技术修正</a:t>
            </a:r>
          </a:p>
        </p:txBody>
      </p:sp>
      <p:sp>
        <p:nvSpPr>
          <p:cNvPr id="15" name="矩形 14"/>
          <p:cNvSpPr/>
          <p:nvPr/>
        </p:nvSpPr>
        <p:spPr>
          <a:xfrm>
            <a:off x="5236358" y="1231948"/>
            <a:ext cx="13157860" cy="898836"/>
          </a:xfrm>
          <a:prstGeom prst="rect">
            <a:avLst/>
          </a:prstGeom>
        </p:spPr>
        <p:txBody>
          <a:bodyPr wrap="square">
            <a:spAutoFit/>
          </a:bodyPr>
          <a:lstStyle/>
          <a:p>
            <a:pPr marL="12700" indent="323850" eaLnBrk="1" fontAlgn="auto" hangingPunct="1">
              <a:lnSpc>
                <a:spcPct val="150000"/>
              </a:lnSpc>
              <a:defRPr/>
            </a:pPr>
            <a:r>
              <a:rPr lang="en-US" altLang="zh-CN" sz="900" spc="20" dirty="0">
                <a:latin typeface="微软雅黑" panose="020B0503020204020204" pitchFamily="34" charset="-122"/>
                <a:ea typeface="微软雅黑" panose="020B0503020204020204" pitchFamily="34" charset="-122"/>
                <a:sym typeface="+mn-ea"/>
              </a:rPr>
              <a:t>04-009</a:t>
            </a:r>
            <a:r>
              <a:rPr lang="zh-CN" altLang="en-US" sz="900" spc="20" dirty="0">
                <a:latin typeface="微软雅黑" panose="020B0503020204020204" pitchFamily="34" charset="-122"/>
                <a:ea typeface="微软雅黑" panose="020B0503020204020204" pitchFamily="34" charset="-122"/>
                <a:sym typeface="+mn-ea"/>
              </a:rPr>
              <a:t>地块南侧拆分新增</a:t>
            </a:r>
            <a:r>
              <a:rPr lang="en-US" altLang="zh-CN" sz="900" spc="20" dirty="0">
                <a:latin typeface="微软雅黑" panose="020B0503020204020204" pitchFamily="34" charset="-122"/>
                <a:ea typeface="微软雅黑" panose="020B0503020204020204" pitchFamily="34" charset="-122"/>
                <a:sym typeface="+mn-ea"/>
              </a:rPr>
              <a:t>04-062</a:t>
            </a:r>
            <a:r>
              <a:rPr lang="zh-CN" altLang="en-US" sz="900" spc="20" dirty="0">
                <a:latin typeface="微软雅黑" panose="020B0503020204020204" pitchFamily="34" charset="-122"/>
                <a:ea typeface="微软雅黑" panose="020B0503020204020204" pitchFamily="34" charset="-122"/>
                <a:sym typeface="+mn-ea"/>
              </a:rPr>
              <a:t>地块。</a:t>
            </a:r>
          </a:p>
          <a:p>
            <a:pPr marL="12700" indent="323850" eaLnBrk="1" fontAlgn="auto" hangingPunct="1">
              <a:lnSpc>
                <a:spcPct val="150000"/>
              </a:lnSpc>
              <a:defRPr/>
            </a:pPr>
            <a:r>
              <a:rPr lang="en-US" altLang="zh-CN" sz="900" spc="20" dirty="0">
                <a:latin typeface="微软雅黑" panose="020B0503020204020204" pitchFamily="34" charset="-122"/>
                <a:ea typeface="微软雅黑" panose="020B0503020204020204" pitchFamily="34" charset="-122"/>
                <a:sym typeface="+mn-ea"/>
              </a:rPr>
              <a:t>04-009</a:t>
            </a:r>
            <a:r>
              <a:rPr lang="zh-CN" altLang="en-US" sz="900" spc="20" dirty="0">
                <a:latin typeface="微软雅黑" panose="020B0503020204020204" pitchFamily="34" charset="-122"/>
                <a:ea typeface="微软雅黑" panose="020B0503020204020204" pitchFamily="34" charset="-122"/>
                <a:sym typeface="+mn-ea"/>
              </a:rPr>
              <a:t>地块：用地性质为商办混合用地（</a:t>
            </a:r>
            <a:r>
              <a:rPr lang="en-US" altLang="zh-CN" sz="900" spc="20" dirty="0">
                <a:latin typeface="微软雅黑" panose="020B0503020204020204" pitchFamily="34" charset="-122"/>
                <a:ea typeface="微软雅黑" panose="020B0503020204020204" pitchFamily="34" charset="-122"/>
                <a:sym typeface="+mn-ea"/>
              </a:rPr>
              <a:t>Bb</a:t>
            </a:r>
            <a:r>
              <a:rPr lang="zh-CN" altLang="en-US" sz="900" spc="20" dirty="0">
                <a:latin typeface="微软雅黑" panose="020B0503020204020204" pitchFamily="34" charset="-122"/>
                <a:ea typeface="微软雅黑" panose="020B0503020204020204" pitchFamily="34" charset="-122"/>
                <a:sym typeface="+mn-ea"/>
              </a:rPr>
              <a:t>），用地面积为</a:t>
            </a:r>
            <a:r>
              <a:rPr lang="en-US" altLang="zh-CN" sz="900" spc="20" dirty="0">
                <a:latin typeface="微软雅黑" panose="020B0503020204020204" pitchFamily="34" charset="-122"/>
                <a:ea typeface="微软雅黑" panose="020B0503020204020204" pitchFamily="34" charset="-122"/>
                <a:sym typeface="+mn-ea"/>
              </a:rPr>
              <a:t>2.08</a:t>
            </a:r>
            <a:r>
              <a:rPr lang="zh-CN" altLang="en-US" sz="900" spc="20" dirty="0">
                <a:latin typeface="微软雅黑" panose="020B0503020204020204" pitchFamily="34" charset="-122"/>
                <a:ea typeface="微软雅黑" panose="020B0503020204020204" pitchFamily="34" charset="-122"/>
                <a:sym typeface="+mn-ea"/>
              </a:rPr>
              <a:t>公顷，容积率≤</a:t>
            </a:r>
            <a:r>
              <a:rPr lang="en-US" altLang="zh-CN" sz="900" spc="20" dirty="0">
                <a:latin typeface="微软雅黑" panose="020B0503020204020204" pitchFamily="34" charset="-122"/>
                <a:ea typeface="微软雅黑" panose="020B0503020204020204" pitchFamily="34" charset="-122"/>
                <a:sym typeface="+mn-ea"/>
              </a:rPr>
              <a:t>3.0</a:t>
            </a:r>
            <a:r>
              <a:rPr lang="zh-CN" altLang="en-US" sz="900" spc="20" dirty="0">
                <a:latin typeface="微软雅黑" panose="020B0503020204020204" pitchFamily="34" charset="-122"/>
                <a:ea typeface="微软雅黑" panose="020B0503020204020204" pitchFamily="34" charset="-122"/>
                <a:sym typeface="+mn-ea"/>
              </a:rPr>
              <a:t>，建筑密度≤</a:t>
            </a:r>
            <a:r>
              <a:rPr lang="en-US" altLang="zh-CN" sz="900" spc="20" dirty="0">
                <a:latin typeface="微软雅黑" panose="020B0503020204020204" pitchFamily="34" charset="-122"/>
                <a:ea typeface="微软雅黑" panose="020B0503020204020204" pitchFamily="34" charset="-122"/>
                <a:sym typeface="+mn-ea"/>
              </a:rPr>
              <a:t>55</a:t>
            </a:r>
            <a:r>
              <a:rPr lang="zh-CN" altLang="en-US" sz="900" spc="20" dirty="0">
                <a:latin typeface="微软雅黑" panose="020B0503020204020204" pitchFamily="34" charset="-122"/>
                <a:ea typeface="微软雅黑" panose="020B0503020204020204" pitchFamily="34" charset="-122"/>
                <a:sym typeface="+mn-ea"/>
              </a:rPr>
              <a:t>％，建筑高度≤</a:t>
            </a:r>
            <a:r>
              <a:rPr lang="en-US" altLang="zh-CN" sz="900" spc="20" dirty="0">
                <a:latin typeface="微软雅黑" panose="020B0503020204020204" pitchFamily="34" charset="-122"/>
                <a:ea typeface="微软雅黑" panose="020B0503020204020204" pitchFamily="34" charset="-122"/>
                <a:sym typeface="+mn-ea"/>
              </a:rPr>
              <a:t>60</a:t>
            </a:r>
            <a:r>
              <a:rPr lang="zh-CN" altLang="en-US" sz="900" spc="20" dirty="0">
                <a:latin typeface="微软雅黑" panose="020B0503020204020204" pitchFamily="34" charset="-122"/>
                <a:ea typeface="微软雅黑" panose="020B0503020204020204" pitchFamily="34" charset="-122"/>
                <a:sym typeface="+mn-ea"/>
              </a:rPr>
              <a:t>米，绿地率≥</a:t>
            </a:r>
            <a:r>
              <a:rPr lang="en-US" altLang="zh-CN" sz="900" spc="20" dirty="0">
                <a:latin typeface="微软雅黑" panose="020B0503020204020204" pitchFamily="34" charset="-122"/>
                <a:ea typeface="微软雅黑" panose="020B0503020204020204" pitchFamily="34" charset="-122"/>
                <a:sym typeface="+mn-ea"/>
              </a:rPr>
              <a:t>25</a:t>
            </a:r>
            <a:r>
              <a:rPr lang="zh-CN" altLang="en-US" sz="900" spc="20" dirty="0">
                <a:latin typeface="微软雅黑" panose="020B0503020204020204" pitchFamily="34" charset="-122"/>
                <a:ea typeface="微软雅黑" panose="020B0503020204020204" pitchFamily="34" charset="-122"/>
                <a:sym typeface="+mn-ea"/>
              </a:rPr>
              <a:t>％。</a:t>
            </a:r>
          </a:p>
          <a:p>
            <a:pPr marL="12700" indent="323850" eaLnBrk="1" fontAlgn="auto" hangingPunct="1">
              <a:lnSpc>
                <a:spcPct val="150000"/>
              </a:lnSpc>
              <a:defRPr/>
            </a:pPr>
            <a:r>
              <a:rPr lang="zh-CN" altLang="en-US" sz="900" spc="20" dirty="0">
                <a:latin typeface="微软雅黑" panose="020B0503020204020204" pitchFamily="34" charset="-122"/>
                <a:ea typeface="微软雅黑" panose="020B0503020204020204" pitchFamily="34" charset="-122"/>
                <a:sym typeface="+mn-ea"/>
              </a:rPr>
              <a:t>新增</a:t>
            </a:r>
            <a:r>
              <a:rPr lang="en-US" altLang="zh-CN" sz="900" spc="20" dirty="0">
                <a:latin typeface="微软雅黑" panose="020B0503020204020204" pitchFamily="34" charset="-122"/>
                <a:ea typeface="微软雅黑" panose="020B0503020204020204" pitchFamily="34" charset="-122"/>
                <a:sym typeface="+mn-ea"/>
              </a:rPr>
              <a:t>04-062</a:t>
            </a:r>
            <a:r>
              <a:rPr lang="zh-CN" altLang="en-US" sz="900" spc="20" dirty="0">
                <a:latin typeface="微软雅黑" panose="020B0503020204020204" pitchFamily="34" charset="-122"/>
                <a:ea typeface="微软雅黑" panose="020B0503020204020204" pitchFamily="34" charset="-122"/>
                <a:sym typeface="+mn-ea"/>
              </a:rPr>
              <a:t>地块：用地性质为居住社区中心用地（</a:t>
            </a:r>
            <a:r>
              <a:rPr lang="en-US" altLang="zh-CN" sz="900" spc="20" dirty="0">
                <a:latin typeface="微软雅黑" panose="020B0503020204020204" pitchFamily="34" charset="-122"/>
                <a:ea typeface="微软雅黑" panose="020B0503020204020204" pitchFamily="34" charset="-122"/>
                <a:sym typeface="+mn-ea"/>
              </a:rPr>
              <a:t>Aa</a:t>
            </a:r>
            <a:r>
              <a:rPr lang="zh-CN" altLang="en-US" sz="900" spc="20" dirty="0">
                <a:latin typeface="微软雅黑" panose="020B0503020204020204" pitchFamily="34" charset="-122"/>
                <a:ea typeface="微软雅黑" panose="020B0503020204020204" pitchFamily="34" charset="-122"/>
                <a:sym typeface="+mn-ea"/>
              </a:rPr>
              <a:t>），用地面积为</a:t>
            </a:r>
            <a:r>
              <a:rPr lang="en-US" altLang="zh-CN" sz="900" spc="20" dirty="0">
                <a:latin typeface="微软雅黑" panose="020B0503020204020204" pitchFamily="34" charset="-122"/>
                <a:ea typeface="微软雅黑" panose="020B0503020204020204" pitchFamily="34" charset="-122"/>
                <a:sym typeface="+mn-ea"/>
              </a:rPr>
              <a:t>2.20</a:t>
            </a:r>
            <a:r>
              <a:rPr lang="zh-CN" altLang="en-US" sz="900" spc="20" dirty="0">
                <a:latin typeface="微软雅黑" panose="020B0503020204020204" pitchFamily="34" charset="-122"/>
                <a:ea typeface="微软雅黑" panose="020B0503020204020204" pitchFamily="34" charset="-122"/>
                <a:sym typeface="+mn-ea"/>
              </a:rPr>
              <a:t>公顷，容积率≤</a:t>
            </a:r>
            <a:r>
              <a:rPr lang="en-US" altLang="zh-CN" sz="900" spc="20" dirty="0">
                <a:latin typeface="微软雅黑" panose="020B0503020204020204" pitchFamily="34" charset="-122"/>
                <a:ea typeface="微软雅黑" panose="020B0503020204020204" pitchFamily="34" charset="-122"/>
                <a:sym typeface="+mn-ea"/>
              </a:rPr>
              <a:t>3.0</a:t>
            </a:r>
            <a:r>
              <a:rPr lang="zh-CN" altLang="en-US" sz="900" spc="20" dirty="0">
                <a:latin typeface="微软雅黑" panose="020B0503020204020204" pitchFamily="34" charset="-122"/>
                <a:ea typeface="微软雅黑" panose="020B0503020204020204" pitchFamily="34" charset="-122"/>
                <a:sym typeface="+mn-ea"/>
              </a:rPr>
              <a:t>，建筑密度≤</a:t>
            </a:r>
            <a:r>
              <a:rPr lang="en-US" altLang="zh-CN" sz="900" spc="20" dirty="0">
                <a:latin typeface="微软雅黑" panose="020B0503020204020204" pitchFamily="34" charset="-122"/>
                <a:ea typeface="微软雅黑" panose="020B0503020204020204" pitchFamily="34" charset="-122"/>
                <a:sym typeface="+mn-ea"/>
              </a:rPr>
              <a:t>45%</a:t>
            </a:r>
            <a:r>
              <a:rPr lang="zh-CN" altLang="en-US" sz="900" spc="20" dirty="0">
                <a:latin typeface="微软雅黑" panose="020B0503020204020204" pitchFamily="34" charset="-122"/>
                <a:ea typeface="微软雅黑" panose="020B0503020204020204" pitchFamily="34" charset="-122"/>
                <a:sym typeface="+mn-ea"/>
              </a:rPr>
              <a:t>，建筑高度≤</a:t>
            </a:r>
            <a:r>
              <a:rPr lang="en-US" altLang="zh-CN" sz="900" spc="20" dirty="0">
                <a:latin typeface="微软雅黑" panose="020B0503020204020204" pitchFamily="34" charset="-122"/>
                <a:ea typeface="微软雅黑" panose="020B0503020204020204" pitchFamily="34" charset="-122"/>
                <a:sym typeface="+mn-ea"/>
              </a:rPr>
              <a:t>60</a:t>
            </a:r>
            <a:r>
              <a:rPr lang="zh-CN" altLang="en-US" sz="900" spc="20" dirty="0">
                <a:latin typeface="微软雅黑" panose="020B0503020204020204" pitchFamily="34" charset="-122"/>
                <a:ea typeface="微软雅黑" panose="020B0503020204020204" pitchFamily="34" charset="-122"/>
                <a:sym typeface="+mn-ea"/>
              </a:rPr>
              <a:t>米，绿地率≥</a:t>
            </a:r>
            <a:r>
              <a:rPr lang="en-US" altLang="zh-CN" sz="900" spc="20" dirty="0">
                <a:latin typeface="微软雅黑" panose="020B0503020204020204" pitchFamily="34" charset="-122"/>
                <a:ea typeface="微软雅黑" panose="020B0503020204020204" pitchFamily="34" charset="-122"/>
                <a:sym typeface="+mn-ea"/>
              </a:rPr>
              <a:t>30%</a:t>
            </a:r>
            <a:r>
              <a:rPr lang="zh-CN" altLang="en-US" sz="900" spc="20" dirty="0">
                <a:latin typeface="微软雅黑" panose="020B0503020204020204" pitchFamily="34" charset="-122"/>
                <a:ea typeface="微软雅黑" panose="020B0503020204020204" pitchFamily="34" charset="-122"/>
                <a:sym typeface="+mn-ea"/>
              </a:rPr>
              <a:t>。</a:t>
            </a:r>
          </a:p>
          <a:p>
            <a:pPr marL="12700" indent="323850" eaLnBrk="1" fontAlgn="auto" hangingPunct="1">
              <a:lnSpc>
                <a:spcPct val="150000"/>
              </a:lnSpc>
              <a:defRPr/>
            </a:pPr>
            <a:r>
              <a:rPr lang="en-US" altLang="zh-CN" sz="900" spc="20" dirty="0">
                <a:latin typeface="微软雅黑" panose="020B0503020204020204" pitchFamily="34" charset="-122"/>
                <a:ea typeface="微软雅黑" panose="020B0503020204020204" pitchFamily="34" charset="-122"/>
                <a:sym typeface="+mn-ea"/>
              </a:rPr>
              <a:t>04-004</a:t>
            </a:r>
            <a:r>
              <a:rPr lang="zh-CN" altLang="en-US" sz="900" spc="20" dirty="0">
                <a:latin typeface="微软雅黑" panose="020B0503020204020204" pitchFamily="34" charset="-122"/>
                <a:ea typeface="微软雅黑" panose="020B0503020204020204" pitchFamily="34" charset="-122"/>
                <a:sym typeface="+mn-ea"/>
              </a:rPr>
              <a:t>地块：用地性质为商办混合用地（</a:t>
            </a:r>
            <a:r>
              <a:rPr lang="en-US" altLang="zh-CN" sz="900" spc="20" dirty="0">
                <a:latin typeface="微软雅黑" panose="020B0503020204020204" pitchFamily="34" charset="-122"/>
                <a:ea typeface="微软雅黑" panose="020B0503020204020204" pitchFamily="34" charset="-122"/>
                <a:sym typeface="+mn-ea"/>
              </a:rPr>
              <a:t>Bb</a:t>
            </a:r>
            <a:r>
              <a:rPr lang="zh-CN" altLang="en-US" sz="900" spc="20" dirty="0">
                <a:latin typeface="微软雅黑" panose="020B0503020204020204" pitchFamily="34" charset="-122"/>
                <a:ea typeface="微软雅黑" panose="020B0503020204020204" pitchFamily="34" charset="-122"/>
                <a:sym typeface="+mn-ea"/>
              </a:rPr>
              <a:t>），用地面积为</a:t>
            </a:r>
            <a:r>
              <a:rPr lang="en-US" altLang="zh-CN" sz="900" spc="20" dirty="0">
                <a:latin typeface="微软雅黑" panose="020B0503020204020204" pitchFamily="34" charset="-122"/>
                <a:ea typeface="微软雅黑" panose="020B0503020204020204" pitchFamily="34" charset="-122"/>
                <a:sym typeface="+mn-ea"/>
              </a:rPr>
              <a:t>2.20</a:t>
            </a:r>
            <a:r>
              <a:rPr lang="zh-CN" altLang="en-US" sz="900" spc="20" dirty="0">
                <a:latin typeface="微软雅黑" panose="020B0503020204020204" pitchFamily="34" charset="-122"/>
                <a:ea typeface="微软雅黑" panose="020B0503020204020204" pitchFamily="34" charset="-122"/>
                <a:sym typeface="+mn-ea"/>
              </a:rPr>
              <a:t>公顷，容积率≤</a:t>
            </a:r>
            <a:r>
              <a:rPr lang="en-US" altLang="zh-CN" sz="900" spc="20" dirty="0">
                <a:latin typeface="微软雅黑" panose="020B0503020204020204" pitchFamily="34" charset="-122"/>
                <a:ea typeface="微软雅黑" panose="020B0503020204020204" pitchFamily="34" charset="-122"/>
                <a:sym typeface="+mn-ea"/>
              </a:rPr>
              <a:t>3.0</a:t>
            </a:r>
            <a:r>
              <a:rPr lang="zh-CN" altLang="en-US" sz="900" spc="20" dirty="0">
                <a:latin typeface="微软雅黑" panose="020B0503020204020204" pitchFamily="34" charset="-122"/>
                <a:ea typeface="微软雅黑" panose="020B0503020204020204" pitchFamily="34" charset="-122"/>
                <a:sym typeface="+mn-ea"/>
              </a:rPr>
              <a:t>，建筑密度≤</a:t>
            </a:r>
            <a:r>
              <a:rPr lang="en-US" altLang="zh-CN" sz="900" spc="20" dirty="0">
                <a:latin typeface="微软雅黑" panose="020B0503020204020204" pitchFamily="34" charset="-122"/>
                <a:ea typeface="微软雅黑" panose="020B0503020204020204" pitchFamily="34" charset="-122"/>
                <a:sym typeface="+mn-ea"/>
              </a:rPr>
              <a:t>55</a:t>
            </a:r>
            <a:r>
              <a:rPr lang="zh-CN" altLang="en-US" sz="900" spc="20" dirty="0">
                <a:latin typeface="微软雅黑" panose="020B0503020204020204" pitchFamily="34" charset="-122"/>
                <a:ea typeface="微软雅黑" panose="020B0503020204020204" pitchFamily="34" charset="-122"/>
                <a:sym typeface="+mn-ea"/>
              </a:rPr>
              <a:t>％，建筑高度≤</a:t>
            </a:r>
            <a:r>
              <a:rPr lang="en-US" altLang="zh-CN" sz="900" spc="20" dirty="0">
                <a:latin typeface="微软雅黑" panose="020B0503020204020204" pitchFamily="34" charset="-122"/>
                <a:ea typeface="微软雅黑" panose="020B0503020204020204" pitchFamily="34" charset="-122"/>
                <a:sym typeface="+mn-ea"/>
              </a:rPr>
              <a:t>60</a:t>
            </a:r>
            <a:r>
              <a:rPr lang="zh-CN" altLang="en-US" sz="900" spc="20" dirty="0">
                <a:latin typeface="微软雅黑" panose="020B0503020204020204" pitchFamily="34" charset="-122"/>
                <a:ea typeface="微软雅黑" panose="020B0503020204020204" pitchFamily="34" charset="-122"/>
                <a:sym typeface="+mn-ea"/>
              </a:rPr>
              <a:t>米，绿地率≥</a:t>
            </a:r>
            <a:r>
              <a:rPr lang="en-US" altLang="zh-CN" sz="900" spc="20" dirty="0">
                <a:latin typeface="微软雅黑" panose="020B0503020204020204" pitchFamily="34" charset="-122"/>
                <a:ea typeface="微软雅黑" panose="020B0503020204020204" pitchFamily="34" charset="-122"/>
                <a:sym typeface="+mn-ea"/>
              </a:rPr>
              <a:t>25</a:t>
            </a:r>
            <a:r>
              <a:rPr lang="zh-CN" altLang="en-US" sz="900" spc="20" dirty="0">
                <a:latin typeface="微软雅黑" panose="020B0503020204020204" pitchFamily="34" charset="-122"/>
                <a:ea typeface="微软雅黑" panose="020B0503020204020204" pitchFamily="34" charset="-122"/>
                <a:sym typeface="+mn-ea"/>
              </a:rPr>
              <a:t>％。</a:t>
            </a:r>
          </a:p>
        </p:txBody>
      </p:sp>
      <p:sp>
        <p:nvSpPr>
          <p:cNvPr id="18" name="文本框 17"/>
          <p:cNvSpPr txBox="1"/>
          <p:nvPr/>
        </p:nvSpPr>
        <p:spPr>
          <a:xfrm>
            <a:off x="249641" y="7729453"/>
            <a:ext cx="1188147" cy="246221"/>
          </a:xfrm>
          <a:prstGeom prst="rect">
            <a:avLst/>
          </a:prstGeom>
          <a:noFill/>
        </p:spPr>
        <p:txBody>
          <a:bodyPr wrap="none" rtlCol="0">
            <a:spAutoFit/>
          </a:bodyPr>
          <a:lstStyle/>
          <a:p>
            <a:pPr algn="ctr"/>
            <a:r>
              <a:rPr lang="en-US" altLang="zh-CN" sz="1000" b="1" dirty="0">
                <a:solidFill>
                  <a:srgbClr val="0000FF"/>
                </a:solidFill>
                <a:latin typeface="微软雅黑" panose="020B0503020204020204" pitchFamily="34" charset="-122"/>
                <a:ea typeface="微软雅黑" panose="020B0503020204020204" pitchFamily="34" charset="-122"/>
                <a:sym typeface="+mn-ea"/>
              </a:rPr>
              <a:t>SOa010</a:t>
            </a:r>
            <a:r>
              <a:rPr lang="zh-CN" altLang="en-US" sz="1000" b="1" dirty="0">
                <a:solidFill>
                  <a:srgbClr val="0000FF"/>
                </a:solidFill>
                <a:latin typeface="微软雅黑" panose="020B0503020204020204" pitchFamily="34" charset="-122"/>
                <a:ea typeface="微软雅黑" panose="020B0503020204020204" pitchFamily="34" charset="-122"/>
              </a:rPr>
              <a:t>控规单元</a:t>
            </a:r>
          </a:p>
        </p:txBody>
      </p:sp>
      <p:sp>
        <p:nvSpPr>
          <p:cNvPr id="21" name="矩形 20">
            <a:extLst>
              <a:ext uri="{FF2B5EF4-FFF2-40B4-BE49-F238E27FC236}">
                <a16:creationId xmlns:a16="http://schemas.microsoft.com/office/drawing/2014/main" id="{78E2E7A0-5722-5A9A-3032-4C94CED4150B}"/>
              </a:ext>
            </a:extLst>
          </p:cNvPr>
          <p:cNvSpPr/>
          <p:nvPr/>
        </p:nvSpPr>
        <p:spPr>
          <a:xfrm>
            <a:off x="462373" y="5097254"/>
            <a:ext cx="4019281" cy="230832"/>
          </a:xfrm>
          <a:prstGeom prst="rect">
            <a:avLst/>
          </a:prstGeom>
        </p:spPr>
        <p:txBody>
          <a:bodyPr wrap="square">
            <a:spAutoFit/>
          </a:bodyPr>
          <a:lstStyle/>
          <a:p>
            <a:pPr algn="ctr">
              <a:spcAft>
                <a:spcPts val="0"/>
              </a:spcAft>
            </a:pPr>
            <a:r>
              <a:rPr lang="zh-CN" altLang="en-US" sz="900" kern="100" dirty="0">
                <a:latin typeface="微软雅黑" panose="020B0503020204020204" pitchFamily="34" charset="-122"/>
                <a:ea typeface="微软雅黑" panose="020B0503020204020204" pitchFamily="34" charset="-122"/>
                <a:cs typeface="Times New Roman" panose="02020603050405020304" pitchFamily="18" charset="0"/>
              </a:rPr>
              <a:t>本</a:t>
            </a:r>
            <a:r>
              <a:rPr lang="zh-CN" altLang="zh-CN" sz="900" kern="100" dirty="0">
                <a:latin typeface="微软雅黑" panose="020B0503020204020204" pitchFamily="34" charset="-122"/>
                <a:ea typeface="微软雅黑" panose="020B0503020204020204" pitchFamily="34" charset="-122"/>
                <a:cs typeface="Times New Roman" panose="02020603050405020304" pitchFamily="18" charset="0"/>
              </a:rPr>
              <a:t>图则在</a:t>
            </a:r>
            <a:r>
              <a:rPr lang="zh-CN" altLang="en-US" sz="900" kern="100" dirty="0">
                <a:latin typeface="微软雅黑" panose="020B0503020204020204" pitchFamily="34" charset="-122"/>
                <a:ea typeface="微软雅黑" panose="020B0503020204020204" pitchFamily="34" charset="-122"/>
                <a:cs typeface="Times New Roman" panose="02020603050405020304" pitchFamily="18" charset="0"/>
              </a:rPr>
              <a:t>雨花台</a:t>
            </a:r>
            <a:r>
              <a:rPr lang="zh-CN" altLang="zh-CN" sz="900" kern="100" dirty="0">
                <a:latin typeface="微软雅黑" panose="020B0503020204020204" pitchFamily="34" charset="-122"/>
                <a:ea typeface="微软雅黑" panose="020B0503020204020204" pitchFamily="34" charset="-122"/>
                <a:cs typeface="Times New Roman" panose="02020603050405020304" pitchFamily="18" charset="0"/>
              </a:rPr>
              <a:t>区的位置</a:t>
            </a:r>
          </a:p>
        </p:txBody>
      </p:sp>
      <p:sp>
        <p:nvSpPr>
          <p:cNvPr id="22" name="object 3"/>
          <p:cNvSpPr txBox="1"/>
          <p:nvPr/>
        </p:nvSpPr>
        <p:spPr>
          <a:xfrm>
            <a:off x="316098" y="1298656"/>
            <a:ext cx="4694055" cy="598754"/>
          </a:xfrm>
          <a:prstGeom prst="rect">
            <a:avLst/>
          </a:prstGeom>
        </p:spPr>
        <p:txBody>
          <a:bodyPr wrap="square" lIns="0" tIns="0" rIns="0" bIns="0">
            <a:spAutoFit/>
          </a:bodyPr>
          <a:lstStyle/>
          <a:p>
            <a:pPr marL="12700" indent="323850" algn="just" eaLnBrk="1" fontAlgn="auto" hangingPunct="1">
              <a:lnSpc>
                <a:spcPct val="150000"/>
              </a:lnSpc>
              <a:defRPr/>
            </a:pPr>
            <a:r>
              <a:rPr lang="en-US" altLang="zh-CN" sz="900" spc="20" dirty="0">
                <a:solidFill>
                  <a:prstClr val="black"/>
                </a:solidFill>
                <a:latin typeface="微软雅黑" panose="020B0503020204020204" pitchFamily="34" charset="-122"/>
                <a:ea typeface="微软雅黑" panose="020B0503020204020204" pitchFamily="34" charset="-122"/>
                <a:sym typeface="+mn-ea"/>
              </a:rPr>
              <a:t>SOa010—04</a:t>
            </a:r>
            <a:r>
              <a:rPr lang="zh-CN" altLang="en-US" sz="900" spc="20" dirty="0">
                <a:solidFill>
                  <a:prstClr val="black"/>
                </a:solidFill>
                <a:latin typeface="微软雅黑" panose="020B0503020204020204" pitchFamily="34" charset="-122"/>
                <a:ea typeface="微软雅黑" panose="020B0503020204020204" pitchFamily="34" charset="-122"/>
                <a:sym typeface="+mn-ea"/>
              </a:rPr>
              <a:t>规划管理单元图则位于雨花台区，</a:t>
            </a:r>
            <a:r>
              <a:rPr lang="zh-CN" altLang="en-US" sz="900" dirty="0">
                <a:latin typeface="微软雅黑" panose="020B0503020204020204" pitchFamily="34" charset="-122"/>
                <a:ea typeface="微软雅黑" panose="020B0503020204020204" pitchFamily="34" charset="-122"/>
                <a:sym typeface="Wingdings" panose="05000000000000000000" pitchFamily="2" charset="2"/>
              </a:rPr>
              <a:t>东至西寇路、南至宁芜公路、西至南京绕城高速、北至龙藏大道，图则总面积约</a:t>
            </a:r>
            <a:r>
              <a:rPr lang="en-US" altLang="zh-CN" sz="900" dirty="0">
                <a:latin typeface="微软雅黑" panose="020B0503020204020204" pitchFamily="34" charset="-122"/>
                <a:ea typeface="微软雅黑" panose="020B0503020204020204" pitchFamily="34" charset="-122"/>
                <a:sym typeface="Wingdings" panose="05000000000000000000" pitchFamily="2" charset="2"/>
              </a:rPr>
              <a:t>169.20</a:t>
            </a:r>
            <a:r>
              <a:rPr lang="zh-CN" altLang="en-US" sz="900" dirty="0">
                <a:latin typeface="微软雅黑" panose="020B0503020204020204" pitchFamily="34" charset="-122"/>
                <a:ea typeface="微软雅黑" panose="020B0503020204020204" pitchFamily="34" charset="-122"/>
                <a:sym typeface="Wingdings" panose="05000000000000000000" pitchFamily="2" charset="2"/>
              </a:rPr>
              <a:t>公顷。</a:t>
            </a:r>
            <a:endParaRPr lang="en-US" altLang="zh-CN" sz="900" dirty="0">
              <a:latin typeface="微软雅黑" panose="020B0503020204020204" pitchFamily="34" charset="-122"/>
              <a:ea typeface="微软雅黑" panose="020B0503020204020204" pitchFamily="34" charset="-122"/>
              <a:sym typeface="Wingdings" panose="05000000000000000000" pitchFamily="2" charset="2"/>
            </a:endParaRPr>
          </a:p>
          <a:p>
            <a:pPr marL="12700" indent="323850" algn="just" eaLnBrk="1" fontAlgn="auto" hangingPunct="1">
              <a:lnSpc>
                <a:spcPct val="150000"/>
              </a:lnSpc>
              <a:defRPr/>
            </a:pPr>
            <a:endParaRPr lang="en-US" altLang="zh-CN" sz="900" spc="20" dirty="0">
              <a:solidFill>
                <a:prstClr val="black"/>
              </a:solidFill>
              <a:latin typeface="微软雅黑" panose="020B0503020204020204" pitchFamily="34" charset="-122"/>
              <a:ea typeface="微软雅黑" panose="020B0503020204020204" pitchFamily="34" charset="-122"/>
              <a:sym typeface="+mn-ea"/>
            </a:endParaRPr>
          </a:p>
        </p:txBody>
      </p:sp>
      <p:sp>
        <p:nvSpPr>
          <p:cNvPr id="24" name="任意多边形 35">
            <a:extLst>
              <a:ext uri="{FF2B5EF4-FFF2-40B4-BE49-F238E27FC236}">
                <a16:creationId xmlns:a16="http://schemas.microsoft.com/office/drawing/2014/main" id="{D2C25531-B564-0D6E-5A0A-6E2AEFB94575}"/>
              </a:ext>
            </a:extLst>
          </p:cNvPr>
          <p:cNvSpPr/>
          <p:nvPr/>
        </p:nvSpPr>
        <p:spPr>
          <a:xfrm flipH="1" flipV="1">
            <a:off x="388074" y="7622539"/>
            <a:ext cx="1169749" cy="393258"/>
          </a:xfrm>
          <a:custGeom>
            <a:avLst/>
            <a:gdLst>
              <a:gd name="connsiteX0" fmla="*/ 0 w 1209675"/>
              <a:gd name="connsiteY0" fmla="*/ 257175 h 257175"/>
              <a:gd name="connsiteX1" fmla="*/ 257175 w 1209675"/>
              <a:gd name="connsiteY1" fmla="*/ 0 h 257175"/>
              <a:gd name="connsiteX2" fmla="*/ 1209675 w 1209675"/>
              <a:gd name="connsiteY2" fmla="*/ 0 h 257175"/>
            </a:gdLst>
            <a:ahLst/>
            <a:cxnLst>
              <a:cxn ang="0">
                <a:pos x="connsiteX0" y="connsiteY0"/>
              </a:cxn>
              <a:cxn ang="0">
                <a:pos x="connsiteX1" y="connsiteY1"/>
              </a:cxn>
              <a:cxn ang="0">
                <a:pos x="connsiteX2" y="connsiteY2"/>
              </a:cxn>
            </a:cxnLst>
            <a:rect l="l" t="t" r="r" b="b"/>
            <a:pathLst>
              <a:path w="1209675" h="257175">
                <a:moveTo>
                  <a:pt x="0" y="257175"/>
                </a:moveTo>
                <a:lnTo>
                  <a:pt x="257175" y="0"/>
                </a:lnTo>
                <a:lnTo>
                  <a:pt x="1209675" y="0"/>
                </a:lnTo>
              </a:path>
            </a:pathLst>
          </a:custGeom>
          <a:noFill/>
          <a:ln w="12700">
            <a:solidFill>
              <a:schemeClr val="tx1"/>
            </a:solidFill>
            <a:head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9" name="表格 28">
            <a:extLst>
              <a:ext uri="{FF2B5EF4-FFF2-40B4-BE49-F238E27FC236}">
                <a16:creationId xmlns:a16="http://schemas.microsoft.com/office/drawing/2014/main" id="{830759D3-E25B-AD77-71FC-324B42EA806B}"/>
              </a:ext>
            </a:extLst>
          </p:cNvPr>
          <p:cNvGraphicFramePr>
            <a:graphicFrameLocks noGrp="1"/>
          </p:cNvGraphicFramePr>
          <p:nvPr>
            <p:extLst>
              <p:ext uri="{D42A27DB-BD31-4B8C-83A1-F6EECF244321}">
                <p14:modId xmlns:p14="http://schemas.microsoft.com/office/powerpoint/2010/main" val="164475537"/>
              </p:ext>
            </p:extLst>
          </p:nvPr>
        </p:nvGraphicFramePr>
        <p:xfrm>
          <a:off x="16136726" y="9124553"/>
          <a:ext cx="3333750" cy="544243"/>
        </p:xfrm>
        <a:graphic>
          <a:graphicData uri="http://schemas.openxmlformats.org/drawingml/2006/table">
            <a:tbl>
              <a:tblPr firstRow="1" bandRow="1">
                <a:tableStyleId>{073A0DAA-6AF3-43AB-8588-CEC1D06C72B9}</a:tableStyleId>
              </a:tblPr>
              <a:tblGrid>
                <a:gridCol w="523685">
                  <a:extLst>
                    <a:ext uri="{9D8B030D-6E8A-4147-A177-3AD203B41FA5}">
                      <a16:colId xmlns:a16="http://schemas.microsoft.com/office/drawing/2014/main" val="20000"/>
                    </a:ext>
                  </a:extLst>
                </a:gridCol>
                <a:gridCol w="2810065">
                  <a:extLst>
                    <a:ext uri="{9D8B030D-6E8A-4147-A177-3AD203B41FA5}">
                      <a16:colId xmlns:a16="http://schemas.microsoft.com/office/drawing/2014/main" val="20001"/>
                    </a:ext>
                  </a:extLst>
                </a:gridCol>
              </a:tblGrid>
              <a:tr h="292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900" b="0" kern="1200" noProof="0" dirty="0">
                          <a:solidFill>
                            <a:schemeClr val="tx1"/>
                          </a:solidFill>
                          <a:latin typeface="微软雅黑" panose="020B0503020204020204" pitchFamily="34" charset="-122"/>
                          <a:ea typeface="微软雅黑" panose="020B0503020204020204" pitchFamily="34" charset="-122"/>
                          <a:cs typeface="+mn-cs"/>
                        </a:rPr>
                        <a:t>批准单位</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zh-CN" altLang="en-US" sz="900" b="0" kern="1200" dirty="0">
                          <a:solidFill>
                            <a:schemeClr val="tx1"/>
                          </a:solidFill>
                          <a:latin typeface="微软雅黑" panose="020B0503020204020204" pitchFamily="34" charset="-122"/>
                          <a:ea typeface="微软雅黑" panose="020B0503020204020204" pitchFamily="34" charset="-122"/>
                          <a:cs typeface="+mn-cs"/>
                        </a:rPr>
                        <a:t>南京市规划和自然资源局</a:t>
                      </a:r>
                    </a:p>
                  </a:txBody>
                  <a:tcPr marL="0" marR="0" marT="0" marB="0"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520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900" b="0" kern="1200" noProof="0" dirty="0">
                          <a:solidFill>
                            <a:schemeClr val="tx1"/>
                          </a:solidFill>
                          <a:latin typeface="微软雅黑" panose="020B0503020204020204" pitchFamily="34" charset="-122"/>
                          <a:ea typeface="微软雅黑" panose="020B0503020204020204" pitchFamily="34" charset="-122"/>
                          <a:cs typeface="+mn-cs"/>
                        </a:rPr>
                        <a:t>批准文号</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zh-CN" altLang="zh-CN" sz="900" b="0" kern="1200" dirty="0">
                          <a:solidFill>
                            <a:schemeClr val="tx1"/>
                          </a:solidFill>
                          <a:latin typeface="微软雅黑" panose="020B0503020204020204" pitchFamily="34" charset="-122"/>
                          <a:ea typeface="微软雅黑" panose="020B0503020204020204" pitchFamily="34" charset="-122"/>
                          <a:cs typeface="+mn-cs"/>
                        </a:rPr>
                        <a:t>宁规划资源办〔</a:t>
                      </a:r>
                      <a:r>
                        <a:rPr kumimoji="1" lang="en-US" altLang="zh-CN" sz="900" b="0" kern="1200" dirty="0">
                          <a:solidFill>
                            <a:schemeClr val="tx1"/>
                          </a:solidFill>
                          <a:latin typeface="微软雅黑" panose="020B0503020204020204" pitchFamily="34" charset="-122"/>
                          <a:ea typeface="微软雅黑" panose="020B0503020204020204" pitchFamily="34" charset="-122"/>
                          <a:cs typeface="+mn-cs"/>
                        </a:rPr>
                        <a:t>2026</a:t>
                      </a:r>
                      <a:r>
                        <a:rPr kumimoji="1" lang="zh-CN" altLang="zh-CN" sz="900" b="0" kern="1200" dirty="0">
                          <a:solidFill>
                            <a:schemeClr val="tx1"/>
                          </a:solidFill>
                          <a:latin typeface="微软雅黑" panose="020B0503020204020204" pitchFamily="34" charset="-122"/>
                          <a:ea typeface="微软雅黑" panose="020B0503020204020204" pitchFamily="34" charset="-122"/>
                          <a:cs typeface="+mn-cs"/>
                        </a:rPr>
                        <a:t>〕</a:t>
                      </a:r>
                      <a:r>
                        <a:rPr kumimoji="1" lang="en-US" altLang="zh-CN" sz="900" b="0" kern="1200" dirty="0">
                          <a:solidFill>
                            <a:schemeClr val="tx1"/>
                          </a:solidFill>
                          <a:latin typeface="微软雅黑" panose="020B0503020204020204" pitchFamily="34" charset="-122"/>
                          <a:ea typeface="微软雅黑" panose="020B0503020204020204" pitchFamily="34" charset="-122"/>
                          <a:cs typeface="+mn-cs"/>
                        </a:rPr>
                        <a:t>50</a:t>
                      </a:r>
                      <a:r>
                        <a:rPr kumimoji="1" lang="zh-CN" altLang="zh-CN" sz="900" b="0" kern="1200" dirty="0">
                          <a:solidFill>
                            <a:schemeClr val="tx1"/>
                          </a:solidFill>
                          <a:latin typeface="微软雅黑" panose="020B0503020204020204" pitchFamily="34" charset="-122"/>
                          <a:ea typeface="微软雅黑" panose="020B0503020204020204" pitchFamily="34" charset="-122"/>
                          <a:cs typeface="+mn-cs"/>
                        </a:rPr>
                        <a:t>号</a:t>
                      </a:r>
                    </a:p>
                  </a:txBody>
                  <a:tcPr marL="0" marR="0" marT="0" marB="0"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pSp>
        <p:nvGrpSpPr>
          <p:cNvPr id="34" name="组合 33"/>
          <p:cNvGrpSpPr/>
          <p:nvPr/>
        </p:nvGrpSpPr>
        <p:grpSpPr>
          <a:xfrm>
            <a:off x="13424869" y="8833448"/>
            <a:ext cx="1696666" cy="904863"/>
            <a:chOff x="17976523" y="7056099"/>
            <a:chExt cx="1696666" cy="904863"/>
          </a:xfrm>
        </p:grpSpPr>
        <p:sp>
          <p:nvSpPr>
            <p:cNvPr id="35" name="矩形 34">
              <a:extLst>
                <a:ext uri="{FF2B5EF4-FFF2-40B4-BE49-F238E27FC236}">
                  <a16:creationId xmlns:a16="http://schemas.microsoft.com/office/drawing/2014/main" id="{12476216-644C-4E14-AFBA-A3271C34912B}"/>
                </a:ext>
              </a:extLst>
            </p:cNvPr>
            <p:cNvSpPr/>
            <p:nvPr/>
          </p:nvSpPr>
          <p:spPr>
            <a:xfrm>
              <a:off x="17976523" y="7443214"/>
              <a:ext cx="349281" cy="129117"/>
            </a:xfrm>
            <a:prstGeom prst="rect">
              <a:avLst/>
            </a:prstGeom>
            <a:noFill/>
            <a:ln w="19050">
              <a:solidFill>
                <a:srgbClr val="1C21F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p>
          </p:txBody>
        </p:sp>
        <p:grpSp>
          <p:nvGrpSpPr>
            <p:cNvPr id="36" name="组合 35"/>
            <p:cNvGrpSpPr/>
            <p:nvPr/>
          </p:nvGrpSpPr>
          <p:grpSpPr>
            <a:xfrm>
              <a:off x="17976523" y="7056099"/>
              <a:ext cx="1696666" cy="904863"/>
              <a:chOff x="17976523" y="7056099"/>
              <a:chExt cx="1696666" cy="904863"/>
            </a:xfrm>
          </p:grpSpPr>
          <p:sp>
            <p:nvSpPr>
              <p:cNvPr id="37" name="文本框 36">
                <a:extLst>
                  <a:ext uri="{FF2B5EF4-FFF2-40B4-BE49-F238E27FC236}">
                    <a16:creationId xmlns:a16="http://schemas.microsoft.com/office/drawing/2014/main" id="{2D8B8F25-776D-4CE5-B273-ACF06C684700}"/>
                  </a:ext>
                </a:extLst>
              </p:cNvPr>
              <p:cNvSpPr txBox="1"/>
              <p:nvPr/>
            </p:nvSpPr>
            <p:spPr>
              <a:xfrm>
                <a:off x="18431927" y="7056099"/>
                <a:ext cx="1241262" cy="904863"/>
              </a:xfrm>
              <a:prstGeom prst="rect">
                <a:avLst/>
              </a:prstGeom>
              <a:noFill/>
            </p:spPr>
            <p:txBody>
              <a:bodyPr wrap="square" lIns="0" rIns="0" rtlCol="0">
                <a:spAutoFit/>
              </a:bodyPr>
              <a:lstStyle/>
              <a:p>
                <a:pPr>
                  <a:lnSpc>
                    <a:spcPct val="160000"/>
                  </a:lnSpc>
                </a:pPr>
                <a:r>
                  <a:rPr lang="zh-CN" altLang="en-US" sz="1100" b="1" dirty="0">
                    <a:latin typeface="微软雅黑" panose="020B0503020204020204" pitchFamily="34" charset="-122"/>
                    <a:ea typeface="微软雅黑" panose="020B0503020204020204" pitchFamily="34" charset="-122"/>
                  </a:rPr>
                  <a:t>图则单元边界</a:t>
                </a:r>
                <a:endParaRPr lang="en-US" altLang="zh-CN" sz="1100" b="1" dirty="0">
                  <a:latin typeface="微软雅黑" panose="020B0503020204020204" pitchFamily="34" charset="-122"/>
                  <a:ea typeface="微软雅黑" panose="020B0503020204020204" pitchFamily="34" charset="-122"/>
                </a:endParaRPr>
              </a:p>
              <a:p>
                <a:pPr>
                  <a:lnSpc>
                    <a:spcPct val="160000"/>
                  </a:lnSpc>
                </a:pPr>
                <a:r>
                  <a:rPr lang="zh-CN" altLang="en-US" sz="1100" b="1" dirty="0">
                    <a:latin typeface="微软雅黑" panose="020B0503020204020204" pitchFamily="34" charset="-122"/>
                    <a:ea typeface="微软雅黑" panose="020B0503020204020204" pitchFamily="34" charset="-122"/>
                  </a:rPr>
                  <a:t>技术修正地块范围</a:t>
                </a:r>
              </a:p>
              <a:p>
                <a:pPr>
                  <a:lnSpc>
                    <a:spcPct val="160000"/>
                  </a:lnSpc>
                </a:pPr>
                <a:endParaRPr lang="en-US" altLang="zh-CN" sz="1100" b="1" dirty="0">
                  <a:latin typeface="微软雅黑" panose="020B0503020204020204" pitchFamily="34" charset="-122"/>
                  <a:ea typeface="微软雅黑" panose="020B0503020204020204" pitchFamily="34" charset="-122"/>
                </a:endParaRPr>
              </a:p>
            </p:txBody>
          </p:sp>
          <p:sp>
            <p:nvSpPr>
              <p:cNvPr id="38" name="矩形 37">
                <a:extLst>
                  <a:ext uri="{FF2B5EF4-FFF2-40B4-BE49-F238E27FC236}">
                    <a16:creationId xmlns:a16="http://schemas.microsoft.com/office/drawing/2014/main" id="{22617C8D-29A9-4E22-9B34-18A2E5A3950C}"/>
                  </a:ext>
                </a:extLst>
              </p:cNvPr>
              <p:cNvSpPr/>
              <p:nvPr/>
            </p:nvSpPr>
            <p:spPr>
              <a:xfrm>
                <a:off x="17976523" y="7193276"/>
                <a:ext cx="349281" cy="129117"/>
              </a:xfrm>
              <a:prstGeom prst="rect">
                <a:avLst/>
              </a:prstGeom>
              <a:noFill/>
              <a:ln w="19050">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000">
                  <a:sym typeface="+mn-ea"/>
                </a:endParaRPr>
              </a:p>
            </p:txBody>
          </p:sp>
        </p:grpSp>
      </p:grpSp>
      <p:sp>
        <p:nvSpPr>
          <p:cNvPr id="25" name="文本框 24">
            <a:extLst>
              <a:ext uri="{FF2B5EF4-FFF2-40B4-BE49-F238E27FC236}">
                <a16:creationId xmlns:a16="http://schemas.microsoft.com/office/drawing/2014/main" id="{944733D3-5C5E-6AF1-6CB7-280635FA5854}"/>
              </a:ext>
            </a:extLst>
          </p:cNvPr>
          <p:cNvSpPr txBox="1"/>
          <p:nvPr/>
        </p:nvSpPr>
        <p:spPr>
          <a:xfrm>
            <a:off x="1480468" y="2670742"/>
            <a:ext cx="1210588" cy="400110"/>
          </a:xfrm>
          <a:prstGeom prst="rect">
            <a:avLst/>
          </a:prstGeom>
          <a:noFill/>
        </p:spPr>
        <p:txBody>
          <a:bodyPr wrap="none" rtlCol="0">
            <a:spAutoFit/>
          </a:bodyPr>
          <a:lstStyle/>
          <a:p>
            <a:pPr algn="ctr"/>
            <a:r>
              <a:rPr lang="en-US" altLang="zh-CN" sz="1000" b="1" dirty="0">
                <a:solidFill>
                  <a:srgbClr val="C00000"/>
                </a:solidFill>
                <a:latin typeface="微软雅黑" panose="020B0503020204020204" pitchFamily="34" charset="-122"/>
                <a:ea typeface="微软雅黑" panose="020B0503020204020204" pitchFamily="34" charset="-122"/>
              </a:rPr>
              <a:t>SOa010—04</a:t>
            </a:r>
          </a:p>
          <a:p>
            <a:pPr algn="ctr"/>
            <a:r>
              <a:rPr lang="zh-CN" altLang="en-US" sz="1000" b="1" dirty="0">
                <a:solidFill>
                  <a:srgbClr val="C00000"/>
                </a:solidFill>
                <a:latin typeface="微软雅黑" panose="020B0503020204020204" pitchFamily="34" charset="-122"/>
                <a:ea typeface="微软雅黑" panose="020B0503020204020204" pitchFamily="34" charset="-122"/>
              </a:rPr>
              <a:t>规划管理单元图则</a:t>
            </a:r>
          </a:p>
        </p:txBody>
      </p:sp>
      <p:sp>
        <p:nvSpPr>
          <p:cNvPr id="30" name="椭圆 29">
            <a:extLst>
              <a:ext uri="{FF2B5EF4-FFF2-40B4-BE49-F238E27FC236}">
                <a16:creationId xmlns:a16="http://schemas.microsoft.com/office/drawing/2014/main" id="{5078857E-2291-5100-BA30-B9560E468E26}"/>
              </a:ext>
            </a:extLst>
          </p:cNvPr>
          <p:cNvSpPr/>
          <p:nvPr/>
        </p:nvSpPr>
        <p:spPr>
          <a:xfrm>
            <a:off x="2010021" y="3098319"/>
            <a:ext cx="152396" cy="152396"/>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图片 41">
            <a:extLst>
              <a:ext uri="{FF2B5EF4-FFF2-40B4-BE49-F238E27FC236}">
                <a16:creationId xmlns:a16="http://schemas.microsoft.com/office/drawing/2014/main" id="{345B6BE1-2B47-1162-B8D6-92AEA4CF5C22}"/>
              </a:ext>
            </a:extLst>
          </p:cNvPr>
          <p:cNvPicPr>
            <a:picLocks noChangeAspect="1"/>
          </p:cNvPicPr>
          <p:nvPr/>
        </p:nvPicPr>
        <p:blipFill>
          <a:blip r:embed="rId6"/>
          <a:srcRect l="28883" t="632" r="6861" b="35112"/>
          <a:stretch>
            <a:fillRect/>
          </a:stretch>
        </p:blipFill>
        <p:spPr>
          <a:xfrm>
            <a:off x="306306" y="5874552"/>
            <a:ext cx="4320001" cy="2991028"/>
          </a:xfrm>
          <a:prstGeom prst="rect">
            <a:avLst/>
          </a:prstGeom>
          <a:ln>
            <a:solidFill>
              <a:schemeClr val="tx1"/>
            </a:solidFill>
          </a:ln>
        </p:spPr>
      </p:pic>
      <p:sp>
        <p:nvSpPr>
          <p:cNvPr id="53" name="任意多边形: 形状 52">
            <a:extLst>
              <a:ext uri="{FF2B5EF4-FFF2-40B4-BE49-F238E27FC236}">
                <a16:creationId xmlns:a16="http://schemas.microsoft.com/office/drawing/2014/main" id="{DE870371-D412-0AF0-C366-76CB78CAE460}"/>
              </a:ext>
            </a:extLst>
          </p:cNvPr>
          <p:cNvSpPr/>
          <p:nvPr/>
        </p:nvSpPr>
        <p:spPr>
          <a:xfrm>
            <a:off x="306303" y="5874552"/>
            <a:ext cx="4320001" cy="2991028"/>
          </a:xfrm>
          <a:custGeom>
            <a:avLst/>
            <a:gdLst>
              <a:gd name="connsiteX0" fmla="*/ 2778542 w 4309600"/>
              <a:gd name="connsiteY0" fmla="*/ 960588 h 2991028"/>
              <a:gd name="connsiteX1" fmla="*/ 2603282 w 4309600"/>
              <a:gd name="connsiteY1" fmla="*/ 1105368 h 2991028"/>
              <a:gd name="connsiteX2" fmla="*/ 2031782 w 4309600"/>
              <a:gd name="connsiteY2" fmla="*/ 1547328 h 2991028"/>
              <a:gd name="connsiteX3" fmla="*/ 2100362 w 4309600"/>
              <a:gd name="connsiteY3" fmla="*/ 1638768 h 2991028"/>
              <a:gd name="connsiteX4" fmla="*/ 2351822 w 4309600"/>
              <a:gd name="connsiteY4" fmla="*/ 1882608 h 2991028"/>
              <a:gd name="connsiteX5" fmla="*/ 2511804 w 4309600"/>
              <a:gd name="connsiteY5" fmla="*/ 2026592 h 2991028"/>
              <a:gd name="connsiteX6" fmla="*/ 2555657 w 4309600"/>
              <a:gd name="connsiteY6" fmla="*/ 1983574 h 2991028"/>
              <a:gd name="connsiteX7" fmla="*/ 2804895 w 4309600"/>
              <a:gd name="connsiteY7" fmla="*/ 1826411 h 2991028"/>
              <a:gd name="connsiteX8" fmla="*/ 3252774 w 4309600"/>
              <a:gd name="connsiteY8" fmla="*/ 1599318 h 2991028"/>
              <a:gd name="connsiteX9" fmla="*/ 3250982 w 4309600"/>
              <a:gd name="connsiteY9" fmla="*/ 1593048 h 2991028"/>
              <a:gd name="connsiteX10" fmla="*/ 3129062 w 4309600"/>
              <a:gd name="connsiteY10" fmla="*/ 1333968 h 2991028"/>
              <a:gd name="connsiteX11" fmla="*/ 3052862 w 4309600"/>
              <a:gd name="connsiteY11" fmla="*/ 1189188 h 2991028"/>
              <a:gd name="connsiteX12" fmla="*/ 2961422 w 4309600"/>
              <a:gd name="connsiteY12" fmla="*/ 1120608 h 2991028"/>
              <a:gd name="connsiteX13" fmla="*/ 0 w 4309600"/>
              <a:gd name="connsiteY13" fmla="*/ 0 h 2991028"/>
              <a:gd name="connsiteX14" fmla="*/ 4309600 w 4309600"/>
              <a:gd name="connsiteY14" fmla="*/ 0 h 2991028"/>
              <a:gd name="connsiteX15" fmla="*/ 4309600 w 4309600"/>
              <a:gd name="connsiteY15" fmla="*/ 2991028 h 2991028"/>
              <a:gd name="connsiteX16" fmla="*/ 0 w 4309600"/>
              <a:gd name="connsiteY16" fmla="*/ 2991028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09600" h="2991028">
                <a:moveTo>
                  <a:pt x="2778542" y="960588"/>
                </a:moveTo>
                <a:lnTo>
                  <a:pt x="2603282" y="1105368"/>
                </a:lnTo>
                <a:lnTo>
                  <a:pt x="2031782" y="1547328"/>
                </a:lnTo>
                <a:lnTo>
                  <a:pt x="2100362" y="1638768"/>
                </a:lnTo>
                <a:lnTo>
                  <a:pt x="2351822" y="1882608"/>
                </a:lnTo>
                <a:lnTo>
                  <a:pt x="2511804" y="2026592"/>
                </a:lnTo>
                <a:lnTo>
                  <a:pt x="2555657" y="1983574"/>
                </a:lnTo>
                <a:lnTo>
                  <a:pt x="2804895" y="1826411"/>
                </a:lnTo>
                <a:lnTo>
                  <a:pt x="3252774" y="1599318"/>
                </a:lnTo>
                <a:lnTo>
                  <a:pt x="3250982" y="1593048"/>
                </a:lnTo>
                <a:lnTo>
                  <a:pt x="3129062" y="1333968"/>
                </a:lnTo>
                <a:lnTo>
                  <a:pt x="3052862" y="1189188"/>
                </a:lnTo>
                <a:lnTo>
                  <a:pt x="2961422" y="1120608"/>
                </a:lnTo>
                <a:close/>
                <a:moveTo>
                  <a:pt x="0" y="0"/>
                </a:moveTo>
                <a:lnTo>
                  <a:pt x="4309600" y="0"/>
                </a:lnTo>
                <a:lnTo>
                  <a:pt x="4309600" y="2991028"/>
                </a:lnTo>
                <a:lnTo>
                  <a:pt x="0" y="2991028"/>
                </a:lnTo>
                <a:close/>
              </a:path>
            </a:pathLst>
          </a:cu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5" name="矩形 54"/>
          <p:cNvSpPr/>
          <p:nvPr/>
        </p:nvSpPr>
        <p:spPr>
          <a:xfrm>
            <a:off x="644830" y="8938457"/>
            <a:ext cx="3679050" cy="230832"/>
          </a:xfrm>
          <a:prstGeom prst="rect">
            <a:avLst/>
          </a:prstGeom>
        </p:spPr>
        <p:txBody>
          <a:bodyPr wrap="square">
            <a:spAutoFit/>
          </a:bodyPr>
          <a:lstStyle/>
          <a:p>
            <a:pPr algn="ctr">
              <a:spcAft>
                <a:spcPts val="0"/>
              </a:spcAft>
            </a:pPr>
            <a:r>
              <a:rPr lang="zh-CN" altLang="en-US" sz="900" kern="100" dirty="0">
                <a:latin typeface="微软雅黑" panose="020B0503020204020204" pitchFamily="34" charset="-122"/>
                <a:ea typeface="微软雅黑" panose="020B0503020204020204" pitchFamily="34" charset="-122"/>
                <a:cs typeface="Times New Roman" panose="02020603050405020304" pitchFamily="18" charset="0"/>
              </a:rPr>
              <a:t>本</a:t>
            </a:r>
            <a:r>
              <a:rPr lang="zh-CN" altLang="zh-CN" sz="900" kern="100" dirty="0">
                <a:latin typeface="微软雅黑" panose="020B0503020204020204" pitchFamily="34" charset="-122"/>
                <a:ea typeface="微软雅黑" panose="020B0503020204020204" pitchFamily="34" charset="-122"/>
                <a:cs typeface="Times New Roman" panose="02020603050405020304" pitchFamily="18" charset="0"/>
              </a:rPr>
              <a:t>图则在</a:t>
            </a:r>
            <a:r>
              <a:rPr lang="en-US" altLang="zh-CN" sz="900" kern="100" dirty="0">
                <a:latin typeface="微软雅黑" panose="020B0503020204020204" pitchFamily="34" charset="-122"/>
                <a:ea typeface="微软雅黑" panose="020B0503020204020204" pitchFamily="34" charset="-122"/>
                <a:cs typeface="Times New Roman" panose="02020603050405020304" pitchFamily="18" charset="0"/>
                <a:sym typeface="+mn-ea"/>
              </a:rPr>
              <a:t>SOa010</a:t>
            </a:r>
            <a:r>
              <a:rPr lang="zh-CN" altLang="en-US" sz="900" kern="100" dirty="0">
                <a:latin typeface="微软雅黑" panose="020B0503020204020204" pitchFamily="34" charset="-122"/>
                <a:ea typeface="微软雅黑" panose="020B0503020204020204" pitchFamily="34" charset="-122"/>
                <a:cs typeface="Times New Roman" panose="02020603050405020304" pitchFamily="18" charset="0"/>
              </a:rPr>
              <a:t>控规</a:t>
            </a:r>
            <a:r>
              <a:rPr lang="zh-CN" altLang="zh-CN" sz="900" kern="100" dirty="0">
                <a:latin typeface="微软雅黑" panose="020B0503020204020204" pitchFamily="34" charset="-122"/>
                <a:ea typeface="微软雅黑" panose="020B0503020204020204" pitchFamily="34" charset="-122"/>
                <a:cs typeface="Times New Roman" panose="02020603050405020304" pitchFamily="18" charset="0"/>
              </a:rPr>
              <a:t>单元的位置</a:t>
            </a:r>
          </a:p>
        </p:txBody>
      </p:sp>
      <p:sp>
        <p:nvSpPr>
          <p:cNvPr id="57" name="任意多边形: 形状 56">
            <a:extLst>
              <a:ext uri="{FF2B5EF4-FFF2-40B4-BE49-F238E27FC236}">
                <a16:creationId xmlns:a16="http://schemas.microsoft.com/office/drawing/2014/main" id="{6018BE07-38A1-19DD-1787-71260DD147EE}"/>
              </a:ext>
            </a:extLst>
          </p:cNvPr>
          <p:cNvSpPr/>
          <p:nvPr/>
        </p:nvSpPr>
        <p:spPr>
          <a:xfrm>
            <a:off x="527050" y="5911850"/>
            <a:ext cx="3886200" cy="2641600"/>
          </a:xfrm>
          <a:custGeom>
            <a:avLst/>
            <a:gdLst>
              <a:gd name="connsiteX0" fmla="*/ 1708150 w 3886200"/>
              <a:gd name="connsiteY0" fmla="*/ 2641600 h 2641600"/>
              <a:gd name="connsiteX1" fmla="*/ 1187450 w 3886200"/>
              <a:gd name="connsiteY1" fmla="*/ 2165350 h 2641600"/>
              <a:gd name="connsiteX2" fmla="*/ 0 w 3886200"/>
              <a:gd name="connsiteY2" fmla="*/ 1016000 h 2641600"/>
              <a:gd name="connsiteX3" fmla="*/ 393700 w 3886200"/>
              <a:gd name="connsiteY3" fmla="*/ 647700 h 2641600"/>
              <a:gd name="connsiteX4" fmla="*/ 1022350 w 3886200"/>
              <a:gd name="connsiteY4" fmla="*/ 0 h 2641600"/>
              <a:gd name="connsiteX5" fmla="*/ 1111250 w 3886200"/>
              <a:gd name="connsiteY5" fmla="*/ 203200 h 2641600"/>
              <a:gd name="connsiteX6" fmla="*/ 1193800 w 3886200"/>
              <a:gd name="connsiteY6" fmla="*/ 330200 h 2641600"/>
              <a:gd name="connsiteX7" fmla="*/ 1289050 w 3886200"/>
              <a:gd name="connsiteY7" fmla="*/ 406400 h 2641600"/>
              <a:gd name="connsiteX8" fmla="*/ 1416050 w 3886200"/>
              <a:gd name="connsiteY8" fmla="*/ 450850 h 2641600"/>
              <a:gd name="connsiteX9" fmla="*/ 1682750 w 3886200"/>
              <a:gd name="connsiteY9" fmla="*/ 501650 h 2641600"/>
              <a:gd name="connsiteX10" fmla="*/ 1758950 w 3886200"/>
              <a:gd name="connsiteY10" fmla="*/ 539750 h 2641600"/>
              <a:gd name="connsiteX11" fmla="*/ 1892300 w 3886200"/>
              <a:gd name="connsiteY11" fmla="*/ 558800 h 2641600"/>
              <a:gd name="connsiteX12" fmla="*/ 2698750 w 3886200"/>
              <a:gd name="connsiteY12" fmla="*/ 717550 h 2641600"/>
              <a:gd name="connsiteX13" fmla="*/ 3886200 w 3886200"/>
              <a:gd name="connsiteY13" fmla="*/ 971550 h 2641600"/>
              <a:gd name="connsiteX14" fmla="*/ 3784600 w 3886200"/>
              <a:gd name="connsiteY14" fmla="*/ 1085850 h 2641600"/>
              <a:gd name="connsiteX15" fmla="*/ 3702050 w 3886200"/>
              <a:gd name="connsiteY15" fmla="*/ 1136650 h 2641600"/>
              <a:gd name="connsiteX16" fmla="*/ 3606800 w 3886200"/>
              <a:gd name="connsiteY16" fmla="*/ 1181100 h 2641600"/>
              <a:gd name="connsiteX17" fmla="*/ 3327400 w 3886200"/>
              <a:gd name="connsiteY17" fmla="*/ 1250950 h 2641600"/>
              <a:gd name="connsiteX18" fmla="*/ 3124200 w 3886200"/>
              <a:gd name="connsiteY18" fmla="*/ 1289050 h 2641600"/>
              <a:gd name="connsiteX19" fmla="*/ 2959100 w 3886200"/>
              <a:gd name="connsiteY19" fmla="*/ 1346200 h 2641600"/>
              <a:gd name="connsiteX20" fmla="*/ 2679700 w 3886200"/>
              <a:gd name="connsiteY20" fmla="*/ 1517650 h 2641600"/>
              <a:gd name="connsiteX21" fmla="*/ 2476500 w 3886200"/>
              <a:gd name="connsiteY21" fmla="*/ 1663700 h 2641600"/>
              <a:gd name="connsiteX0" fmla="*/ 1708150 w 3886200"/>
              <a:gd name="connsiteY0" fmla="*/ 2641600 h 2641600"/>
              <a:gd name="connsiteX1" fmla="*/ 1187450 w 3886200"/>
              <a:gd name="connsiteY1" fmla="*/ 2165350 h 2641600"/>
              <a:gd name="connsiteX2" fmla="*/ 0 w 3886200"/>
              <a:gd name="connsiteY2" fmla="*/ 1016000 h 2641600"/>
              <a:gd name="connsiteX3" fmla="*/ 393700 w 3886200"/>
              <a:gd name="connsiteY3" fmla="*/ 647700 h 2641600"/>
              <a:gd name="connsiteX4" fmla="*/ 1022350 w 3886200"/>
              <a:gd name="connsiteY4" fmla="*/ 0 h 2641600"/>
              <a:gd name="connsiteX5" fmla="*/ 1111250 w 3886200"/>
              <a:gd name="connsiteY5" fmla="*/ 203200 h 2641600"/>
              <a:gd name="connsiteX6" fmla="*/ 1193800 w 3886200"/>
              <a:gd name="connsiteY6" fmla="*/ 330200 h 2641600"/>
              <a:gd name="connsiteX7" fmla="*/ 1289050 w 3886200"/>
              <a:gd name="connsiteY7" fmla="*/ 406400 h 2641600"/>
              <a:gd name="connsiteX8" fmla="*/ 1416050 w 3886200"/>
              <a:gd name="connsiteY8" fmla="*/ 450850 h 2641600"/>
              <a:gd name="connsiteX9" fmla="*/ 1682750 w 3886200"/>
              <a:gd name="connsiteY9" fmla="*/ 501650 h 2641600"/>
              <a:gd name="connsiteX10" fmla="*/ 1758950 w 3886200"/>
              <a:gd name="connsiteY10" fmla="*/ 539750 h 2641600"/>
              <a:gd name="connsiteX11" fmla="*/ 1892300 w 3886200"/>
              <a:gd name="connsiteY11" fmla="*/ 558800 h 2641600"/>
              <a:gd name="connsiteX12" fmla="*/ 2698750 w 3886200"/>
              <a:gd name="connsiteY12" fmla="*/ 717550 h 2641600"/>
              <a:gd name="connsiteX13" fmla="*/ 3886200 w 3886200"/>
              <a:gd name="connsiteY13" fmla="*/ 971550 h 2641600"/>
              <a:gd name="connsiteX14" fmla="*/ 3784600 w 3886200"/>
              <a:gd name="connsiteY14" fmla="*/ 1085850 h 2641600"/>
              <a:gd name="connsiteX15" fmla="*/ 3702050 w 3886200"/>
              <a:gd name="connsiteY15" fmla="*/ 1136650 h 2641600"/>
              <a:gd name="connsiteX16" fmla="*/ 3606800 w 3886200"/>
              <a:gd name="connsiteY16" fmla="*/ 1181100 h 2641600"/>
              <a:gd name="connsiteX17" fmla="*/ 3327400 w 3886200"/>
              <a:gd name="connsiteY17" fmla="*/ 1250950 h 2641600"/>
              <a:gd name="connsiteX18" fmla="*/ 3409950 w 3886200"/>
              <a:gd name="connsiteY18" fmla="*/ 1408112 h 2641600"/>
              <a:gd name="connsiteX19" fmla="*/ 2959100 w 3886200"/>
              <a:gd name="connsiteY19" fmla="*/ 1346200 h 2641600"/>
              <a:gd name="connsiteX20" fmla="*/ 2679700 w 3886200"/>
              <a:gd name="connsiteY20" fmla="*/ 1517650 h 2641600"/>
              <a:gd name="connsiteX21" fmla="*/ 2476500 w 3886200"/>
              <a:gd name="connsiteY21" fmla="*/ 1663700 h 2641600"/>
              <a:gd name="connsiteX0" fmla="*/ 1708150 w 3886200"/>
              <a:gd name="connsiteY0" fmla="*/ 2641600 h 2641600"/>
              <a:gd name="connsiteX1" fmla="*/ 1187450 w 3886200"/>
              <a:gd name="connsiteY1" fmla="*/ 2165350 h 2641600"/>
              <a:gd name="connsiteX2" fmla="*/ 0 w 3886200"/>
              <a:gd name="connsiteY2" fmla="*/ 1016000 h 2641600"/>
              <a:gd name="connsiteX3" fmla="*/ 393700 w 3886200"/>
              <a:gd name="connsiteY3" fmla="*/ 647700 h 2641600"/>
              <a:gd name="connsiteX4" fmla="*/ 1022350 w 3886200"/>
              <a:gd name="connsiteY4" fmla="*/ 0 h 2641600"/>
              <a:gd name="connsiteX5" fmla="*/ 1111250 w 3886200"/>
              <a:gd name="connsiteY5" fmla="*/ 203200 h 2641600"/>
              <a:gd name="connsiteX6" fmla="*/ 1193800 w 3886200"/>
              <a:gd name="connsiteY6" fmla="*/ 330200 h 2641600"/>
              <a:gd name="connsiteX7" fmla="*/ 1289050 w 3886200"/>
              <a:gd name="connsiteY7" fmla="*/ 406400 h 2641600"/>
              <a:gd name="connsiteX8" fmla="*/ 1416050 w 3886200"/>
              <a:gd name="connsiteY8" fmla="*/ 450850 h 2641600"/>
              <a:gd name="connsiteX9" fmla="*/ 1682750 w 3886200"/>
              <a:gd name="connsiteY9" fmla="*/ 501650 h 2641600"/>
              <a:gd name="connsiteX10" fmla="*/ 1758950 w 3886200"/>
              <a:gd name="connsiteY10" fmla="*/ 539750 h 2641600"/>
              <a:gd name="connsiteX11" fmla="*/ 1892300 w 3886200"/>
              <a:gd name="connsiteY11" fmla="*/ 558800 h 2641600"/>
              <a:gd name="connsiteX12" fmla="*/ 2698750 w 3886200"/>
              <a:gd name="connsiteY12" fmla="*/ 717550 h 2641600"/>
              <a:gd name="connsiteX13" fmla="*/ 3886200 w 3886200"/>
              <a:gd name="connsiteY13" fmla="*/ 971550 h 2641600"/>
              <a:gd name="connsiteX14" fmla="*/ 3784600 w 3886200"/>
              <a:gd name="connsiteY14" fmla="*/ 1085850 h 2641600"/>
              <a:gd name="connsiteX15" fmla="*/ 3702050 w 3886200"/>
              <a:gd name="connsiteY15" fmla="*/ 1136650 h 2641600"/>
              <a:gd name="connsiteX16" fmla="*/ 3606800 w 3886200"/>
              <a:gd name="connsiteY16" fmla="*/ 1181100 h 2641600"/>
              <a:gd name="connsiteX17" fmla="*/ 3346450 w 3886200"/>
              <a:gd name="connsiteY17" fmla="*/ 1241425 h 2641600"/>
              <a:gd name="connsiteX18" fmla="*/ 3409950 w 3886200"/>
              <a:gd name="connsiteY18" fmla="*/ 1408112 h 2641600"/>
              <a:gd name="connsiteX19" fmla="*/ 2959100 w 3886200"/>
              <a:gd name="connsiteY19" fmla="*/ 1346200 h 2641600"/>
              <a:gd name="connsiteX20" fmla="*/ 2679700 w 3886200"/>
              <a:gd name="connsiteY20" fmla="*/ 1517650 h 2641600"/>
              <a:gd name="connsiteX21" fmla="*/ 2476500 w 3886200"/>
              <a:gd name="connsiteY21" fmla="*/ 1663700 h 2641600"/>
              <a:gd name="connsiteX0" fmla="*/ 1708150 w 3886200"/>
              <a:gd name="connsiteY0" fmla="*/ 2641600 h 2641600"/>
              <a:gd name="connsiteX1" fmla="*/ 1187450 w 3886200"/>
              <a:gd name="connsiteY1" fmla="*/ 2165350 h 2641600"/>
              <a:gd name="connsiteX2" fmla="*/ 0 w 3886200"/>
              <a:gd name="connsiteY2" fmla="*/ 1016000 h 2641600"/>
              <a:gd name="connsiteX3" fmla="*/ 393700 w 3886200"/>
              <a:gd name="connsiteY3" fmla="*/ 647700 h 2641600"/>
              <a:gd name="connsiteX4" fmla="*/ 1022350 w 3886200"/>
              <a:gd name="connsiteY4" fmla="*/ 0 h 2641600"/>
              <a:gd name="connsiteX5" fmla="*/ 1111250 w 3886200"/>
              <a:gd name="connsiteY5" fmla="*/ 203200 h 2641600"/>
              <a:gd name="connsiteX6" fmla="*/ 1193800 w 3886200"/>
              <a:gd name="connsiteY6" fmla="*/ 330200 h 2641600"/>
              <a:gd name="connsiteX7" fmla="*/ 1289050 w 3886200"/>
              <a:gd name="connsiteY7" fmla="*/ 406400 h 2641600"/>
              <a:gd name="connsiteX8" fmla="*/ 1416050 w 3886200"/>
              <a:gd name="connsiteY8" fmla="*/ 450850 h 2641600"/>
              <a:gd name="connsiteX9" fmla="*/ 1682750 w 3886200"/>
              <a:gd name="connsiteY9" fmla="*/ 501650 h 2641600"/>
              <a:gd name="connsiteX10" fmla="*/ 1758950 w 3886200"/>
              <a:gd name="connsiteY10" fmla="*/ 539750 h 2641600"/>
              <a:gd name="connsiteX11" fmla="*/ 1892300 w 3886200"/>
              <a:gd name="connsiteY11" fmla="*/ 558800 h 2641600"/>
              <a:gd name="connsiteX12" fmla="*/ 2698750 w 3886200"/>
              <a:gd name="connsiteY12" fmla="*/ 717550 h 2641600"/>
              <a:gd name="connsiteX13" fmla="*/ 3886200 w 3886200"/>
              <a:gd name="connsiteY13" fmla="*/ 971550 h 2641600"/>
              <a:gd name="connsiteX14" fmla="*/ 3784600 w 3886200"/>
              <a:gd name="connsiteY14" fmla="*/ 1085850 h 2641600"/>
              <a:gd name="connsiteX15" fmla="*/ 3702050 w 3886200"/>
              <a:gd name="connsiteY15" fmla="*/ 1136650 h 2641600"/>
              <a:gd name="connsiteX16" fmla="*/ 3606800 w 3886200"/>
              <a:gd name="connsiteY16" fmla="*/ 1181100 h 2641600"/>
              <a:gd name="connsiteX17" fmla="*/ 3346450 w 3886200"/>
              <a:gd name="connsiteY17" fmla="*/ 1241425 h 2641600"/>
              <a:gd name="connsiteX18" fmla="*/ 3409950 w 3886200"/>
              <a:gd name="connsiteY18" fmla="*/ 1408112 h 2641600"/>
              <a:gd name="connsiteX19" fmla="*/ 2973388 w 3886200"/>
              <a:gd name="connsiteY19" fmla="*/ 1589088 h 2641600"/>
              <a:gd name="connsiteX20" fmla="*/ 2679700 w 3886200"/>
              <a:gd name="connsiteY20" fmla="*/ 1517650 h 2641600"/>
              <a:gd name="connsiteX21" fmla="*/ 2476500 w 3886200"/>
              <a:gd name="connsiteY21" fmla="*/ 1663700 h 2641600"/>
              <a:gd name="connsiteX0" fmla="*/ 1708150 w 3886200"/>
              <a:gd name="connsiteY0" fmla="*/ 2641600 h 2641600"/>
              <a:gd name="connsiteX1" fmla="*/ 1187450 w 3886200"/>
              <a:gd name="connsiteY1" fmla="*/ 2165350 h 2641600"/>
              <a:gd name="connsiteX2" fmla="*/ 0 w 3886200"/>
              <a:gd name="connsiteY2" fmla="*/ 1016000 h 2641600"/>
              <a:gd name="connsiteX3" fmla="*/ 393700 w 3886200"/>
              <a:gd name="connsiteY3" fmla="*/ 647700 h 2641600"/>
              <a:gd name="connsiteX4" fmla="*/ 1022350 w 3886200"/>
              <a:gd name="connsiteY4" fmla="*/ 0 h 2641600"/>
              <a:gd name="connsiteX5" fmla="*/ 1111250 w 3886200"/>
              <a:gd name="connsiteY5" fmla="*/ 203200 h 2641600"/>
              <a:gd name="connsiteX6" fmla="*/ 1193800 w 3886200"/>
              <a:gd name="connsiteY6" fmla="*/ 330200 h 2641600"/>
              <a:gd name="connsiteX7" fmla="*/ 1289050 w 3886200"/>
              <a:gd name="connsiteY7" fmla="*/ 406400 h 2641600"/>
              <a:gd name="connsiteX8" fmla="*/ 1416050 w 3886200"/>
              <a:gd name="connsiteY8" fmla="*/ 450850 h 2641600"/>
              <a:gd name="connsiteX9" fmla="*/ 1682750 w 3886200"/>
              <a:gd name="connsiteY9" fmla="*/ 501650 h 2641600"/>
              <a:gd name="connsiteX10" fmla="*/ 1758950 w 3886200"/>
              <a:gd name="connsiteY10" fmla="*/ 539750 h 2641600"/>
              <a:gd name="connsiteX11" fmla="*/ 1892300 w 3886200"/>
              <a:gd name="connsiteY11" fmla="*/ 558800 h 2641600"/>
              <a:gd name="connsiteX12" fmla="*/ 2698750 w 3886200"/>
              <a:gd name="connsiteY12" fmla="*/ 717550 h 2641600"/>
              <a:gd name="connsiteX13" fmla="*/ 3886200 w 3886200"/>
              <a:gd name="connsiteY13" fmla="*/ 971550 h 2641600"/>
              <a:gd name="connsiteX14" fmla="*/ 3784600 w 3886200"/>
              <a:gd name="connsiteY14" fmla="*/ 1085850 h 2641600"/>
              <a:gd name="connsiteX15" fmla="*/ 3702050 w 3886200"/>
              <a:gd name="connsiteY15" fmla="*/ 1136650 h 2641600"/>
              <a:gd name="connsiteX16" fmla="*/ 3606800 w 3886200"/>
              <a:gd name="connsiteY16" fmla="*/ 1181100 h 2641600"/>
              <a:gd name="connsiteX17" fmla="*/ 3346450 w 3886200"/>
              <a:gd name="connsiteY17" fmla="*/ 1241425 h 2641600"/>
              <a:gd name="connsiteX18" fmla="*/ 3409950 w 3886200"/>
              <a:gd name="connsiteY18" fmla="*/ 1408112 h 2641600"/>
              <a:gd name="connsiteX19" fmla="*/ 2973388 w 3886200"/>
              <a:gd name="connsiteY19" fmla="*/ 1589088 h 2641600"/>
              <a:gd name="connsiteX20" fmla="*/ 2570163 w 3886200"/>
              <a:gd name="connsiteY20" fmla="*/ 1789113 h 2641600"/>
              <a:gd name="connsiteX21" fmla="*/ 2476500 w 3886200"/>
              <a:gd name="connsiteY21" fmla="*/ 1663700 h 2641600"/>
              <a:gd name="connsiteX0" fmla="*/ 1708150 w 3886200"/>
              <a:gd name="connsiteY0" fmla="*/ 2641600 h 2641600"/>
              <a:gd name="connsiteX1" fmla="*/ 1187450 w 3886200"/>
              <a:gd name="connsiteY1" fmla="*/ 2165350 h 2641600"/>
              <a:gd name="connsiteX2" fmla="*/ 0 w 3886200"/>
              <a:gd name="connsiteY2" fmla="*/ 1016000 h 2641600"/>
              <a:gd name="connsiteX3" fmla="*/ 393700 w 3886200"/>
              <a:gd name="connsiteY3" fmla="*/ 647700 h 2641600"/>
              <a:gd name="connsiteX4" fmla="*/ 1022350 w 3886200"/>
              <a:gd name="connsiteY4" fmla="*/ 0 h 2641600"/>
              <a:gd name="connsiteX5" fmla="*/ 1111250 w 3886200"/>
              <a:gd name="connsiteY5" fmla="*/ 203200 h 2641600"/>
              <a:gd name="connsiteX6" fmla="*/ 1193800 w 3886200"/>
              <a:gd name="connsiteY6" fmla="*/ 330200 h 2641600"/>
              <a:gd name="connsiteX7" fmla="*/ 1289050 w 3886200"/>
              <a:gd name="connsiteY7" fmla="*/ 406400 h 2641600"/>
              <a:gd name="connsiteX8" fmla="*/ 1416050 w 3886200"/>
              <a:gd name="connsiteY8" fmla="*/ 450850 h 2641600"/>
              <a:gd name="connsiteX9" fmla="*/ 1682750 w 3886200"/>
              <a:gd name="connsiteY9" fmla="*/ 501650 h 2641600"/>
              <a:gd name="connsiteX10" fmla="*/ 1758950 w 3886200"/>
              <a:gd name="connsiteY10" fmla="*/ 539750 h 2641600"/>
              <a:gd name="connsiteX11" fmla="*/ 1892300 w 3886200"/>
              <a:gd name="connsiteY11" fmla="*/ 558800 h 2641600"/>
              <a:gd name="connsiteX12" fmla="*/ 2698750 w 3886200"/>
              <a:gd name="connsiteY12" fmla="*/ 717550 h 2641600"/>
              <a:gd name="connsiteX13" fmla="*/ 3886200 w 3886200"/>
              <a:gd name="connsiteY13" fmla="*/ 971550 h 2641600"/>
              <a:gd name="connsiteX14" fmla="*/ 3784600 w 3886200"/>
              <a:gd name="connsiteY14" fmla="*/ 1085850 h 2641600"/>
              <a:gd name="connsiteX15" fmla="*/ 3702050 w 3886200"/>
              <a:gd name="connsiteY15" fmla="*/ 1136650 h 2641600"/>
              <a:gd name="connsiteX16" fmla="*/ 3606800 w 3886200"/>
              <a:gd name="connsiteY16" fmla="*/ 1181100 h 2641600"/>
              <a:gd name="connsiteX17" fmla="*/ 3346450 w 3886200"/>
              <a:gd name="connsiteY17" fmla="*/ 1241425 h 2641600"/>
              <a:gd name="connsiteX18" fmla="*/ 3409950 w 3886200"/>
              <a:gd name="connsiteY18" fmla="*/ 1408112 h 2641600"/>
              <a:gd name="connsiteX19" fmla="*/ 2973388 w 3886200"/>
              <a:gd name="connsiteY19" fmla="*/ 1589088 h 2641600"/>
              <a:gd name="connsiteX20" fmla="*/ 2570163 w 3886200"/>
              <a:gd name="connsiteY20" fmla="*/ 1789113 h 2641600"/>
              <a:gd name="connsiteX21" fmla="*/ 1700213 w 3886200"/>
              <a:gd name="connsiteY21" fmla="*/ 2635250 h 2641600"/>
              <a:gd name="connsiteX0" fmla="*/ 1708150 w 3886200"/>
              <a:gd name="connsiteY0" fmla="*/ 2641600 h 2641600"/>
              <a:gd name="connsiteX1" fmla="*/ 1187450 w 3886200"/>
              <a:gd name="connsiteY1" fmla="*/ 2165350 h 2641600"/>
              <a:gd name="connsiteX2" fmla="*/ 0 w 3886200"/>
              <a:gd name="connsiteY2" fmla="*/ 1016000 h 2641600"/>
              <a:gd name="connsiteX3" fmla="*/ 393700 w 3886200"/>
              <a:gd name="connsiteY3" fmla="*/ 647700 h 2641600"/>
              <a:gd name="connsiteX4" fmla="*/ 1022350 w 3886200"/>
              <a:gd name="connsiteY4" fmla="*/ 0 h 2641600"/>
              <a:gd name="connsiteX5" fmla="*/ 1111250 w 3886200"/>
              <a:gd name="connsiteY5" fmla="*/ 203200 h 2641600"/>
              <a:gd name="connsiteX6" fmla="*/ 1193800 w 3886200"/>
              <a:gd name="connsiteY6" fmla="*/ 330200 h 2641600"/>
              <a:gd name="connsiteX7" fmla="*/ 1289050 w 3886200"/>
              <a:gd name="connsiteY7" fmla="*/ 406400 h 2641600"/>
              <a:gd name="connsiteX8" fmla="*/ 1416050 w 3886200"/>
              <a:gd name="connsiteY8" fmla="*/ 450850 h 2641600"/>
              <a:gd name="connsiteX9" fmla="*/ 1682750 w 3886200"/>
              <a:gd name="connsiteY9" fmla="*/ 501650 h 2641600"/>
              <a:gd name="connsiteX10" fmla="*/ 1758950 w 3886200"/>
              <a:gd name="connsiteY10" fmla="*/ 539750 h 2641600"/>
              <a:gd name="connsiteX11" fmla="*/ 1892300 w 3886200"/>
              <a:gd name="connsiteY11" fmla="*/ 558800 h 2641600"/>
              <a:gd name="connsiteX12" fmla="*/ 2698750 w 3886200"/>
              <a:gd name="connsiteY12" fmla="*/ 717550 h 2641600"/>
              <a:gd name="connsiteX13" fmla="*/ 3886200 w 3886200"/>
              <a:gd name="connsiteY13" fmla="*/ 971550 h 2641600"/>
              <a:gd name="connsiteX14" fmla="*/ 3784600 w 3886200"/>
              <a:gd name="connsiteY14" fmla="*/ 1085850 h 2641600"/>
              <a:gd name="connsiteX15" fmla="*/ 3702050 w 3886200"/>
              <a:gd name="connsiteY15" fmla="*/ 1136650 h 2641600"/>
              <a:gd name="connsiteX16" fmla="*/ 3606800 w 3886200"/>
              <a:gd name="connsiteY16" fmla="*/ 1181100 h 2641600"/>
              <a:gd name="connsiteX17" fmla="*/ 3346450 w 3886200"/>
              <a:gd name="connsiteY17" fmla="*/ 1241425 h 2641600"/>
              <a:gd name="connsiteX18" fmla="*/ 3409950 w 3886200"/>
              <a:gd name="connsiteY18" fmla="*/ 1408112 h 2641600"/>
              <a:gd name="connsiteX19" fmla="*/ 2973388 w 3886200"/>
              <a:gd name="connsiteY19" fmla="*/ 1589088 h 2641600"/>
              <a:gd name="connsiteX20" fmla="*/ 2570163 w 3886200"/>
              <a:gd name="connsiteY20" fmla="*/ 1789113 h 2641600"/>
              <a:gd name="connsiteX21" fmla="*/ 1916113 w 3886200"/>
              <a:gd name="connsiteY21" fmla="*/ 2432050 h 2641600"/>
              <a:gd name="connsiteX22" fmla="*/ 1700213 w 3886200"/>
              <a:gd name="connsiteY22" fmla="*/ 2635250 h 2641600"/>
              <a:gd name="connsiteX0" fmla="*/ 1708150 w 3886200"/>
              <a:gd name="connsiteY0" fmla="*/ 2641600 h 2641600"/>
              <a:gd name="connsiteX1" fmla="*/ 1187450 w 3886200"/>
              <a:gd name="connsiteY1" fmla="*/ 2165350 h 2641600"/>
              <a:gd name="connsiteX2" fmla="*/ 0 w 3886200"/>
              <a:gd name="connsiteY2" fmla="*/ 1016000 h 2641600"/>
              <a:gd name="connsiteX3" fmla="*/ 393700 w 3886200"/>
              <a:gd name="connsiteY3" fmla="*/ 647700 h 2641600"/>
              <a:gd name="connsiteX4" fmla="*/ 1022350 w 3886200"/>
              <a:gd name="connsiteY4" fmla="*/ 0 h 2641600"/>
              <a:gd name="connsiteX5" fmla="*/ 1111250 w 3886200"/>
              <a:gd name="connsiteY5" fmla="*/ 203200 h 2641600"/>
              <a:gd name="connsiteX6" fmla="*/ 1193800 w 3886200"/>
              <a:gd name="connsiteY6" fmla="*/ 330200 h 2641600"/>
              <a:gd name="connsiteX7" fmla="*/ 1289050 w 3886200"/>
              <a:gd name="connsiteY7" fmla="*/ 406400 h 2641600"/>
              <a:gd name="connsiteX8" fmla="*/ 1416050 w 3886200"/>
              <a:gd name="connsiteY8" fmla="*/ 450850 h 2641600"/>
              <a:gd name="connsiteX9" fmla="*/ 1682750 w 3886200"/>
              <a:gd name="connsiteY9" fmla="*/ 501650 h 2641600"/>
              <a:gd name="connsiteX10" fmla="*/ 1758950 w 3886200"/>
              <a:gd name="connsiteY10" fmla="*/ 539750 h 2641600"/>
              <a:gd name="connsiteX11" fmla="*/ 1892300 w 3886200"/>
              <a:gd name="connsiteY11" fmla="*/ 558800 h 2641600"/>
              <a:gd name="connsiteX12" fmla="*/ 2698750 w 3886200"/>
              <a:gd name="connsiteY12" fmla="*/ 717550 h 2641600"/>
              <a:gd name="connsiteX13" fmla="*/ 3886200 w 3886200"/>
              <a:gd name="connsiteY13" fmla="*/ 971550 h 2641600"/>
              <a:gd name="connsiteX14" fmla="*/ 3784600 w 3886200"/>
              <a:gd name="connsiteY14" fmla="*/ 1085850 h 2641600"/>
              <a:gd name="connsiteX15" fmla="*/ 3702050 w 3886200"/>
              <a:gd name="connsiteY15" fmla="*/ 1136650 h 2641600"/>
              <a:gd name="connsiteX16" fmla="*/ 3606800 w 3886200"/>
              <a:gd name="connsiteY16" fmla="*/ 1181100 h 2641600"/>
              <a:gd name="connsiteX17" fmla="*/ 3346450 w 3886200"/>
              <a:gd name="connsiteY17" fmla="*/ 1241425 h 2641600"/>
              <a:gd name="connsiteX18" fmla="*/ 3409950 w 3886200"/>
              <a:gd name="connsiteY18" fmla="*/ 1408112 h 2641600"/>
              <a:gd name="connsiteX19" fmla="*/ 2973388 w 3886200"/>
              <a:gd name="connsiteY19" fmla="*/ 1589088 h 2641600"/>
              <a:gd name="connsiteX20" fmla="*/ 2570163 w 3886200"/>
              <a:gd name="connsiteY20" fmla="*/ 1789113 h 2641600"/>
              <a:gd name="connsiteX21" fmla="*/ 1820863 w 3886200"/>
              <a:gd name="connsiteY21" fmla="*/ 2436813 h 2641600"/>
              <a:gd name="connsiteX22" fmla="*/ 1700213 w 3886200"/>
              <a:gd name="connsiteY22" fmla="*/ 2635250 h 2641600"/>
              <a:gd name="connsiteX0" fmla="*/ 1708150 w 3886200"/>
              <a:gd name="connsiteY0" fmla="*/ 2641600 h 2641600"/>
              <a:gd name="connsiteX1" fmla="*/ 1187450 w 3886200"/>
              <a:gd name="connsiteY1" fmla="*/ 2165350 h 2641600"/>
              <a:gd name="connsiteX2" fmla="*/ 0 w 3886200"/>
              <a:gd name="connsiteY2" fmla="*/ 1016000 h 2641600"/>
              <a:gd name="connsiteX3" fmla="*/ 393700 w 3886200"/>
              <a:gd name="connsiteY3" fmla="*/ 647700 h 2641600"/>
              <a:gd name="connsiteX4" fmla="*/ 1022350 w 3886200"/>
              <a:gd name="connsiteY4" fmla="*/ 0 h 2641600"/>
              <a:gd name="connsiteX5" fmla="*/ 1111250 w 3886200"/>
              <a:gd name="connsiteY5" fmla="*/ 203200 h 2641600"/>
              <a:gd name="connsiteX6" fmla="*/ 1193800 w 3886200"/>
              <a:gd name="connsiteY6" fmla="*/ 330200 h 2641600"/>
              <a:gd name="connsiteX7" fmla="*/ 1289050 w 3886200"/>
              <a:gd name="connsiteY7" fmla="*/ 406400 h 2641600"/>
              <a:gd name="connsiteX8" fmla="*/ 1416050 w 3886200"/>
              <a:gd name="connsiteY8" fmla="*/ 450850 h 2641600"/>
              <a:gd name="connsiteX9" fmla="*/ 1682750 w 3886200"/>
              <a:gd name="connsiteY9" fmla="*/ 501650 h 2641600"/>
              <a:gd name="connsiteX10" fmla="*/ 1758950 w 3886200"/>
              <a:gd name="connsiteY10" fmla="*/ 539750 h 2641600"/>
              <a:gd name="connsiteX11" fmla="*/ 1892300 w 3886200"/>
              <a:gd name="connsiteY11" fmla="*/ 558800 h 2641600"/>
              <a:gd name="connsiteX12" fmla="*/ 2698750 w 3886200"/>
              <a:gd name="connsiteY12" fmla="*/ 717550 h 2641600"/>
              <a:gd name="connsiteX13" fmla="*/ 3886200 w 3886200"/>
              <a:gd name="connsiteY13" fmla="*/ 971550 h 2641600"/>
              <a:gd name="connsiteX14" fmla="*/ 3784600 w 3886200"/>
              <a:gd name="connsiteY14" fmla="*/ 1085850 h 2641600"/>
              <a:gd name="connsiteX15" fmla="*/ 3702050 w 3886200"/>
              <a:gd name="connsiteY15" fmla="*/ 1136650 h 2641600"/>
              <a:gd name="connsiteX16" fmla="*/ 3606800 w 3886200"/>
              <a:gd name="connsiteY16" fmla="*/ 1181100 h 2641600"/>
              <a:gd name="connsiteX17" fmla="*/ 3346450 w 3886200"/>
              <a:gd name="connsiteY17" fmla="*/ 1241425 h 2641600"/>
              <a:gd name="connsiteX18" fmla="*/ 3409950 w 3886200"/>
              <a:gd name="connsiteY18" fmla="*/ 1408112 h 2641600"/>
              <a:gd name="connsiteX19" fmla="*/ 2973388 w 3886200"/>
              <a:gd name="connsiteY19" fmla="*/ 1589088 h 2641600"/>
              <a:gd name="connsiteX20" fmla="*/ 2570163 w 3886200"/>
              <a:gd name="connsiteY20" fmla="*/ 1789113 h 2641600"/>
              <a:gd name="connsiteX21" fmla="*/ 2230438 w 3886200"/>
              <a:gd name="connsiteY21" fmla="*/ 2093913 h 2641600"/>
              <a:gd name="connsiteX22" fmla="*/ 1820863 w 3886200"/>
              <a:gd name="connsiteY22" fmla="*/ 2436813 h 2641600"/>
              <a:gd name="connsiteX23" fmla="*/ 1700213 w 3886200"/>
              <a:gd name="connsiteY23" fmla="*/ 2635250 h 2641600"/>
              <a:gd name="connsiteX0" fmla="*/ 1708150 w 3886200"/>
              <a:gd name="connsiteY0" fmla="*/ 2641600 h 2641600"/>
              <a:gd name="connsiteX1" fmla="*/ 1187450 w 3886200"/>
              <a:gd name="connsiteY1" fmla="*/ 2165350 h 2641600"/>
              <a:gd name="connsiteX2" fmla="*/ 0 w 3886200"/>
              <a:gd name="connsiteY2" fmla="*/ 1016000 h 2641600"/>
              <a:gd name="connsiteX3" fmla="*/ 393700 w 3886200"/>
              <a:gd name="connsiteY3" fmla="*/ 647700 h 2641600"/>
              <a:gd name="connsiteX4" fmla="*/ 1022350 w 3886200"/>
              <a:gd name="connsiteY4" fmla="*/ 0 h 2641600"/>
              <a:gd name="connsiteX5" fmla="*/ 1111250 w 3886200"/>
              <a:gd name="connsiteY5" fmla="*/ 203200 h 2641600"/>
              <a:gd name="connsiteX6" fmla="*/ 1193800 w 3886200"/>
              <a:gd name="connsiteY6" fmla="*/ 330200 h 2641600"/>
              <a:gd name="connsiteX7" fmla="*/ 1289050 w 3886200"/>
              <a:gd name="connsiteY7" fmla="*/ 406400 h 2641600"/>
              <a:gd name="connsiteX8" fmla="*/ 1416050 w 3886200"/>
              <a:gd name="connsiteY8" fmla="*/ 450850 h 2641600"/>
              <a:gd name="connsiteX9" fmla="*/ 1682750 w 3886200"/>
              <a:gd name="connsiteY9" fmla="*/ 501650 h 2641600"/>
              <a:gd name="connsiteX10" fmla="*/ 1758950 w 3886200"/>
              <a:gd name="connsiteY10" fmla="*/ 539750 h 2641600"/>
              <a:gd name="connsiteX11" fmla="*/ 1892300 w 3886200"/>
              <a:gd name="connsiteY11" fmla="*/ 558800 h 2641600"/>
              <a:gd name="connsiteX12" fmla="*/ 2698750 w 3886200"/>
              <a:gd name="connsiteY12" fmla="*/ 717550 h 2641600"/>
              <a:gd name="connsiteX13" fmla="*/ 3886200 w 3886200"/>
              <a:gd name="connsiteY13" fmla="*/ 971550 h 2641600"/>
              <a:gd name="connsiteX14" fmla="*/ 3784600 w 3886200"/>
              <a:gd name="connsiteY14" fmla="*/ 1085850 h 2641600"/>
              <a:gd name="connsiteX15" fmla="*/ 3702050 w 3886200"/>
              <a:gd name="connsiteY15" fmla="*/ 1136650 h 2641600"/>
              <a:gd name="connsiteX16" fmla="*/ 3606800 w 3886200"/>
              <a:gd name="connsiteY16" fmla="*/ 1181100 h 2641600"/>
              <a:gd name="connsiteX17" fmla="*/ 3346450 w 3886200"/>
              <a:gd name="connsiteY17" fmla="*/ 1241425 h 2641600"/>
              <a:gd name="connsiteX18" fmla="*/ 3409950 w 3886200"/>
              <a:gd name="connsiteY18" fmla="*/ 1408112 h 2641600"/>
              <a:gd name="connsiteX19" fmla="*/ 2973388 w 3886200"/>
              <a:gd name="connsiteY19" fmla="*/ 1589088 h 2641600"/>
              <a:gd name="connsiteX20" fmla="*/ 2570163 w 3886200"/>
              <a:gd name="connsiteY20" fmla="*/ 1789113 h 2641600"/>
              <a:gd name="connsiteX21" fmla="*/ 2320925 w 3886200"/>
              <a:gd name="connsiteY21" fmla="*/ 1946276 h 2641600"/>
              <a:gd name="connsiteX22" fmla="*/ 1820863 w 3886200"/>
              <a:gd name="connsiteY22" fmla="*/ 2436813 h 2641600"/>
              <a:gd name="connsiteX23" fmla="*/ 1700213 w 3886200"/>
              <a:gd name="connsiteY23" fmla="*/ 2635250 h 2641600"/>
              <a:gd name="connsiteX0" fmla="*/ 1708150 w 3886200"/>
              <a:gd name="connsiteY0" fmla="*/ 2641600 h 2641600"/>
              <a:gd name="connsiteX1" fmla="*/ 1187450 w 3886200"/>
              <a:gd name="connsiteY1" fmla="*/ 2165350 h 2641600"/>
              <a:gd name="connsiteX2" fmla="*/ 0 w 3886200"/>
              <a:gd name="connsiteY2" fmla="*/ 1016000 h 2641600"/>
              <a:gd name="connsiteX3" fmla="*/ 393700 w 3886200"/>
              <a:gd name="connsiteY3" fmla="*/ 647700 h 2641600"/>
              <a:gd name="connsiteX4" fmla="*/ 1022350 w 3886200"/>
              <a:gd name="connsiteY4" fmla="*/ 0 h 2641600"/>
              <a:gd name="connsiteX5" fmla="*/ 1111250 w 3886200"/>
              <a:gd name="connsiteY5" fmla="*/ 203200 h 2641600"/>
              <a:gd name="connsiteX6" fmla="*/ 1193800 w 3886200"/>
              <a:gd name="connsiteY6" fmla="*/ 330200 h 2641600"/>
              <a:gd name="connsiteX7" fmla="*/ 1289050 w 3886200"/>
              <a:gd name="connsiteY7" fmla="*/ 406400 h 2641600"/>
              <a:gd name="connsiteX8" fmla="*/ 1416050 w 3886200"/>
              <a:gd name="connsiteY8" fmla="*/ 450850 h 2641600"/>
              <a:gd name="connsiteX9" fmla="*/ 1682750 w 3886200"/>
              <a:gd name="connsiteY9" fmla="*/ 501650 h 2641600"/>
              <a:gd name="connsiteX10" fmla="*/ 1758950 w 3886200"/>
              <a:gd name="connsiteY10" fmla="*/ 539750 h 2641600"/>
              <a:gd name="connsiteX11" fmla="*/ 1892300 w 3886200"/>
              <a:gd name="connsiteY11" fmla="*/ 558800 h 2641600"/>
              <a:gd name="connsiteX12" fmla="*/ 2698750 w 3886200"/>
              <a:gd name="connsiteY12" fmla="*/ 717550 h 2641600"/>
              <a:gd name="connsiteX13" fmla="*/ 3886200 w 3886200"/>
              <a:gd name="connsiteY13" fmla="*/ 971550 h 2641600"/>
              <a:gd name="connsiteX14" fmla="*/ 3784600 w 3886200"/>
              <a:gd name="connsiteY14" fmla="*/ 1085850 h 2641600"/>
              <a:gd name="connsiteX15" fmla="*/ 3702050 w 3886200"/>
              <a:gd name="connsiteY15" fmla="*/ 1136650 h 2641600"/>
              <a:gd name="connsiteX16" fmla="*/ 3606800 w 3886200"/>
              <a:gd name="connsiteY16" fmla="*/ 1181100 h 2641600"/>
              <a:gd name="connsiteX17" fmla="*/ 3346450 w 3886200"/>
              <a:gd name="connsiteY17" fmla="*/ 1241425 h 2641600"/>
              <a:gd name="connsiteX18" fmla="*/ 3414713 w 3886200"/>
              <a:gd name="connsiteY18" fmla="*/ 1379537 h 2641600"/>
              <a:gd name="connsiteX19" fmla="*/ 2973388 w 3886200"/>
              <a:gd name="connsiteY19" fmla="*/ 1589088 h 2641600"/>
              <a:gd name="connsiteX20" fmla="*/ 2570163 w 3886200"/>
              <a:gd name="connsiteY20" fmla="*/ 1789113 h 2641600"/>
              <a:gd name="connsiteX21" fmla="*/ 2320925 w 3886200"/>
              <a:gd name="connsiteY21" fmla="*/ 1946276 h 2641600"/>
              <a:gd name="connsiteX22" fmla="*/ 1820863 w 3886200"/>
              <a:gd name="connsiteY22" fmla="*/ 2436813 h 2641600"/>
              <a:gd name="connsiteX23" fmla="*/ 1700213 w 3886200"/>
              <a:gd name="connsiteY23" fmla="*/ 2635250 h 2641600"/>
              <a:gd name="connsiteX0" fmla="*/ 1708150 w 3886200"/>
              <a:gd name="connsiteY0" fmla="*/ 2641600 h 2641600"/>
              <a:gd name="connsiteX1" fmla="*/ 1187450 w 3886200"/>
              <a:gd name="connsiteY1" fmla="*/ 2165350 h 2641600"/>
              <a:gd name="connsiteX2" fmla="*/ 0 w 3886200"/>
              <a:gd name="connsiteY2" fmla="*/ 1016000 h 2641600"/>
              <a:gd name="connsiteX3" fmla="*/ 393700 w 3886200"/>
              <a:gd name="connsiteY3" fmla="*/ 647700 h 2641600"/>
              <a:gd name="connsiteX4" fmla="*/ 1022350 w 3886200"/>
              <a:gd name="connsiteY4" fmla="*/ 0 h 2641600"/>
              <a:gd name="connsiteX5" fmla="*/ 1111250 w 3886200"/>
              <a:gd name="connsiteY5" fmla="*/ 203200 h 2641600"/>
              <a:gd name="connsiteX6" fmla="*/ 1193800 w 3886200"/>
              <a:gd name="connsiteY6" fmla="*/ 330200 h 2641600"/>
              <a:gd name="connsiteX7" fmla="*/ 1289050 w 3886200"/>
              <a:gd name="connsiteY7" fmla="*/ 406400 h 2641600"/>
              <a:gd name="connsiteX8" fmla="*/ 1416050 w 3886200"/>
              <a:gd name="connsiteY8" fmla="*/ 450850 h 2641600"/>
              <a:gd name="connsiteX9" fmla="*/ 1682750 w 3886200"/>
              <a:gd name="connsiteY9" fmla="*/ 501650 h 2641600"/>
              <a:gd name="connsiteX10" fmla="*/ 1758950 w 3886200"/>
              <a:gd name="connsiteY10" fmla="*/ 539750 h 2641600"/>
              <a:gd name="connsiteX11" fmla="*/ 1892300 w 3886200"/>
              <a:gd name="connsiteY11" fmla="*/ 558800 h 2641600"/>
              <a:gd name="connsiteX12" fmla="*/ 2698750 w 3886200"/>
              <a:gd name="connsiteY12" fmla="*/ 717550 h 2641600"/>
              <a:gd name="connsiteX13" fmla="*/ 3886200 w 3886200"/>
              <a:gd name="connsiteY13" fmla="*/ 971550 h 2641600"/>
              <a:gd name="connsiteX14" fmla="*/ 3784600 w 3886200"/>
              <a:gd name="connsiteY14" fmla="*/ 1085850 h 2641600"/>
              <a:gd name="connsiteX15" fmla="*/ 3702050 w 3886200"/>
              <a:gd name="connsiteY15" fmla="*/ 1136650 h 2641600"/>
              <a:gd name="connsiteX16" fmla="*/ 3606800 w 3886200"/>
              <a:gd name="connsiteY16" fmla="*/ 1181100 h 2641600"/>
              <a:gd name="connsiteX17" fmla="*/ 3346450 w 3886200"/>
              <a:gd name="connsiteY17" fmla="*/ 1241425 h 2641600"/>
              <a:gd name="connsiteX18" fmla="*/ 3400425 w 3886200"/>
              <a:gd name="connsiteY18" fmla="*/ 1374774 h 2641600"/>
              <a:gd name="connsiteX19" fmla="*/ 2973388 w 3886200"/>
              <a:gd name="connsiteY19" fmla="*/ 1589088 h 2641600"/>
              <a:gd name="connsiteX20" fmla="*/ 2570163 w 3886200"/>
              <a:gd name="connsiteY20" fmla="*/ 1789113 h 2641600"/>
              <a:gd name="connsiteX21" fmla="*/ 2320925 w 3886200"/>
              <a:gd name="connsiteY21" fmla="*/ 1946276 h 2641600"/>
              <a:gd name="connsiteX22" fmla="*/ 1820863 w 3886200"/>
              <a:gd name="connsiteY22" fmla="*/ 2436813 h 2641600"/>
              <a:gd name="connsiteX23" fmla="*/ 1700213 w 3886200"/>
              <a:gd name="connsiteY23" fmla="*/ 2635250 h 2641600"/>
              <a:gd name="connsiteX0" fmla="*/ 1708150 w 3886200"/>
              <a:gd name="connsiteY0" fmla="*/ 2641600 h 2641600"/>
              <a:gd name="connsiteX1" fmla="*/ 1187450 w 3886200"/>
              <a:gd name="connsiteY1" fmla="*/ 2165350 h 2641600"/>
              <a:gd name="connsiteX2" fmla="*/ 0 w 3886200"/>
              <a:gd name="connsiteY2" fmla="*/ 1016000 h 2641600"/>
              <a:gd name="connsiteX3" fmla="*/ 393700 w 3886200"/>
              <a:gd name="connsiteY3" fmla="*/ 647700 h 2641600"/>
              <a:gd name="connsiteX4" fmla="*/ 1022350 w 3886200"/>
              <a:gd name="connsiteY4" fmla="*/ 0 h 2641600"/>
              <a:gd name="connsiteX5" fmla="*/ 1111250 w 3886200"/>
              <a:gd name="connsiteY5" fmla="*/ 203200 h 2641600"/>
              <a:gd name="connsiteX6" fmla="*/ 1193800 w 3886200"/>
              <a:gd name="connsiteY6" fmla="*/ 330200 h 2641600"/>
              <a:gd name="connsiteX7" fmla="*/ 1289050 w 3886200"/>
              <a:gd name="connsiteY7" fmla="*/ 406400 h 2641600"/>
              <a:gd name="connsiteX8" fmla="*/ 1416050 w 3886200"/>
              <a:gd name="connsiteY8" fmla="*/ 450850 h 2641600"/>
              <a:gd name="connsiteX9" fmla="*/ 1682750 w 3886200"/>
              <a:gd name="connsiteY9" fmla="*/ 501650 h 2641600"/>
              <a:gd name="connsiteX10" fmla="*/ 1758950 w 3886200"/>
              <a:gd name="connsiteY10" fmla="*/ 539750 h 2641600"/>
              <a:gd name="connsiteX11" fmla="*/ 1892300 w 3886200"/>
              <a:gd name="connsiteY11" fmla="*/ 558800 h 2641600"/>
              <a:gd name="connsiteX12" fmla="*/ 2698750 w 3886200"/>
              <a:gd name="connsiteY12" fmla="*/ 717550 h 2641600"/>
              <a:gd name="connsiteX13" fmla="*/ 3886200 w 3886200"/>
              <a:gd name="connsiteY13" fmla="*/ 971550 h 2641600"/>
              <a:gd name="connsiteX14" fmla="*/ 3784600 w 3886200"/>
              <a:gd name="connsiteY14" fmla="*/ 1085850 h 2641600"/>
              <a:gd name="connsiteX15" fmla="*/ 3702050 w 3886200"/>
              <a:gd name="connsiteY15" fmla="*/ 1136650 h 2641600"/>
              <a:gd name="connsiteX16" fmla="*/ 3606800 w 3886200"/>
              <a:gd name="connsiteY16" fmla="*/ 1181100 h 2641600"/>
              <a:gd name="connsiteX17" fmla="*/ 3346450 w 3886200"/>
              <a:gd name="connsiteY17" fmla="*/ 1241425 h 2641600"/>
              <a:gd name="connsiteX18" fmla="*/ 3400425 w 3886200"/>
              <a:gd name="connsiteY18" fmla="*/ 1374774 h 2641600"/>
              <a:gd name="connsiteX19" fmla="*/ 3021013 w 3886200"/>
              <a:gd name="connsiteY19" fmla="*/ 1560513 h 2641600"/>
              <a:gd name="connsiteX20" fmla="*/ 2570163 w 3886200"/>
              <a:gd name="connsiteY20" fmla="*/ 1789113 h 2641600"/>
              <a:gd name="connsiteX21" fmla="*/ 2320925 w 3886200"/>
              <a:gd name="connsiteY21" fmla="*/ 1946276 h 2641600"/>
              <a:gd name="connsiteX22" fmla="*/ 1820863 w 3886200"/>
              <a:gd name="connsiteY22" fmla="*/ 2436813 h 2641600"/>
              <a:gd name="connsiteX23" fmla="*/ 1700213 w 3886200"/>
              <a:gd name="connsiteY23" fmla="*/ 2635250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86200" h="2641600">
                <a:moveTo>
                  <a:pt x="1708150" y="2641600"/>
                </a:moveTo>
                <a:lnTo>
                  <a:pt x="1187450" y="2165350"/>
                </a:lnTo>
                <a:lnTo>
                  <a:pt x="0" y="1016000"/>
                </a:lnTo>
                <a:lnTo>
                  <a:pt x="393700" y="647700"/>
                </a:lnTo>
                <a:lnTo>
                  <a:pt x="1022350" y="0"/>
                </a:lnTo>
                <a:lnTo>
                  <a:pt x="1111250" y="203200"/>
                </a:lnTo>
                <a:lnTo>
                  <a:pt x="1193800" y="330200"/>
                </a:lnTo>
                <a:lnTo>
                  <a:pt x="1289050" y="406400"/>
                </a:lnTo>
                <a:lnTo>
                  <a:pt x="1416050" y="450850"/>
                </a:lnTo>
                <a:lnTo>
                  <a:pt x="1682750" y="501650"/>
                </a:lnTo>
                <a:lnTo>
                  <a:pt x="1758950" y="539750"/>
                </a:lnTo>
                <a:lnTo>
                  <a:pt x="1892300" y="558800"/>
                </a:lnTo>
                <a:lnTo>
                  <a:pt x="2698750" y="717550"/>
                </a:lnTo>
                <a:lnTo>
                  <a:pt x="3886200" y="971550"/>
                </a:lnTo>
                <a:lnTo>
                  <a:pt x="3784600" y="1085850"/>
                </a:lnTo>
                <a:lnTo>
                  <a:pt x="3702050" y="1136650"/>
                </a:lnTo>
                <a:lnTo>
                  <a:pt x="3606800" y="1181100"/>
                </a:lnTo>
                <a:lnTo>
                  <a:pt x="3346450" y="1241425"/>
                </a:lnTo>
                <a:lnTo>
                  <a:pt x="3400425" y="1374774"/>
                </a:lnTo>
                <a:lnTo>
                  <a:pt x="3021013" y="1560513"/>
                </a:lnTo>
                <a:lnTo>
                  <a:pt x="2570163" y="1789113"/>
                </a:lnTo>
                <a:lnTo>
                  <a:pt x="2320925" y="1946276"/>
                </a:lnTo>
                <a:lnTo>
                  <a:pt x="1820863" y="2436813"/>
                </a:lnTo>
                <a:lnTo>
                  <a:pt x="1700213" y="2635250"/>
                </a:lnTo>
              </a:path>
            </a:pathLst>
          </a:custGeom>
          <a:noFill/>
          <a:ln>
            <a:solidFill>
              <a:srgbClr val="0000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2" name="图片 1031">
            <a:extLst>
              <a:ext uri="{FF2B5EF4-FFF2-40B4-BE49-F238E27FC236}">
                <a16:creationId xmlns:a16="http://schemas.microsoft.com/office/drawing/2014/main" id="{3B1BD369-DB63-D2CC-EBFB-A79F9A8F54B0}"/>
              </a:ext>
            </a:extLst>
          </p:cNvPr>
          <p:cNvPicPr>
            <a:picLocks noChangeAspect="1"/>
          </p:cNvPicPr>
          <p:nvPr/>
        </p:nvPicPr>
        <p:blipFill>
          <a:blip r:embed="rId7"/>
          <a:srcRect/>
          <a:stretch>
            <a:fillRect/>
          </a:stretch>
        </p:blipFill>
        <p:spPr>
          <a:xfrm>
            <a:off x="5737213" y="2282277"/>
            <a:ext cx="9358726" cy="6430350"/>
          </a:xfrm>
          <a:prstGeom prst="rect">
            <a:avLst/>
          </a:prstGeom>
        </p:spPr>
      </p:pic>
      <p:sp>
        <p:nvSpPr>
          <p:cNvPr id="1052" name="任意多边形: 形状 1051">
            <a:extLst>
              <a:ext uri="{FF2B5EF4-FFF2-40B4-BE49-F238E27FC236}">
                <a16:creationId xmlns:a16="http://schemas.microsoft.com/office/drawing/2014/main" id="{1BA893AA-5E41-C1DE-A3F1-E548FF77B38E}"/>
              </a:ext>
            </a:extLst>
          </p:cNvPr>
          <p:cNvSpPr/>
          <p:nvPr/>
        </p:nvSpPr>
        <p:spPr>
          <a:xfrm>
            <a:off x="5737213" y="2282277"/>
            <a:ext cx="9358726" cy="6430350"/>
          </a:xfrm>
          <a:custGeom>
            <a:avLst/>
            <a:gdLst>
              <a:gd name="connsiteX0" fmla="*/ 4526368 w 9358726"/>
              <a:gd name="connsiteY0" fmla="*/ 1528883 h 6430350"/>
              <a:gd name="connsiteX1" fmla="*/ 3793631 w 9358726"/>
              <a:gd name="connsiteY1" fmla="*/ 2049232 h 6430350"/>
              <a:gd name="connsiteX2" fmla="*/ 4062655 w 9358726"/>
              <a:gd name="connsiteY2" fmla="*/ 2477546 h 6430350"/>
              <a:gd name="connsiteX3" fmla="*/ 4859108 w 9358726"/>
              <a:gd name="connsiteY3" fmla="*/ 1858083 h 6430350"/>
              <a:gd name="connsiteX4" fmla="*/ 4820170 w 9358726"/>
              <a:gd name="connsiteY4" fmla="*/ 1812066 h 6430350"/>
              <a:gd name="connsiteX5" fmla="*/ 5237864 w 9358726"/>
              <a:gd name="connsiteY5" fmla="*/ 941278 h 6430350"/>
              <a:gd name="connsiteX6" fmla="*/ 5103352 w 9358726"/>
              <a:gd name="connsiteY6" fmla="*/ 1086409 h 6430350"/>
              <a:gd name="connsiteX7" fmla="*/ 4856452 w 9358726"/>
              <a:gd name="connsiteY7" fmla="*/ 1292602 h 6430350"/>
              <a:gd name="connsiteX8" fmla="*/ 5175917 w 9358726"/>
              <a:gd name="connsiteY8" fmla="*/ 1619148 h 6430350"/>
              <a:gd name="connsiteX9" fmla="*/ 5443172 w 9358726"/>
              <a:gd name="connsiteY9" fmla="*/ 1358973 h 6430350"/>
              <a:gd name="connsiteX10" fmla="*/ 5581224 w 9358726"/>
              <a:gd name="connsiteY10" fmla="*/ 1213842 h 6430350"/>
              <a:gd name="connsiteX11" fmla="*/ 0 w 9358726"/>
              <a:gd name="connsiteY11" fmla="*/ 0 h 6430350"/>
              <a:gd name="connsiteX12" fmla="*/ 9358726 w 9358726"/>
              <a:gd name="connsiteY12" fmla="*/ 0 h 6430350"/>
              <a:gd name="connsiteX13" fmla="*/ 9358726 w 9358726"/>
              <a:gd name="connsiteY13" fmla="*/ 6430350 h 6430350"/>
              <a:gd name="connsiteX14" fmla="*/ 0 w 9358726"/>
              <a:gd name="connsiteY14" fmla="*/ 6430350 h 64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58726" h="6430350">
                <a:moveTo>
                  <a:pt x="4526368" y="1528883"/>
                </a:moveTo>
                <a:lnTo>
                  <a:pt x="3793631" y="2049232"/>
                </a:lnTo>
                <a:lnTo>
                  <a:pt x="4062655" y="2477546"/>
                </a:lnTo>
                <a:lnTo>
                  <a:pt x="4859108" y="1858083"/>
                </a:lnTo>
                <a:lnTo>
                  <a:pt x="4820170" y="1812066"/>
                </a:lnTo>
                <a:close/>
                <a:moveTo>
                  <a:pt x="5237864" y="941278"/>
                </a:moveTo>
                <a:lnTo>
                  <a:pt x="5103352" y="1086409"/>
                </a:lnTo>
                <a:lnTo>
                  <a:pt x="4856452" y="1292602"/>
                </a:lnTo>
                <a:lnTo>
                  <a:pt x="5175917" y="1619148"/>
                </a:lnTo>
                <a:lnTo>
                  <a:pt x="5443172" y="1358973"/>
                </a:lnTo>
                <a:lnTo>
                  <a:pt x="5581224" y="1213842"/>
                </a:lnTo>
                <a:close/>
                <a:moveTo>
                  <a:pt x="0" y="0"/>
                </a:moveTo>
                <a:lnTo>
                  <a:pt x="9358726" y="0"/>
                </a:lnTo>
                <a:lnTo>
                  <a:pt x="9358726" y="6430350"/>
                </a:lnTo>
                <a:lnTo>
                  <a:pt x="0" y="6430350"/>
                </a:lnTo>
                <a:close/>
              </a:path>
            </a:pathLst>
          </a:cu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69" name="object 7"/>
          <p:cNvSpPr txBox="1"/>
          <p:nvPr/>
        </p:nvSpPr>
        <p:spPr>
          <a:xfrm>
            <a:off x="5643991" y="924744"/>
            <a:ext cx="2174875" cy="215265"/>
          </a:xfrm>
          <a:prstGeom prst="rect">
            <a:avLst/>
          </a:prstGeom>
          <a:noFill/>
          <a:ln w="9525">
            <a:noFill/>
          </a:ln>
        </p:spPr>
        <p:txBody>
          <a:bodyPr lIns="0" tIns="0" rIns="0" bIns="0">
            <a:spAutoFit/>
          </a:bodyPr>
          <a:lstStyle/>
          <a:p>
            <a:pPr marL="12700" eaLnBrk="1" hangingPunct="1"/>
            <a:r>
              <a:rPr lang="zh-CN" altLang="en-US" sz="1400" b="1" dirty="0">
                <a:solidFill>
                  <a:srgbClr val="000000"/>
                </a:solidFill>
                <a:latin typeface="微软雅黑" panose="020B0503020204020204" pitchFamily="34" charset="-122"/>
                <a:ea typeface="微软雅黑" panose="020B0503020204020204" pitchFamily="34" charset="-122"/>
              </a:rPr>
              <a:t>图则技术修正内容</a:t>
            </a:r>
            <a:endParaRPr lang="en-US" altLang="en-US" sz="1400" b="1" dirty="0">
              <a:solidFill>
                <a:srgbClr val="000000"/>
              </a:solidFill>
              <a:latin typeface="微软雅黑" panose="020B0503020204020204" pitchFamily="34" charset="-122"/>
              <a:ea typeface="微软雅黑" panose="020B0503020204020204" pitchFamily="34" charset="-122"/>
            </a:endParaRPr>
          </a:p>
        </p:txBody>
      </p:sp>
      <p:sp>
        <p:nvSpPr>
          <p:cNvPr id="1070" name="任意多边形: 形状 1069">
            <a:extLst>
              <a:ext uri="{FF2B5EF4-FFF2-40B4-BE49-F238E27FC236}">
                <a16:creationId xmlns:a16="http://schemas.microsoft.com/office/drawing/2014/main" id="{97967405-92C4-59A2-D389-AF338CE602B0}"/>
              </a:ext>
            </a:extLst>
          </p:cNvPr>
          <p:cNvSpPr/>
          <p:nvPr/>
        </p:nvSpPr>
        <p:spPr>
          <a:xfrm>
            <a:off x="7276555" y="2779540"/>
            <a:ext cx="6246828" cy="5409836"/>
          </a:xfrm>
          <a:custGeom>
            <a:avLst/>
            <a:gdLst>
              <a:gd name="connsiteX0" fmla="*/ 0 w 4663440"/>
              <a:gd name="connsiteY0" fmla="*/ 2232660 h 4038600"/>
              <a:gd name="connsiteX1" fmla="*/ 419100 w 4663440"/>
              <a:gd name="connsiteY1" fmla="*/ 2720340 h 4038600"/>
              <a:gd name="connsiteX2" fmla="*/ 868680 w 4663440"/>
              <a:gd name="connsiteY2" fmla="*/ 3162300 h 4038600"/>
              <a:gd name="connsiteX3" fmla="*/ 1866900 w 4663440"/>
              <a:gd name="connsiteY3" fmla="*/ 4038600 h 4038600"/>
              <a:gd name="connsiteX4" fmla="*/ 2125980 w 4663440"/>
              <a:gd name="connsiteY4" fmla="*/ 3787140 h 4038600"/>
              <a:gd name="connsiteX5" fmla="*/ 2202180 w 4663440"/>
              <a:gd name="connsiteY5" fmla="*/ 3733800 h 4038600"/>
              <a:gd name="connsiteX6" fmla="*/ 4663440 w 4663440"/>
              <a:gd name="connsiteY6" fmla="*/ 2430780 h 4038600"/>
              <a:gd name="connsiteX7" fmla="*/ 4183380 w 4663440"/>
              <a:gd name="connsiteY7" fmla="*/ 1409700 h 4038600"/>
              <a:gd name="connsiteX8" fmla="*/ 3878580 w 4663440"/>
              <a:gd name="connsiteY8" fmla="*/ 891540 h 4038600"/>
              <a:gd name="connsiteX9" fmla="*/ 2804160 w 4663440"/>
              <a:gd name="connsiteY9" fmla="*/ 0 h 4038600"/>
              <a:gd name="connsiteX10" fmla="*/ 2506980 w 4663440"/>
              <a:gd name="connsiteY10" fmla="*/ 350520 h 4038600"/>
              <a:gd name="connsiteX11" fmla="*/ 1463040 w 4663440"/>
              <a:gd name="connsiteY11" fmla="*/ 1158240 h 4038600"/>
              <a:gd name="connsiteX12" fmla="*/ 0 w 4663440"/>
              <a:gd name="connsiteY12" fmla="*/ 2232660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63440" h="4038600">
                <a:moveTo>
                  <a:pt x="0" y="2232660"/>
                </a:moveTo>
                <a:lnTo>
                  <a:pt x="419100" y="2720340"/>
                </a:lnTo>
                <a:lnTo>
                  <a:pt x="868680" y="3162300"/>
                </a:lnTo>
                <a:lnTo>
                  <a:pt x="1866900" y="4038600"/>
                </a:lnTo>
                <a:lnTo>
                  <a:pt x="2125980" y="3787140"/>
                </a:lnTo>
                <a:lnTo>
                  <a:pt x="2202180" y="3733800"/>
                </a:lnTo>
                <a:lnTo>
                  <a:pt x="4663440" y="2430780"/>
                </a:lnTo>
                <a:lnTo>
                  <a:pt x="4183380" y="1409700"/>
                </a:lnTo>
                <a:lnTo>
                  <a:pt x="3878580" y="891540"/>
                </a:lnTo>
                <a:lnTo>
                  <a:pt x="2804160" y="0"/>
                </a:lnTo>
                <a:lnTo>
                  <a:pt x="2506980" y="350520"/>
                </a:lnTo>
                <a:lnTo>
                  <a:pt x="1463040" y="1158240"/>
                </a:lnTo>
                <a:lnTo>
                  <a:pt x="0" y="2232660"/>
                </a:lnTo>
                <a:close/>
              </a:path>
            </a:pathLst>
          </a:custGeom>
          <a:noFill/>
          <a:ln w="50800" cap="flat" cmpd="sng" algn="ctr">
            <a:solidFill>
              <a:srgbClr val="FF0000"/>
            </a:solidFill>
            <a:prstDash val="sysDash"/>
            <a:round/>
            <a:headEnd type="none" w="med" len="med"/>
            <a:tailEnd type="none" w="med" len="med"/>
          </a:ln>
          <a:effectLst>
            <a:glow rad="38100">
              <a:schemeClr val="bg1">
                <a:alpha val="80000"/>
              </a:schemeClr>
            </a:glow>
          </a:effectLst>
        </p:spPr>
        <p:txBody>
          <a:bodyPr rtlCol="0" anchor="ctr"/>
          <a:lstStyle/>
          <a:p>
            <a:pPr algn="ctr"/>
            <a:endParaRPr lang="zh-CN" altLang="en-US" sz="1004"/>
          </a:p>
        </p:txBody>
      </p:sp>
      <p:pic>
        <p:nvPicPr>
          <p:cNvPr id="1071" name="图片 1070">
            <a:extLst>
              <a:ext uri="{FF2B5EF4-FFF2-40B4-BE49-F238E27FC236}">
                <a16:creationId xmlns:a16="http://schemas.microsoft.com/office/drawing/2014/main" id="{67DDA55E-EC57-23E5-5822-A7085253A1F3}"/>
              </a:ext>
            </a:extLst>
          </p:cNvPr>
          <p:cNvPicPr>
            <a:picLocks noChangeAspect="1"/>
          </p:cNvPicPr>
          <p:nvPr/>
        </p:nvPicPr>
        <p:blipFill>
          <a:blip r:embed="rId8">
            <a:duotone>
              <a:schemeClr val="bg2">
                <a:shade val="45000"/>
                <a:satMod val="135000"/>
              </a:schemeClr>
              <a:prstClr val="white"/>
            </a:duotone>
          </a:blip>
          <a:srcRect l="54745" t="25414" r="25513" b="42326"/>
          <a:stretch>
            <a:fillRect/>
          </a:stretch>
        </p:blipFill>
        <p:spPr>
          <a:xfrm>
            <a:off x="13540293" y="2562837"/>
            <a:ext cx="1465819" cy="1462279"/>
          </a:xfrm>
          <a:prstGeom prst="rect">
            <a:avLst/>
          </a:prstGeom>
        </p:spPr>
      </p:pic>
      <p:grpSp>
        <p:nvGrpSpPr>
          <p:cNvPr id="1072" name="组合 1071">
            <a:extLst>
              <a:ext uri="{FF2B5EF4-FFF2-40B4-BE49-F238E27FC236}">
                <a16:creationId xmlns:a16="http://schemas.microsoft.com/office/drawing/2014/main" id="{4E75EDDC-9BFA-4A07-B112-14C528BD1446}"/>
              </a:ext>
            </a:extLst>
          </p:cNvPr>
          <p:cNvGrpSpPr/>
          <p:nvPr/>
        </p:nvGrpSpPr>
        <p:grpSpPr>
          <a:xfrm>
            <a:off x="7258715" y="3580593"/>
            <a:ext cx="5854445" cy="3787162"/>
            <a:chOff x="8902082" y="4663072"/>
            <a:chExt cx="4370515" cy="2827228"/>
          </a:xfrm>
        </p:grpSpPr>
        <p:sp>
          <p:nvSpPr>
            <p:cNvPr id="1073" name="文本框 1072">
              <a:extLst>
                <a:ext uri="{FF2B5EF4-FFF2-40B4-BE49-F238E27FC236}">
                  <a16:creationId xmlns:a16="http://schemas.microsoft.com/office/drawing/2014/main" id="{8376BE9A-BF02-1D61-2775-DBF2619331CD}"/>
                </a:ext>
              </a:extLst>
            </p:cNvPr>
            <p:cNvSpPr txBox="1"/>
            <p:nvPr/>
          </p:nvSpPr>
          <p:spPr>
            <a:xfrm rot="19906193">
              <a:off x="11453482" y="7261732"/>
              <a:ext cx="1428189" cy="22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lnSpc>
                  <a:spcPct val="150000"/>
                </a:lnSpc>
                <a:defRPr sz="1050" b="1">
                  <a:solidFill>
                    <a:srgbClr val="FF0000"/>
                  </a:solidFill>
                  <a:effectLst>
                    <a:glow rad="63500">
                      <a:schemeClr val="bg1"/>
                    </a:glow>
                  </a:effectLst>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000" b="0" dirty="0">
                  <a:solidFill>
                    <a:schemeClr val="tx1"/>
                  </a:solidFill>
                  <a:sym typeface="+mn-ea"/>
                </a:rPr>
                <a:t>宁芜公路</a:t>
              </a:r>
              <a:endParaRPr lang="zh-CN" altLang="en-US" sz="1000" b="0" dirty="0">
                <a:solidFill>
                  <a:schemeClr val="tx1"/>
                </a:solidFill>
              </a:endParaRPr>
            </a:p>
          </p:txBody>
        </p:sp>
        <p:sp>
          <p:nvSpPr>
            <p:cNvPr id="1074" name="文本框 1073">
              <a:extLst>
                <a:ext uri="{FF2B5EF4-FFF2-40B4-BE49-F238E27FC236}">
                  <a16:creationId xmlns:a16="http://schemas.microsoft.com/office/drawing/2014/main" id="{FDEDDF51-FCD1-EF11-C1CF-73A873D5B01F}"/>
                </a:ext>
              </a:extLst>
            </p:cNvPr>
            <p:cNvSpPr txBox="1"/>
            <p:nvPr/>
          </p:nvSpPr>
          <p:spPr>
            <a:xfrm rot="19391606">
              <a:off x="9518205" y="5010243"/>
              <a:ext cx="1428189" cy="22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lnSpc>
                  <a:spcPct val="150000"/>
                </a:lnSpc>
                <a:defRPr sz="1050" b="1">
                  <a:solidFill>
                    <a:srgbClr val="FF0000"/>
                  </a:solidFill>
                  <a:effectLst>
                    <a:glow rad="63500">
                      <a:schemeClr val="bg1"/>
                    </a:glow>
                  </a:effectLst>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000" b="0" dirty="0">
                  <a:solidFill>
                    <a:schemeClr val="tx1"/>
                  </a:solidFill>
                  <a:sym typeface="+mn-ea"/>
                </a:rPr>
                <a:t>龙藏大道</a:t>
              </a:r>
              <a:endParaRPr lang="zh-CN" altLang="en-US" sz="1000" b="0" dirty="0">
                <a:solidFill>
                  <a:schemeClr val="tx1"/>
                </a:solidFill>
              </a:endParaRPr>
            </a:p>
          </p:txBody>
        </p:sp>
        <p:sp>
          <p:nvSpPr>
            <p:cNvPr id="1075" name="文本框 1074">
              <a:extLst>
                <a:ext uri="{FF2B5EF4-FFF2-40B4-BE49-F238E27FC236}">
                  <a16:creationId xmlns:a16="http://schemas.microsoft.com/office/drawing/2014/main" id="{6B238DA1-018E-D026-029A-D2EE916193E0}"/>
                </a:ext>
              </a:extLst>
            </p:cNvPr>
            <p:cNvSpPr txBox="1"/>
            <p:nvPr/>
          </p:nvSpPr>
          <p:spPr>
            <a:xfrm rot="19744399">
              <a:off x="12982711" y="4663072"/>
              <a:ext cx="289886" cy="98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defPPr>
                <a:defRPr lang="en-US"/>
              </a:defPPr>
              <a:lvl1pPr algn="ctr">
                <a:lnSpc>
                  <a:spcPct val="150000"/>
                </a:lnSpc>
                <a:defRPr sz="1050" b="1">
                  <a:solidFill>
                    <a:srgbClr val="FF0000"/>
                  </a:solidFill>
                  <a:effectLst>
                    <a:glow rad="63500">
                      <a:schemeClr val="bg1"/>
                    </a:glow>
                  </a:effectLst>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000" b="0" dirty="0">
                  <a:solidFill>
                    <a:schemeClr val="tx1"/>
                  </a:solidFill>
                  <a:sym typeface="+mn-ea"/>
                </a:rPr>
                <a:t>西寇路</a:t>
              </a:r>
              <a:endParaRPr lang="zh-CN" altLang="en-US" sz="1000" b="0" dirty="0">
                <a:solidFill>
                  <a:schemeClr val="tx1"/>
                </a:solidFill>
              </a:endParaRPr>
            </a:p>
          </p:txBody>
        </p:sp>
        <p:sp>
          <p:nvSpPr>
            <p:cNvPr id="1076" name="文本框 1075">
              <a:extLst>
                <a:ext uri="{FF2B5EF4-FFF2-40B4-BE49-F238E27FC236}">
                  <a16:creationId xmlns:a16="http://schemas.microsoft.com/office/drawing/2014/main" id="{FC5ACA19-6ABE-1DF6-4F55-7DFDE188A10E}"/>
                </a:ext>
              </a:extLst>
            </p:cNvPr>
            <p:cNvSpPr txBox="1"/>
            <p:nvPr/>
          </p:nvSpPr>
          <p:spPr>
            <a:xfrm rot="18862509">
              <a:off x="9386340" y="6532621"/>
              <a:ext cx="289886" cy="125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defPPr>
                <a:defRPr lang="en-US"/>
              </a:defPPr>
              <a:lvl1pPr algn="ctr">
                <a:lnSpc>
                  <a:spcPct val="150000"/>
                </a:lnSpc>
                <a:defRPr sz="1050" b="1">
                  <a:solidFill>
                    <a:srgbClr val="FF0000"/>
                  </a:solidFill>
                  <a:effectLst>
                    <a:glow rad="63500">
                      <a:schemeClr val="bg1"/>
                    </a:glow>
                  </a:effectLst>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000" b="0" dirty="0">
                  <a:solidFill>
                    <a:schemeClr val="tx1"/>
                  </a:solidFill>
                  <a:sym typeface="+mn-ea"/>
                </a:rPr>
                <a:t>南京绕城高速</a:t>
              </a:r>
              <a:endParaRPr lang="zh-CN" altLang="en-US" sz="1000" b="0" dirty="0">
                <a:solidFill>
                  <a:schemeClr val="tx1"/>
                </a:solidFill>
              </a:endParaRPr>
            </a:p>
          </p:txBody>
        </p:sp>
      </p:grpSp>
      <p:sp>
        <p:nvSpPr>
          <p:cNvPr id="1077" name="任意多边形: 形状 1076">
            <a:extLst>
              <a:ext uri="{FF2B5EF4-FFF2-40B4-BE49-F238E27FC236}">
                <a16:creationId xmlns:a16="http://schemas.microsoft.com/office/drawing/2014/main" id="{B2EE355E-4C22-131F-9C99-5B3CDC87C934}"/>
              </a:ext>
            </a:extLst>
          </p:cNvPr>
          <p:cNvSpPr/>
          <p:nvPr/>
        </p:nvSpPr>
        <p:spPr>
          <a:xfrm>
            <a:off x="9904919" y="4058275"/>
            <a:ext cx="287080" cy="370013"/>
          </a:xfrm>
          <a:custGeom>
            <a:avLst/>
            <a:gdLst>
              <a:gd name="connsiteX0" fmla="*/ 0 w 214313"/>
              <a:gd name="connsiteY0" fmla="*/ 0 h 276225"/>
              <a:gd name="connsiteX1" fmla="*/ 214313 w 214313"/>
              <a:gd name="connsiteY1" fmla="*/ 276225 h 276225"/>
            </a:gdLst>
            <a:ahLst/>
            <a:cxnLst>
              <a:cxn ang="0">
                <a:pos x="connsiteX0" y="connsiteY0"/>
              </a:cxn>
              <a:cxn ang="0">
                <a:pos x="connsiteX1" y="connsiteY1"/>
              </a:cxn>
            </a:cxnLst>
            <a:rect l="l" t="t" r="r" b="b"/>
            <a:pathLst>
              <a:path w="214313" h="276225">
                <a:moveTo>
                  <a:pt x="0" y="0"/>
                </a:moveTo>
                <a:lnTo>
                  <a:pt x="214313" y="276225"/>
                </a:lnTo>
              </a:path>
            </a:pathLst>
          </a:custGeom>
          <a:noFill/>
          <a:ln w="25400" cap="flat" cmpd="sng" algn="ctr">
            <a:solidFill>
              <a:srgbClr val="0000FF"/>
            </a:solidFill>
            <a:prstDash val="sysDash"/>
            <a:round/>
            <a:headEnd type="none" w="med" len="med"/>
            <a:tailEnd type="none" w="med" len="med"/>
          </a:ln>
          <a:effectLst>
            <a:glow rad="38100">
              <a:schemeClr val="bg1">
                <a:alpha val="80000"/>
              </a:schemeClr>
            </a:glow>
          </a:effectLst>
        </p:spPr>
        <p:txBody>
          <a:bodyPr rtlCol="0" anchor="ctr"/>
          <a:lstStyle/>
          <a:p>
            <a:pPr algn="ctr"/>
            <a:endParaRPr lang="zh-CN" altLang="en-US" sz="1004"/>
          </a:p>
        </p:txBody>
      </p:sp>
      <p:grpSp>
        <p:nvGrpSpPr>
          <p:cNvPr id="1078" name="组合 1077">
            <a:extLst>
              <a:ext uri="{FF2B5EF4-FFF2-40B4-BE49-F238E27FC236}">
                <a16:creationId xmlns:a16="http://schemas.microsoft.com/office/drawing/2014/main" id="{62F97C09-DAE1-F3E6-826C-6894B58AABAA}"/>
              </a:ext>
            </a:extLst>
          </p:cNvPr>
          <p:cNvGrpSpPr/>
          <p:nvPr/>
        </p:nvGrpSpPr>
        <p:grpSpPr>
          <a:xfrm>
            <a:off x="9530844" y="3223555"/>
            <a:ext cx="1787593" cy="1536268"/>
            <a:chOff x="9921875" y="4689475"/>
            <a:chExt cx="1603374" cy="1377950"/>
          </a:xfrm>
        </p:grpSpPr>
        <p:sp>
          <p:nvSpPr>
            <p:cNvPr id="1079" name="任意多边形: 形状 1078">
              <a:extLst>
                <a:ext uri="{FF2B5EF4-FFF2-40B4-BE49-F238E27FC236}">
                  <a16:creationId xmlns:a16="http://schemas.microsoft.com/office/drawing/2014/main" id="{C8F3E5E8-5DC6-C93E-5427-03E36AFA0EF5}"/>
                </a:ext>
              </a:extLst>
            </p:cNvPr>
            <p:cNvSpPr/>
            <p:nvPr/>
          </p:nvSpPr>
          <p:spPr>
            <a:xfrm>
              <a:off x="9921875" y="5216525"/>
              <a:ext cx="955675" cy="850900"/>
            </a:xfrm>
            <a:custGeom>
              <a:avLst/>
              <a:gdLst>
                <a:gd name="connsiteX0" fmla="*/ 0 w 955675"/>
                <a:gd name="connsiteY0" fmla="*/ 466725 h 850900"/>
                <a:gd name="connsiteX1" fmla="*/ 241300 w 955675"/>
                <a:gd name="connsiteY1" fmla="*/ 850900 h 850900"/>
                <a:gd name="connsiteX2" fmla="*/ 955675 w 955675"/>
                <a:gd name="connsiteY2" fmla="*/ 295275 h 850900"/>
                <a:gd name="connsiteX3" fmla="*/ 920750 w 955675"/>
                <a:gd name="connsiteY3" fmla="*/ 254000 h 850900"/>
                <a:gd name="connsiteX4" fmla="*/ 657225 w 955675"/>
                <a:gd name="connsiteY4" fmla="*/ 0 h 850900"/>
                <a:gd name="connsiteX5" fmla="*/ 0 w 955675"/>
                <a:gd name="connsiteY5" fmla="*/ 466725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675" h="850900">
                  <a:moveTo>
                    <a:pt x="0" y="466725"/>
                  </a:moveTo>
                  <a:lnTo>
                    <a:pt x="241300" y="850900"/>
                  </a:lnTo>
                  <a:lnTo>
                    <a:pt x="955675" y="295275"/>
                  </a:lnTo>
                  <a:lnTo>
                    <a:pt x="920750" y="254000"/>
                  </a:lnTo>
                  <a:lnTo>
                    <a:pt x="657225" y="0"/>
                  </a:lnTo>
                  <a:lnTo>
                    <a:pt x="0" y="466725"/>
                  </a:lnTo>
                  <a:close/>
                </a:path>
              </a:pathLst>
            </a:custGeom>
            <a:noFill/>
            <a:ln w="25400" cap="flat" cmpd="sng" algn="ctr">
              <a:solidFill>
                <a:srgbClr val="0000FF"/>
              </a:solidFill>
              <a:prstDash val="sysDash"/>
              <a:round/>
              <a:headEnd type="none" w="med" len="med"/>
              <a:tailEnd type="none" w="med" len="med"/>
            </a:ln>
            <a:effectLst>
              <a:glow rad="38100">
                <a:schemeClr val="bg1">
                  <a:alpha val="80000"/>
                </a:schemeClr>
              </a:glow>
            </a:effectLst>
          </p:spPr>
          <p:txBody>
            <a:bodyPr rtlCol="0" anchor="ctr"/>
            <a:lstStyle/>
            <a:p>
              <a:pPr algn="ctr"/>
              <a:endParaRPr lang="zh-CN" altLang="en-US" sz="1004"/>
            </a:p>
          </p:txBody>
        </p:sp>
        <p:sp>
          <p:nvSpPr>
            <p:cNvPr id="1080" name="任意多边形: 形状 1079">
              <a:extLst>
                <a:ext uri="{FF2B5EF4-FFF2-40B4-BE49-F238E27FC236}">
                  <a16:creationId xmlns:a16="http://schemas.microsoft.com/office/drawing/2014/main" id="{F19782F2-046E-EEC5-FFE9-CB39CF83272D}"/>
                </a:ext>
              </a:extLst>
            </p:cNvPr>
            <p:cNvSpPr/>
            <p:nvPr/>
          </p:nvSpPr>
          <p:spPr>
            <a:xfrm>
              <a:off x="10875168" y="4689475"/>
              <a:ext cx="650081" cy="608013"/>
            </a:xfrm>
            <a:custGeom>
              <a:avLst/>
              <a:gdLst>
                <a:gd name="connsiteX0" fmla="*/ 0 w 590550"/>
                <a:gd name="connsiteY0" fmla="*/ 250825 h 536575"/>
                <a:gd name="connsiteX1" fmla="*/ 298450 w 590550"/>
                <a:gd name="connsiteY1" fmla="*/ 536575 h 536575"/>
                <a:gd name="connsiteX2" fmla="*/ 466725 w 590550"/>
                <a:gd name="connsiteY2" fmla="*/ 374650 h 536575"/>
                <a:gd name="connsiteX3" fmla="*/ 590550 w 590550"/>
                <a:gd name="connsiteY3" fmla="*/ 244475 h 536575"/>
                <a:gd name="connsiteX4" fmla="*/ 282575 w 590550"/>
                <a:gd name="connsiteY4" fmla="*/ 0 h 536575"/>
                <a:gd name="connsiteX5" fmla="*/ 161925 w 590550"/>
                <a:gd name="connsiteY5" fmla="*/ 130175 h 536575"/>
                <a:gd name="connsiteX6" fmla="*/ 0 w 590550"/>
                <a:gd name="connsiteY6" fmla="*/ 250825 h 536575"/>
                <a:gd name="connsiteX0-1" fmla="*/ 0 w 650081"/>
                <a:gd name="connsiteY0-2" fmla="*/ 315119 h 536575"/>
                <a:gd name="connsiteX1-3" fmla="*/ 357981 w 650081"/>
                <a:gd name="connsiteY1-4" fmla="*/ 536575 h 536575"/>
                <a:gd name="connsiteX2-5" fmla="*/ 526256 w 650081"/>
                <a:gd name="connsiteY2-6" fmla="*/ 374650 h 536575"/>
                <a:gd name="connsiteX3-7" fmla="*/ 650081 w 650081"/>
                <a:gd name="connsiteY3-8" fmla="*/ 244475 h 536575"/>
                <a:gd name="connsiteX4-9" fmla="*/ 342106 w 650081"/>
                <a:gd name="connsiteY4-10" fmla="*/ 0 h 536575"/>
                <a:gd name="connsiteX5-11" fmla="*/ 221456 w 650081"/>
                <a:gd name="connsiteY5-12" fmla="*/ 130175 h 536575"/>
                <a:gd name="connsiteX6-13" fmla="*/ 0 w 650081"/>
                <a:gd name="connsiteY6-14" fmla="*/ 315119 h 536575"/>
                <a:gd name="connsiteX0-15" fmla="*/ 0 w 650081"/>
                <a:gd name="connsiteY0-16" fmla="*/ 315119 h 619919"/>
                <a:gd name="connsiteX1-17" fmla="*/ 284162 w 650081"/>
                <a:gd name="connsiteY1-18" fmla="*/ 619919 h 619919"/>
                <a:gd name="connsiteX2-19" fmla="*/ 526256 w 650081"/>
                <a:gd name="connsiteY2-20" fmla="*/ 374650 h 619919"/>
                <a:gd name="connsiteX3-21" fmla="*/ 650081 w 650081"/>
                <a:gd name="connsiteY3-22" fmla="*/ 244475 h 619919"/>
                <a:gd name="connsiteX4-23" fmla="*/ 342106 w 650081"/>
                <a:gd name="connsiteY4-24" fmla="*/ 0 h 619919"/>
                <a:gd name="connsiteX5-25" fmla="*/ 221456 w 650081"/>
                <a:gd name="connsiteY5-26" fmla="*/ 130175 h 619919"/>
                <a:gd name="connsiteX6-27" fmla="*/ 0 w 650081"/>
                <a:gd name="connsiteY6-28" fmla="*/ 315119 h 619919"/>
                <a:gd name="connsiteX0-29" fmla="*/ 0 w 650081"/>
                <a:gd name="connsiteY0-30" fmla="*/ 315119 h 608013"/>
                <a:gd name="connsiteX1-31" fmla="*/ 286543 w 650081"/>
                <a:gd name="connsiteY1-32" fmla="*/ 608013 h 608013"/>
                <a:gd name="connsiteX2-33" fmla="*/ 526256 w 650081"/>
                <a:gd name="connsiteY2-34" fmla="*/ 374650 h 608013"/>
                <a:gd name="connsiteX3-35" fmla="*/ 650081 w 650081"/>
                <a:gd name="connsiteY3-36" fmla="*/ 244475 h 608013"/>
                <a:gd name="connsiteX4-37" fmla="*/ 342106 w 650081"/>
                <a:gd name="connsiteY4-38" fmla="*/ 0 h 608013"/>
                <a:gd name="connsiteX5-39" fmla="*/ 221456 w 650081"/>
                <a:gd name="connsiteY5-40" fmla="*/ 130175 h 608013"/>
                <a:gd name="connsiteX6-41" fmla="*/ 0 w 650081"/>
                <a:gd name="connsiteY6-42" fmla="*/ 315119 h 6080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650081" h="608013">
                  <a:moveTo>
                    <a:pt x="0" y="315119"/>
                  </a:moveTo>
                  <a:lnTo>
                    <a:pt x="286543" y="608013"/>
                  </a:lnTo>
                  <a:lnTo>
                    <a:pt x="526256" y="374650"/>
                  </a:lnTo>
                  <a:lnTo>
                    <a:pt x="650081" y="244475"/>
                  </a:lnTo>
                  <a:lnTo>
                    <a:pt x="342106" y="0"/>
                  </a:lnTo>
                  <a:lnTo>
                    <a:pt x="221456" y="130175"/>
                  </a:lnTo>
                  <a:lnTo>
                    <a:pt x="0" y="315119"/>
                  </a:lnTo>
                  <a:close/>
                </a:path>
              </a:pathLst>
            </a:custGeom>
            <a:noFill/>
            <a:ln w="25400" cap="flat" cmpd="sng" algn="ctr">
              <a:solidFill>
                <a:srgbClr val="0000FF"/>
              </a:solidFill>
              <a:prstDash val="sysDash"/>
              <a:round/>
              <a:headEnd type="none" w="med" len="med"/>
              <a:tailEnd type="none" w="med" len="med"/>
            </a:ln>
            <a:effectLst>
              <a:glow rad="38100">
                <a:schemeClr val="bg1">
                  <a:alpha val="80000"/>
                </a:schemeClr>
              </a:glow>
            </a:effectLst>
          </p:spPr>
          <p:txBody>
            <a:bodyPr rtlCol="0" anchor="ctr"/>
            <a:lstStyle/>
            <a:p>
              <a:pPr algn="ctr"/>
              <a:endParaRPr lang="zh-CN" altLang="en-US" sz="1004"/>
            </a:p>
          </p:txBody>
        </p:sp>
      </p:grpSp>
      <p:sp>
        <p:nvSpPr>
          <p:cNvPr id="1081" name="文本框 1080">
            <a:extLst>
              <a:ext uri="{FF2B5EF4-FFF2-40B4-BE49-F238E27FC236}">
                <a16:creationId xmlns:a16="http://schemas.microsoft.com/office/drawing/2014/main" id="{ECC83E09-B1F1-643E-1DFF-3EF36732E271}"/>
              </a:ext>
            </a:extLst>
          </p:cNvPr>
          <p:cNvSpPr txBox="1"/>
          <p:nvPr/>
        </p:nvSpPr>
        <p:spPr>
          <a:xfrm>
            <a:off x="9369978" y="4291877"/>
            <a:ext cx="952307" cy="338554"/>
          </a:xfrm>
          <a:prstGeom prst="rect">
            <a:avLst/>
          </a:prstGeom>
          <a:noFill/>
        </p:spPr>
        <p:txBody>
          <a:bodyPr wrap="square">
            <a:spAutoFit/>
          </a:bodyPr>
          <a:lstStyle/>
          <a:p>
            <a:pPr algn="ctr"/>
            <a:r>
              <a:rPr lang="en-US" altLang="zh-CN" sz="800" b="1" dirty="0">
                <a:effectLst>
                  <a:glow rad="38100">
                    <a:schemeClr val="bg1"/>
                  </a:glow>
                </a:effectLst>
                <a:latin typeface="微软雅黑" panose="020B0503020204020204" pitchFamily="34" charset="-122"/>
                <a:ea typeface="微软雅黑" panose="020B0503020204020204" pitchFamily="34" charset="-122"/>
              </a:rPr>
              <a:t>04-062</a:t>
            </a:r>
          </a:p>
          <a:p>
            <a:pPr algn="ctr"/>
            <a:r>
              <a:rPr lang="en-US" altLang="zh-CN" sz="800" b="1" dirty="0">
                <a:effectLst>
                  <a:glow rad="38100">
                    <a:schemeClr val="bg1"/>
                  </a:glow>
                </a:effectLst>
                <a:latin typeface="微软雅黑" panose="020B0503020204020204" pitchFamily="34" charset="-122"/>
                <a:ea typeface="微软雅黑" panose="020B0503020204020204" pitchFamily="34" charset="-122"/>
              </a:rPr>
              <a:t>Aa</a:t>
            </a:r>
            <a:endParaRPr lang="zh-CN" altLang="en-US" sz="800" dirty="0">
              <a:effectLst>
                <a:glow rad="38100">
                  <a:schemeClr val="bg1"/>
                </a:glow>
              </a:effectLst>
            </a:endParaRPr>
          </a:p>
        </p:txBody>
      </p:sp>
      <p:sp>
        <p:nvSpPr>
          <p:cNvPr id="1082" name="文本框 1081">
            <a:extLst>
              <a:ext uri="{FF2B5EF4-FFF2-40B4-BE49-F238E27FC236}">
                <a16:creationId xmlns:a16="http://schemas.microsoft.com/office/drawing/2014/main" id="{CE55A05A-4CA5-6019-6C6B-9CEF43A168A1}"/>
              </a:ext>
            </a:extLst>
          </p:cNvPr>
          <p:cNvSpPr txBox="1"/>
          <p:nvPr/>
        </p:nvSpPr>
        <p:spPr>
          <a:xfrm>
            <a:off x="9702292" y="3972777"/>
            <a:ext cx="1087691" cy="338554"/>
          </a:xfrm>
          <a:prstGeom prst="rect">
            <a:avLst/>
          </a:prstGeom>
          <a:noFill/>
        </p:spPr>
        <p:txBody>
          <a:bodyPr wrap="square">
            <a:spAutoFit/>
          </a:bodyPr>
          <a:lstStyle/>
          <a:p>
            <a:pPr algn="ctr"/>
            <a:r>
              <a:rPr lang="en-US" altLang="zh-CN" sz="800" b="1" dirty="0">
                <a:effectLst>
                  <a:glow rad="38100">
                    <a:schemeClr val="bg1"/>
                  </a:glow>
                </a:effectLst>
                <a:latin typeface="微软雅黑" panose="020B0503020204020204" pitchFamily="34" charset="-122"/>
                <a:ea typeface="微软雅黑" panose="020B0503020204020204" pitchFamily="34" charset="-122"/>
              </a:rPr>
              <a:t>04-009</a:t>
            </a:r>
          </a:p>
          <a:p>
            <a:pPr algn="ctr"/>
            <a:r>
              <a:rPr lang="en-US" altLang="zh-CN" sz="800" b="1" dirty="0">
                <a:effectLst>
                  <a:glow rad="38100">
                    <a:schemeClr val="bg1"/>
                  </a:glow>
                </a:effectLst>
                <a:latin typeface="微软雅黑" panose="020B0503020204020204" pitchFamily="34" charset="-122"/>
                <a:ea typeface="微软雅黑" panose="020B0503020204020204" pitchFamily="34" charset="-122"/>
              </a:rPr>
              <a:t>Bb</a:t>
            </a:r>
            <a:endParaRPr lang="zh-CN" altLang="en-US" sz="800" dirty="0">
              <a:effectLst>
                <a:glow rad="38100">
                  <a:schemeClr val="bg1"/>
                </a:glow>
              </a:effectLst>
            </a:endParaRPr>
          </a:p>
        </p:txBody>
      </p:sp>
      <p:sp>
        <p:nvSpPr>
          <p:cNvPr id="1083" name="文本框 1082">
            <a:extLst>
              <a:ext uri="{FF2B5EF4-FFF2-40B4-BE49-F238E27FC236}">
                <a16:creationId xmlns:a16="http://schemas.microsoft.com/office/drawing/2014/main" id="{9DADB4D8-C743-78D5-4BF5-BBD197907057}"/>
              </a:ext>
            </a:extLst>
          </p:cNvPr>
          <p:cNvSpPr txBox="1"/>
          <p:nvPr/>
        </p:nvSpPr>
        <p:spPr>
          <a:xfrm>
            <a:off x="10371494" y="3397824"/>
            <a:ext cx="1146384" cy="338554"/>
          </a:xfrm>
          <a:prstGeom prst="rect">
            <a:avLst/>
          </a:prstGeom>
          <a:noFill/>
        </p:spPr>
        <p:txBody>
          <a:bodyPr wrap="square">
            <a:spAutoFit/>
          </a:bodyPr>
          <a:lstStyle/>
          <a:p>
            <a:pPr algn="ctr"/>
            <a:r>
              <a:rPr lang="en-US" altLang="zh-CN" sz="800" b="1" dirty="0">
                <a:effectLst>
                  <a:glow rad="38100">
                    <a:schemeClr val="bg1"/>
                  </a:glow>
                </a:effectLst>
                <a:latin typeface="微软雅黑" panose="020B0503020204020204" pitchFamily="34" charset="-122"/>
                <a:ea typeface="微软雅黑" panose="020B0503020204020204" pitchFamily="34" charset="-122"/>
              </a:rPr>
              <a:t>04-004</a:t>
            </a:r>
          </a:p>
          <a:p>
            <a:pPr algn="ctr"/>
            <a:r>
              <a:rPr lang="en-US" altLang="zh-CN" sz="800" b="1" dirty="0">
                <a:effectLst>
                  <a:glow rad="38100">
                    <a:schemeClr val="bg1"/>
                  </a:glow>
                </a:effectLst>
                <a:latin typeface="微软雅黑" panose="020B0503020204020204" pitchFamily="34" charset="-122"/>
                <a:ea typeface="微软雅黑" panose="020B0503020204020204" pitchFamily="34" charset="-122"/>
              </a:rPr>
              <a:t>Bb</a:t>
            </a:r>
            <a:endParaRPr lang="zh-CN" altLang="en-US" sz="800" dirty="0">
              <a:effectLst>
                <a:glow rad="38100">
                  <a:schemeClr val="bg1"/>
                </a:glow>
              </a:effectLst>
            </a:endParaRPr>
          </a:p>
        </p:txBody>
      </p:sp>
      <p:sp>
        <p:nvSpPr>
          <p:cNvPr id="1084" name="矩形标注 31">
            <a:extLst>
              <a:ext uri="{FF2B5EF4-FFF2-40B4-BE49-F238E27FC236}">
                <a16:creationId xmlns:a16="http://schemas.microsoft.com/office/drawing/2014/main" id="{E8F93EBA-936E-3E51-60D0-7F77FF96A9E4}"/>
              </a:ext>
            </a:extLst>
          </p:cNvPr>
          <p:cNvSpPr/>
          <p:nvPr>
            <p:custDataLst>
              <p:tags r:id="rId1"/>
            </p:custDataLst>
          </p:nvPr>
        </p:nvSpPr>
        <p:spPr>
          <a:xfrm>
            <a:off x="12941771" y="2374674"/>
            <a:ext cx="2081575" cy="1812388"/>
          </a:xfrm>
          <a:prstGeom prst="wedgeRectCallout">
            <a:avLst>
              <a:gd name="adj1" fmla="val -132991"/>
              <a:gd name="adj2" fmla="val 6196"/>
            </a:avLst>
          </a:prstGeom>
          <a:solidFill>
            <a:schemeClr val="bg1">
              <a:alpha val="79000"/>
            </a:schemeClr>
          </a:solidFill>
          <a:ln w="6350">
            <a:solidFill>
              <a:schemeClr val="tx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304"/>
            <a:r>
              <a:rPr lang="en-US" altLang="zh-CN" sz="1400" b="1" dirty="0">
                <a:solidFill>
                  <a:schemeClr val="tx1"/>
                </a:solidFill>
                <a:latin typeface="微软雅黑" panose="020B0503020204020204" pitchFamily="34" charset="-122"/>
                <a:ea typeface="微软雅黑" panose="020B0503020204020204" pitchFamily="34" charset="-122"/>
              </a:rPr>
              <a:t>04-004</a:t>
            </a:r>
          </a:p>
          <a:p>
            <a:pPr defTabSz="866304"/>
            <a:r>
              <a:rPr lang="en-US" altLang="zh-CN" sz="1400" b="1" dirty="0">
                <a:solidFill>
                  <a:schemeClr val="tx1"/>
                </a:solidFill>
                <a:latin typeface="微软雅黑" panose="020B0503020204020204" pitchFamily="34" charset="-122"/>
                <a:ea typeface="微软雅黑" panose="020B0503020204020204" pitchFamily="34" charset="-122"/>
              </a:rPr>
              <a:t>Bb</a:t>
            </a:r>
            <a:r>
              <a:rPr lang="zh-CN" altLang="en-US" sz="1400" b="1" dirty="0">
                <a:solidFill>
                  <a:schemeClr val="tx1"/>
                </a:solidFill>
                <a:latin typeface="微软雅黑" panose="020B0503020204020204" pitchFamily="34" charset="-122"/>
                <a:ea typeface="微软雅黑" panose="020B0503020204020204" pitchFamily="34" charset="-122"/>
              </a:rPr>
              <a:t>商办混合</a:t>
            </a:r>
            <a:endParaRPr lang="en-US" altLang="zh-CN" sz="1400" b="1" dirty="0">
              <a:solidFill>
                <a:schemeClr val="tx1"/>
              </a:solidFill>
              <a:latin typeface="微软雅黑" panose="020B0503020204020204" pitchFamily="34" charset="-122"/>
              <a:ea typeface="微软雅黑" panose="020B0503020204020204" pitchFamily="34" charset="-122"/>
            </a:endParaRPr>
          </a:p>
          <a:p>
            <a:pPr defTabSz="866304"/>
            <a:r>
              <a:rPr sz="1400" b="1" dirty="0">
                <a:solidFill>
                  <a:schemeClr val="tx1"/>
                </a:solidFill>
                <a:latin typeface="微软雅黑" panose="020B0503020204020204" pitchFamily="34" charset="-122"/>
                <a:ea typeface="微软雅黑" panose="020B0503020204020204" pitchFamily="34" charset="-122"/>
              </a:rPr>
              <a:t>用地面积：</a:t>
            </a:r>
            <a:r>
              <a:rPr lang="en-US" sz="1400" b="1" dirty="0">
                <a:solidFill>
                  <a:schemeClr val="tx1"/>
                </a:solidFill>
                <a:latin typeface="微软雅黑" panose="020B0503020204020204" pitchFamily="34" charset="-122"/>
                <a:ea typeface="微软雅黑" panose="020B0503020204020204" pitchFamily="34" charset="-122"/>
              </a:rPr>
              <a:t>2.20</a:t>
            </a:r>
            <a:r>
              <a:rPr sz="1400" b="1" dirty="0">
                <a:solidFill>
                  <a:schemeClr val="tx1"/>
                </a:solidFill>
                <a:latin typeface="微软雅黑" panose="020B0503020204020204" pitchFamily="34" charset="-122"/>
                <a:ea typeface="微软雅黑" panose="020B0503020204020204" pitchFamily="34" charset="-122"/>
              </a:rPr>
              <a:t>公顷</a:t>
            </a:r>
          </a:p>
          <a:p>
            <a:pPr defTabSz="866304"/>
            <a:r>
              <a:rPr sz="1400" b="1" dirty="0" err="1">
                <a:solidFill>
                  <a:schemeClr val="tx1"/>
                </a:solidFill>
                <a:latin typeface="微软雅黑" panose="020B0503020204020204" pitchFamily="34" charset="-122"/>
                <a:ea typeface="微软雅黑" panose="020B0503020204020204" pitchFamily="34" charset="-122"/>
              </a:rPr>
              <a:t>容积率</a:t>
            </a:r>
            <a:r>
              <a:rPr lang="zh-CN" altLang="en-US" sz="1400" b="1" dirty="0">
                <a:solidFill>
                  <a:schemeClr val="tx1"/>
                </a:solidFill>
                <a:latin typeface="微软雅黑" panose="020B0503020204020204" pitchFamily="34" charset="-122"/>
                <a:ea typeface="微软雅黑" panose="020B0503020204020204" pitchFamily="34" charset="-122"/>
              </a:rPr>
              <a:t>≤</a:t>
            </a:r>
            <a:r>
              <a:rPr lang="en-US" altLang="zh-CN" sz="1400" b="1" dirty="0">
                <a:solidFill>
                  <a:schemeClr val="tx1"/>
                </a:solidFill>
                <a:latin typeface="微软雅黑" panose="020B0503020204020204" pitchFamily="34" charset="-122"/>
                <a:ea typeface="微软雅黑" panose="020B0503020204020204" pitchFamily="34" charset="-122"/>
              </a:rPr>
              <a:t>3.0</a:t>
            </a:r>
            <a:endParaRPr sz="1400" b="1" dirty="0">
              <a:solidFill>
                <a:schemeClr val="tx1"/>
              </a:solidFill>
              <a:latin typeface="微软雅黑" panose="020B0503020204020204" pitchFamily="34" charset="-122"/>
              <a:ea typeface="微软雅黑" panose="020B0503020204020204" pitchFamily="34" charset="-122"/>
            </a:endParaRPr>
          </a:p>
          <a:p>
            <a:pPr defTabSz="866304"/>
            <a:r>
              <a:rPr sz="1400" b="1" dirty="0">
                <a:solidFill>
                  <a:schemeClr val="tx1"/>
                </a:solidFill>
                <a:latin typeface="微软雅黑" panose="020B0503020204020204" pitchFamily="34" charset="-122"/>
                <a:ea typeface="微软雅黑" panose="020B0503020204020204" pitchFamily="34" charset="-122"/>
              </a:rPr>
              <a:t>建筑密度≤</a:t>
            </a:r>
            <a:r>
              <a:rPr lang="en-US" sz="1400" b="1" dirty="0">
                <a:solidFill>
                  <a:schemeClr val="tx1"/>
                </a:solidFill>
                <a:latin typeface="微软雅黑" panose="020B0503020204020204" pitchFamily="34" charset="-122"/>
                <a:ea typeface="微软雅黑" panose="020B0503020204020204" pitchFamily="34" charset="-122"/>
              </a:rPr>
              <a:t>55</a:t>
            </a:r>
            <a:r>
              <a:rPr sz="1400" b="1" dirty="0">
                <a:solidFill>
                  <a:schemeClr val="tx1"/>
                </a:solidFill>
                <a:latin typeface="微软雅黑" panose="020B0503020204020204" pitchFamily="34" charset="-122"/>
                <a:ea typeface="微软雅黑" panose="020B0503020204020204" pitchFamily="34" charset="-122"/>
              </a:rPr>
              <a:t>％</a:t>
            </a:r>
          </a:p>
          <a:p>
            <a:pPr defTabSz="866304"/>
            <a:r>
              <a:rPr sz="1400" b="1" dirty="0">
                <a:solidFill>
                  <a:schemeClr val="tx1"/>
                </a:solidFill>
                <a:latin typeface="微软雅黑" panose="020B0503020204020204" pitchFamily="34" charset="-122"/>
                <a:ea typeface="微软雅黑" panose="020B0503020204020204" pitchFamily="34" charset="-122"/>
              </a:rPr>
              <a:t>建筑高度≤</a:t>
            </a:r>
            <a:r>
              <a:rPr lang="en-US" sz="1400" b="1" dirty="0">
                <a:solidFill>
                  <a:schemeClr val="tx1"/>
                </a:solidFill>
                <a:latin typeface="微软雅黑" panose="020B0503020204020204" pitchFamily="34" charset="-122"/>
                <a:ea typeface="微软雅黑" panose="020B0503020204020204" pitchFamily="34" charset="-122"/>
              </a:rPr>
              <a:t>60</a:t>
            </a:r>
            <a:r>
              <a:rPr sz="1400" b="1" dirty="0">
                <a:solidFill>
                  <a:schemeClr val="tx1"/>
                </a:solidFill>
                <a:latin typeface="微软雅黑" panose="020B0503020204020204" pitchFamily="34" charset="-122"/>
                <a:ea typeface="微软雅黑" panose="020B0503020204020204" pitchFamily="34" charset="-122"/>
              </a:rPr>
              <a:t>米</a:t>
            </a:r>
          </a:p>
          <a:p>
            <a:pPr defTabSz="866304"/>
            <a:r>
              <a:rPr sz="1400" b="1" dirty="0">
                <a:solidFill>
                  <a:schemeClr val="tx1"/>
                </a:solidFill>
                <a:latin typeface="微软雅黑" panose="020B0503020204020204" pitchFamily="34" charset="-122"/>
                <a:ea typeface="微软雅黑" panose="020B0503020204020204" pitchFamily="34" charset="-122"/>
              </a:rPr>
              <a:t>绿地率≥</a:t>
            </a:r>
            <a:r>
              <a:rPr lang="en-US" sz="1400" b="1" dirty="0">
                <a:solidFill>
                  <a:schemeClr val="tx1"/>
                </a:solidFill>
                <a:latin typeface="微软雅黑" panose="020B0503020204020204" pitchFamily="34" charset="-122"/>
                <a:ea typeface="微软雅黑" panose="020B0503020204020204" pitchFamily="34" charset="-122"/>
              </a:rPr>
              <a:t>25</a:t>
            </a:r>
            <a:r>
              <a:rPr sz="1400" b="1" dirty="0">
                <a:solidFill>
                  <a:schemeClr val="tx1"/>
                </a:solidFill>
                <a:latin typeface="微软雅黑" panose="020B0503020204020204" pitchFamily="34" charset="-122"/>
                <a:ea typeface="微软雅黑" panose="020B0503020204020204" pitchFamily="34" charset="-122"/>
              </a:rPr>
              <a:t>％</a:t>
            </a:r>
          </a:p>
        </p:txBody>
      </p:sp>
      <p:sp>
        <p:nvSpPr>
          <p:cNvPr id="1085" name="矩形标注 31">
            <a:extLst>
              <a:ext uri="{FF2B5EF4-FFF2-40B4-BE49-F238E27FC236}">
                <a16:creationId xmlns:a16="http://schemas.microsoft.com/office/drawing/2014/main" id="{0C19843F-C2B3-8A3A-9BAF-B53E9DCE1015}"/>
              </a:ext>
            </a:extLst>
          </p:cNvPr>
          <p:cNvSpPr/>
          <p:nvPr>
            <p:custDataLst>
              <p:tags r:id="rId2"/>
            </p:custDataLst>
          </p:nvPr>
        </p:nvSpPr>
        <p:spPr>
          <a:xfrm>
            <a:off x="6009937" y="2761431"/>
            <a:ext cx="2119799" cy="1719851"/>
          </a:xfrm>
          <a:prstGeom prst="wedgeRectCallout">
            <a:avLst>
              <a:gd name="adj1" fmla="val 136475"/>
              <a:gd name="adj2" fmla="val 19713"/>
            </a:avLst>
          </a:prstGeom>
          <a:solidFill>
            <a:schemeClr val="bg1">
              <a:alpha val="79000"/>
            </a:schemeClr>
          </a:solidFill>
          <a:ln w="6350">
            <a:solidFill>
              <a:schemeClr val="tx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304"/>
            <a:r>
              <a:rPr lang="en-US" altLang="zh-CN" sz="1400" b="1" dirty="0">
                <a:solidFill>
                  <a:schemeClr val="tx1"/>
                </a:solidFill>
                <a:latin typeface="微软雅黑" panose="020B0503020204020204" pitchFamily="34" charset="-122"/>
                <a:ea typeface="微软雅黑" panose="020B0503020204020204" pitchFamily="34" charset="-122"/>
              </a:rPr>
              <a:t>04-009</a:t>
            </a:r>
          </a:p>
          <a:p>
            <a:pPr defTabSz="866304"/>
            <a:r>
              <a:rPr lang="en-US" altLang="zh-CN" sz="1400" b="1" dirty="0">
                <a:solidFill>
                  <a:schemeClr val="tx1"/>
                </a:solidFill>
                <a:latin typeface="微软雅黑" panose="020B0503020204020204" pitchFamily="34" charset="-122"/>
                <a:ea typeface="微软雅黑" panose="020B0503020204020204" pitchFamily="34" charset="-122"/>
              </a:rPr>
              <a:t>Bb</a:t>
            </a:r>
            <a:r>
              <a:rPr lang="zh-CN" altLang="en-US" sz="1400" b="1" dirty="0">
                <a:solidFill>
                  <a:schemeClr val="tx1"/>
                </a:solidFill>
                <a:latin typeface="微软雅黑" panose="020B0503020204020204" pitchFamily="34" charset="-122"/>
                <a:ea typeface="微软雅黑" panose="020B0503020204020204" pitchFamily="34" charset="-122"/>
              </a:rPr>
              <a:t>商办混合</a:t>
            </a:r>
            <a:endParaRPr lang="en-US" altLang="zh-CN" sz="1400" b="1" dirty="0">
              <a:solidFill>
                <a:schemeClr val="tx1"/>
              </a:solidFill>
              <a:latin typeface="微软雅黑" panose="020B0503020204020204" pitchFamily="34" charset="-122"/>
              <a:ea typeface="微软雅黑" panose="020B0503020204020204" pitchFamily="34" charset="-122"/>
            </a:endParaRPr>
          </a:p>
          <a:p>
            <a:pPr defTabSz="866304"/>
            <a:r>
              <a:rPr sz="1400" b="1" dirty="0" err="1">
                <a:solidFill>
                  <a:schemeClr val="tx1"/>
                </a:solidFill>
                <a:latin typeface="微软雅黑" panose="020B0503020204020204" pitchFamily="34" charset="-122"/>
                <a:ea typeface="微软雅黑" panose="020B0503020204020204" pitchFamily="34" charset="-122"/>
              </a:rPr>
              <a:t>用地面积</a:t>
            </a:r>
            <a:r>
              <a:rPr lang="zh-CN" altLang="en-US" sz="1400" b="1" dirty="0">
                <a:solidFill>
                  <a:schemeClr val="tx1"/>
                </a:solidFill>
                <a:latin typeface="微软雅黑" panose="020B0503020204020204" pitchFamily="34" charset="-122"/>
                <a:ea typeface="微软雅黑" panose="020B0503020204020204" pitchFamily="34" charset="-122"/>
              </a:rPr>
              <a:t>：</a:t>
            </a:r>
            <a:r>
              <a:rPr lang="en-US" sz="1400" b="1" dirty="0">
                <a:solidFill>
                  <a:schemeClr val="tx1"/>
                </a:solidFill>
                <a:latin typeface="微软雅黑" panose="020B0503020204020204" pitchFamily="34" charset="-122"/>
                <a:ea typeface="微软雅黑" panose="020B0503020204020204" pitchFamily="34" charset="-122"/>
              </a:rPr>
              <a:t>2.08</a:t>
            </a:r>
            <a:r>
              <a:rPr sz="1400" b="1" dirty="0">
                <a:solidFill>
                  <a:schemeClr val="tx1"/>
                </a:solidFill>
                <a:latin typeface="微软雅黑" panose="020B0503020204020204" pitchFamily="34" charset="-122"/>
                <a:ea typeface="微软雅黑" panose="020B0503020204020204" pitchFamily="34" charset="-122"/>
              </a:rPr>
              <a:t>公顷</a:t>
            </a:r>
          </a:p>
          <a:p>
            <a:pPr defTabSz="866304"/>
            <a:r>
              <a:rPr sz="1400" b="1" dirty="0" err="1">
                <a:solidFill>
                  <a:schemeClr val="tx1"/>
                </a:solidFill>
                <a:latin typeface="微软雅黑" panose="020B0503020204020204" pitchFamily="34" charset="-122"/>
                <a:ea typeface="微软雅黑" panose="020B0503020204020204" pitchFamily="34" charset="-122"/>
              </a:rPr>
              <a:t>容积率</a:t>
            </a:r>
            <a:r>
              <a:rPr lang="zh-CN" altLang="en-US" sz="1400" b="1" dirty="0">
                <a:solidFill>
                  <a:schemeClr val="tx1"/>
                </a:solidFill>
                <a:latin typeface="微软雅黑" panose="020B0503020204020204" pitchFamily="34" charset="-122"/>
                <a:ea typeface="微软雅黑" panose="020B0503020204020204" pitchFamily="34" charset="-122"/>
              </a:rPr>
              <a:t>≤</a:t>
            </a:r>
            <a:r>
              <a:rPr lang="en-US" altLang="zh-CN" sz="1400" b="1" dirty="0">
                <a:solidFill>
                  <a:schemeClr val="tx1"/>
                </a:solidFill>
                <a:latin typeface="微软雅黑" panose="020B0503020204020204" pitchFamily="34" charset="-122"/>
                <a:ea typeface="微软雅黑" panose="020B0503020204020204" pitchFamily="34" charset="-122"/>
              </a:rPr>
              <a:t>3.0</a:t>
            </a:r>
            <a:endParaRPr sz="1400" b="1" dirty="0">
              <a:solidFill>
                <a:schemeClr val="tx1"/>
              </a:solidFill>
              <a:latin typeface="微软雅黑" panose="020B0503020204020204" pitchFamily="34" charset="-122"/>
              <a:ea typeface="微软雅黑" panose="020B0503020204020204" pitchFamily="34" charset="-122"/>
            </a:endParaRPr>
          </a:p>
          <a:p>
            <a:pPr defTabSz="866304"/>
            <a:r>
              <a:rPr sz="1400" b="1" dirty="0">
                <a:solidFill>
                  <a:schemeClr val="tx1"/>
                </a:solidFill>
                <a:latin typeface="微软雅黑" panose="020B0503020204020204" pitchFamily="34" charset="-122"/>
                <a:ea typeface="微软雅黑" panose="020B0503020204020204" pitchFamily="34" charset="-122"/>
              </a:rPr>
              <a:t>建筑密度≤</a:t>
            </a:r>
            <a:r>
              <a:rPr lang="en-US" sz="1400" b="1" dirty="0">
                <a:solidFill>
                  <a:schemeClr val="tx1"/>
                </a:solidFill>
                <a:latin typeface="微软雅黑" panose="020B0503020204020204" pitchFamily="34" charset="-122"/>
                <a:ea typeface="微软雅黑" panose="020B0503020204020204" pitchFamily="34" charset="-122"/>
              </a:rPr>
              <a:t>55</a:t>
            </a:r>
            <a:r>
              <a:rPr sz="1400" b="1" dirty="0">
                <a:solidFill>
                  <a:schemeClr val="tx1"/>
                </a:solidFill>
                <a:latin typeface="微软雅黑" panose="020B0503020204020204" pitchFamily="34" charset="-122"/>
                <a:ea typeface="微软雅黑" panose="020B0503020204020204" pitchFamily="34" charset="-122"/>
              </a:rPr>
              <a:t>％</a:t>
            </a:r>
          </a:p>
          <a:p>
            <a:pPr defTabSz="866304"/>
            <a:r>
              <a:rPr sz="1400" b="1" dirty="0">
                <a:solidFill>
                  <a:schemeClr val="tx1"/>
                </a:solidFill>
                <a:latin typeface="微软雅黑" panose="020B0503020204020204" pitchFamily="34" charset="-122"/>
                <a:ea typeface="微软雅黑" panose="020B0503020204020204" pitchFamily="34" charset="-122"/>
              </a:rPr>
              <a:t>建筑高度≤</a:t>
            </a:r>
            <a:r>
              <a:rPr lang="en-US" sz="1400" b="1" dirty="0">
                <a:solidFill>
                  <a:schemeClr val="tx1"/>
                </a:solidFill>
                <a:latin typeface="微软雅黑" panose="020B0503020204020204" pitchFamily="34" charset="-122"/>
                <a:ea typeface="微软雅黑" panose="020B0503020204020204" pitchFamily="34" charset="-122"/>
              </a:rPr>
              <a:t>60</a:t>
            </a:r>
            <a:r>
              <a:rPr sz="1400" b="1" dirty="0">
                <a:solidFill>
                  <a:schemeClr val="tx1"/>
                </a:solidFill>
                <a:latin typeface="微软雅黑" panose="020B0503020204020204" pitchFamily="34" charset="-122"/>
                <a:ea typeface="微软雅黑" panose="020B0503020204020204" pitchFamily="34" charset="-122"/>
              </a:rPr>
              <a:t>米</a:t>
            </a:r>
          </a:p>
          <a:p>
            <a:pPr defTabSz="866304"/>
            <a:r>
              <a:rPr sz="1400" b="1" dirty="0">
                <a:solidFill>
                  <a:schemeClr val="tx1"/>
                </a:solidFill>
                <a:latin typeface="微软雅黑" panose="020B0503020204020204" pitchFamily="34" charset="-122"/>
                <a:ea typeface="微软雅黑" panose="020B0503020204020204" pitchFamily="34" charset="-122"/>
              </a:rPr>
              <a:t>绿地率≥</a:t>
            </a:r>
            <a:r>
              <a:rPr lang="en-US" sz="1400" b="1" dirty="0">
                <a:solidFill>
                  <a:schemeClr val="tx1"/>
                </a:solidFill>
                <a:latin typeface="微软雅黑" panose="020B0503020204020204" pitchFamily="34" charset="-122"/>
                <a:ea typeface="微软雅黑" panose="020B0503020204020204" pitchFamily="34" charset="-122"/>
              </a:rPr>
              <a:t>25</a:t>
            </a:r>
            <a:r>
              <a:rPr sz="1400" b="1" dirty="0">
                <a:solidFill>
                  <a:schemeClr val="tx1"/>
                </a:solidFill>
                <a:latin typeface="微软雅黑" panose="020B0503020204020204" pitchFamily="34" charset="-122"/>
                <a:ea typeface="微软雅黑" panose="020B0503020204020204" pitchFamily="34" charset="-122"/>
              </a:rPr>
              <a:t>％</a:t>
            </a:r>
          </a:p>
        </p:txBody>
      </p:sp>
      <p:sp>
        <p:nvSpPr>
          <p:cNvPr id="1086" name="矩形标注 31">
            <a:extLst>
              <a:ext uri="{FF2B5EF4-FFF2-40B4-BE49-F238E27FC236}">
                <a16:creationId xmlns:a16="http://schemas.microsoft.com/office/drawing/2014/main" id="{67C7B9C3-06F7-5880-46D7-90483C627859}"/>
              </a:ext>
            </a:extLst>
          </p:cNvPr>
          <p:cNvSpPr/>
          <p:nvPr>
            <p:custDataLst>
              <p:tags r:id="rId3"/>
            </p:custDataLst>
          </p:nvPr>
        </p:nvSpPr>
        <p:spPr>
          <a:xfrm>
            <a:off x="6043478" y="5087349"/>
            <a:ext cx="2032326" cy="1708365"/>
          </a:xfrm>
          <a:prstGeom prst="wedgeRectCallout">
            <a:avLst>
              <a:gd name="adj1" fmla="val 132518"/>
              <a:gd name="adj2" fmla="val -69835"/>
            </a:avLst>
          </a:prstGeom>
          <a:solidFill>
            <a:schemeClr val="bg1">
              <a:alpha val="79000"/>
            </a:schemeClr>
          </a:solidFill>
          <a:ln w="6350">
            <a:solidFill>
              <a:schemeClr val="tx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304"/>
            <a:r>
              <a:rPr lang="en-US" altLang="zh-CN" sz="1400" b="1" dirty="0">
                <a:solidFill>
                  <a:schemeClr val="tx1"/>
                </a:solidFill>
                <a:latin typeface="微软雅黑" panose="020B0503020204020204" pitchFamily="34" charset="-122"/>
                <a:ea typeface="微软雅黑" panose="020B0503020204020204" pitchFamily="34" charset="-122"/>
              </a:rPr>
              <a:t>04-062</a:t>
            </a:r>
          </a:p>
          <a:p>
            <a:pPr defTabSz="866304"/>
            <a:r>
              <a:rPr lang="en-US" altLang="zh-CN" sz="1400" b="1" dirty="0">
                <a:solidFill>
                  <a:schemeClr val="tx1"/>
                </a:solidFill>
                <a:latin typeface="微软雅黑" panose="020B0503020204020204" pitchFamily="34" charset="-122"/>
                <a:ea typeface="微软雅黑" panose="020B0503020204020204" pitchFamily="34" charset="-122"/>
              </a:rPr>
              <a:t>Aa</a:t>
            </a:r>
            <a:r>
              <a:rPr lang="zh-CN" altLang="en-US" sz="1400" b="1">
                <a:solidFill>
                  <a:schemeClr val="tx1"/>
                </a:solidFill>
                <a:latin typeface="微软雅黑" panose="020B0503020204020204" pitchFamily="34" charset="-122"/>
                <a:ea typeface="微软雅黑" panose="020B0503020204020204" pitchFamily="34" charset="-122"/>
              </a:rPr>
              <a:t>居住社区中心</a:t>
            </a:r>
            <a:endParaRPr lang="en-US" altLang="zh-CN" sz="1400" b="1" dirty="0">
              <a:solidFill>
                <a:schemeClr val="tx1"/>
              </a:solidFill>
              <a:latin typeface="微软雅黑" panose="020B0503020204020204" pitchFamily="34" charset="-122"/>
              <a:ea typeface="微软雅黑" panose="020B0503020204020204" pitchFamily="34" charset="-122"/>
            </a:endParaRPr>
          </a:p>
          <a:p>
            <a:pPr defTabSz="866304"/>
            <a:r>
              <a:rPr sz="1400" b="1">
                <a:solidFill>
                  <a:schemeClr val="tx1"/>
                </a:solidFill>
                <a:latin typeface="微软雅黑" panose="020B0503020204020204" pitchFamily="34" charset="-122"/>
                <a:ea typeface="微软雅黑" panose="020B0503020204020204" pitchFamily="34" charset="-122"/>
              </a:rPr>
              <a:t>用地面积：</a:t>
            </a:r>
            <a:r>
              <a:rPr lang="en-US" sz="1400" b="1" dirty="0">
                <a:solidFill>
                  <a:schemeClr val="tx1"/>
                </a:solidFill>
                <a:latin typeface="微软雅黑" panose="020B0503020204020204" pitchFamily="34" charset="-122"/>
                <a:ea typeface="微软雅黑" panose="020B0503020204020204" pitchFamily="34" charset="-122"/>
              </a:rPr>
              <a:t>2.20</a:t>
            </a:r>
            <a:r>
              <a:rPr sz="1400" b="1" dirty="0">
                <a:solidFill>
                  <a:schemeClr val="tx1"/>
                </a:solidFill>
                <a:latin typeface="微软雅黑" panose="020B0503020204020204" pitchFamily="34" charset="-122"/>
                <a:ea typeface="微软雅黑" panose="020B0503020204020204" pitchFamily="34" charset="-122"/>
              </a:rPr>
              <a:t>公顷</a:t>
            </a:r>
          </a:p>
          <a:p>
            <a:pPr defTabSz="866304"/>
            <a:r>
              <a:rPr sz="1400" b="1" err="1">
                <a:solidFill>
                  <a:schemeClr val="tx1"/>
                </a:solidFill>
                <a:latin typeface="微软雅黑" panose="020B0503020204020204" pitchFamily="34" charset="-122"/>
                <a:ea typeface="微软雅黑" panose="020B0503020204020204" pitchFamily="34" charset="-122"/>
              </a:rPr>
              <a:t>容积率</a:t>
            </a:r>
            <a:r>
              <a:rPr lang="zh-CN" altLang="en-US" sz="1400" b="1">
                <a:solidFill>
                  <a:schemeClr val="tx1"/>
                </a:solidFill>
                <a:latin typeface="微软雅黑" panose="020B0503020204020204" pitchFamily="34" charset="-122"/>
                <a:ea typeface="微软雅黑" panose="020B0503020204020204" pitchFamily="34" charset="-122"/>
              </a:rPr>
              <a:t>≤</a:t>
            </a:r>
            <a:r>
              <a:rPr lang="en-US" altLang="zh-CN" sz="1400" b="1" dirty="0">
                <a:solidFill>
                  <a:schemeClr val="tx1"/>
                </a:solidFill>
                <a:latin typeface="微软雅黑" panose="020B0503020204020204" pitchFamily="34" charset="-122"/>
                <a:ea typeface="微软雅黑" panose="020B0503020204020204" pitchFamily="34" charset="-122"/>
              </a:rPr>
              <a:t>3.0</a:t>
            </a:r>
            <a:endParaRPr sz="1400" b="1" dirty="0">
              <a:solidFill>
                <a:schemeClr val="tx1"/>
              </a:solidFill>
              <a:latin typeface="微软雅黑" panose="020B0503020204020204" pitchFamily="34" charset="-122"/>
              <a:ea typeface="微软雅黑" panose="020B0503020204020204" pitchFamily="34" charset="-122"/>
            </a:endParaRPr>
          </a:p>
          <a:p>
            <a:pPr defTabSz="866304"/>
            <a:r>
              <a:rPr sz="1400" b="1">
                <a:solidFill>
                  <a:schemeClr val="tx1"/>
                </a:solidFill>
                <a:latin typeface="微软雅黑" panose="020B0503020204020204" pitchFamily="34" charset="-122"/>
                <a:ea typeface="微软雅黑" panose="020B0503020204020204" pitchFamily="34" charset="-122"/>
              </a:rPr>
              <a:t>建筑密度≤</a:t>
            </a:r>
            <a:r>
              <a:rPr lang="en-US" sz="1400" b="1" dirty="0">
                <a:solidFill>
                  <a:schemeClr val="tx1"/>
                </a:solidFill>
                <a:latin typeface="微软雅黑" panose="020B0503020204020204" pitchFamily="34" charset="-122"/>
                <a:ea typeface="微软雅黑" panose="020B0503020204020204" pitchFamily="34" charset="-122"/>
              </a:rPr>
              <a:t>45</a:t>
            </a:r>
            <a:r>
              <a:rPr sz="1400" b="1" dirty="0">
                <a:solidFill>
                  <a:schemeClr val="tx1"/>
                </a:solidFill>
                <a:latin typeface="微软雅黑" panose="020B0503020204020204" pitchFamily="34" charset="-122"/>
                <a:ea typeface="微软雅黑" panose="020B0503020204020204" pitchFamily="34" charset="-122"/>
              </a:rPr>
              <a:t>％</a:t>
            </a:r>
          </a:p>
          <a:p>
            <a:pPr defTabSz="866304"/>
            <a:r>
              <a:rPr sz="1400" b="1">
                <a:solidFill>
                  <a:schemeClr val="tx1"/>
                </a:solidFill>
                <a:latin typeface="微软雅黑" panose="020B0503020204020204" pitchFamily="34" charset="-122"/>
                <a:ea typeface="微软雅黑" panose="020B0503020204020204" pitchFamily="34" charset="-122"/>
              </a:rPr>
              <a:t>建筑高度≤</a:t>
            </a:r>
            <a:r>
              <a:rPr lang="en-US" sz="1400" b="1" dirty="0">
                <a:solidFill>
                  <a:schemeClr val="tx1"/>
                </a:solidFill>
                <a:latin typeface="微软雅黑" panose="020B0503020204020204" pitchFamily="34" charset="-122"/>
                <a:ea typeface="微软雅黑" panose="020B0503020204020204" pitchFamily="34" charset="-122"/>
              </a:rPr>
              <a:t>60</a:t>
            </a:r>
            <a:r>
              <a:rPr sz="1400" b="1" dirty="0">
                <a:solidFill>
                  <a:schemeClr val="tx1"/>
                </a:solidFill>
                <a:latin typeface="微软雅黑" panose="020B0503020204020204" pitchFamily="34" charset="-122"/>
                <a:ea typeface="微软雅黑" panose="020B0503020204020204" pitchFamily="34" charset="-122"/>
              </a:rPr>
              <a:t>米</a:t>
            </a:r>
          </a:p>
          <a:p>
            <a:pPr defTabSz="866304"/>
            <a:r>
              <a:rPr sz="1400" b="1">
                <a:solidFill>
                  <a:schemeClr val="tx1"/>
                </a:solidFill>
                <a:latin typeface="微软雅黑" panose="020B0503020204020204" pitchFamily="34" charset="-122"/>
                <a:ea typeface="微软雅黑" panose="020B0503020204020204" pitchFamily="34" charset="-122"/>
              </a:rPr>
              <a:t>绿地率≥</a:t>
            </a:r>
            <a:r>
              <a:rPr lang="en-US" sz="1400" b="1" dirty="0">
                <a:solidFill>
                  <a:schemeClr val="tx1"/>
                </a:solidFill>
                <a:latin typeface="微软雅黑" panose="020B0503020204020204" pitchFamily="34" charset="-122"/>
                <a:ea typeface="微软雅黑" panose="020B0503020204020204" pitchFamily="34" charset="-122"/>
              </a:rPr>
              <a:t>30</a:t>
            </a:r>
            <a:r>
              <a:rPr sz="1400" b="1" dirty="0">
                <a:solidFill>
                  <a:schemeClr val="tx1"/>
                </a:solidFill>
                <a:latin typeface="微软雅黑" panose="020B0503020204020204" pitchFamily="34" charset="-122"/>
                <a:ea typeface="微软雅黑" panose="020B0503020204020204" pitchFamily="34" charset="-122"/>
              </a:rPr>
              <a:t>％</a:t>
            </a:r>
          </a:p>
        </p:txBody>
      </p:sp>
      <p:sp>
        <p:nvSpPr>
          <p:cNvPr id="2" name="任意多边形: 形状 1">
            <a:extLst>
              <a:ext uri="{FF2B5EF4-FFF2-40B4-BE49-F238E27FC236}">
                <a16:creationId xmlns:a16="http://schemas.microsoft.com/office/drawing/2014/main" id="{302827EA-F89A-7FEC-C167-49776A274C3A}"/>
              </a:ext>
            </a:extLst>
          </p:cNvPr>
          <p:cNvSpPr/>
          <p:nvPr/>
        </p:nvSpPr>
        <p:spPr>
          <a:xfrm>
            <a:off x="347662" y="6115050"/>
            <a:ext cx="1457326" cy="1533525"/>
          </a:xfrm>
          <a:custGeom>
            <a:avLst/>
            <a:gdLst>
              <a:gd name="connsiteX0" fmla="*/ 0 w 1443038"/>
              <a:gd name="connsiteY0" fmla="*/ 1495425 h 1495425"/>
              <a:gd name="connsiteX1" fmla="*/ 300038 w 1443038"/>
              <a:gd name="connsiteY1" fmla="*/ 1209675 h 1495425"/>
              <a:gd name="connsiteX2" fmla="*/ 542925 w 1443038"/>
              <a:gd name="connsiteY2" fmla="*/ 1023938 h 1495425"/>
              <a:gd name="connsiteX3" fmla="*/ 814388 w 1443038"/>
              <a:gd name="connsiteY3" fmla="*/ 814388 h 1495425"/>
              <a:gd name="connsiteX4" fmla="*/ 1228725 w 1443038"/>
              <a:gd name="connsiteY4" fmla="*/ 419100 h 1495425"/>
              <a:gd name="connsiteX5" fmla="*/ 1443038 w 1443038"/>
              <a:gd name="connsiteY5" fmla="*/ 0 h 1495425"/>
              <a:gd name="connsiteX0" fmla="*/ 0 w 1443038"/>
              <a:gd name="connsiteY0" fmla="*/ 1495425 h 1495425"/>
              <a:gd name="connsiteX1" fmla="*/ 300038 w 1443038"/>
              <a:gd name="connsiteY1" fmla="*/ 1209675 h 1495425"/>
              <a:gd name="connsiteX2" fmla="*/ 542925 w 1443038"/>
              <a:gd name="connsiteY2" fmla="*/ 1023938 h 1495425"/>
              <a:gd name="connsiteX3" fmla="*/ 814388 w 1443038"/>
              <a:gd name="connsiteY3" fmla="*/ 814388 h 1495425"/>
              <a:gd name="connsiteX4" fmla="*/ 1190625 w 1443038"/>
              <a:gd name="connsiteY4" fmla="*/ 433387 h 1495425"/>
              <a:gd name="connsiteX5" fmla="*/ 1443038 w 1443038"/>
              <a:gd name="connsiteY5" fmla="*/ 0 h 1495425"/>
              <a:gd name="connsiteX0" fmla="*/ 0 w 1443038"/>
              <a:gd name="connsiteY0" fmla="*/ 1495425 h 1495425"/>
              <a:gd name="connsiteX1" fmla="*/ 300038 w 1443038"/>
              <a:gd name="connsiteY1" fmla="*/ 1209675 h 1495425"/>
              <a:gd name="connsiteX2" fmla="*/ 542925 w 1443038"/>
              <a:gd name="connsiteY2" fmla="*/ 1023938 h 1495425"/>
              <a:gd name="connsiteX3" fmla="*/ 814388 w 1443038"/>
              <a:gd name="connsiteY3" fmla="*/ 814388 h 1495425"/>
              <a:gd name="connsiteX4" fmla="*/ 1190625 w 1443038"/>
              <a:gd name="connsiteY4" fmla="*/ 433387 h 1495425"/>
              <a:gd name="connsiteX5" fmla="*/ 1443038 w 1443038"/>
              <a:gd name="connsiteY5" fmla="*/ 0 h 1495425"/>
              <a:gd name="connsiteX0" fmla="*/ 0 w 1443038"/>
              <a:gd name="connsiteY0" fmla="*/ 1495425 h 1495425"/>
              <a:gd name="connsiteX1" fmla="*/ 300038 w 1443038"/>
              <a:gd name="connsiteY1" fmla="*/ 1209675 h 1495425"/>
              <a:gd name="connsiteX2" fmla="*/ 542925 w 1443038"/>
              <a:gd name="connsiteY2" fmla="*/ 1023938 h 1495425"/>
              <a:gd name="connsiteX3" fmla="*/ 823913 w 1443038"/>
              <a:gd name="connsiteY3" fmla="*/ 790576 h 1495425"/>
              <a:gd name="connsiteX4" fmla="*/ 1190625 w 1443038"/>
              <a:gd name="connsiteY4" fmla="*/ 433387 h 1495425"/>
              <a:gd name="connsiteX5" fmla="*/ 1443038 w 1443038"/>
              <a:gd name="connsiteY5" fmla="*/ 0 h 1495425"/>
              <a:gd name="connsiteX0" fmla="*/ 0 w 1443038"/>
              <a:gd name="connsiteY0" fmla="*/ 1495425 h 1495425"/>
              <a:gd name="connsiteX1" fmla="*/ 300038 w 1443038"/>
              <a:gd name="connsiteY1" fmla="*/ 1209675 h 1495425"/>
              <a:gd name="connsiteX2" fmla="*/ 542925 w 1443038"/>
              <a:gd name="connsiteY2" fmla="*/ 1023938 h 1495425"/>
              <a:gd name="connsiteX3" fmla="*/ 842963 w 1443038"/>
              <a:gd name="connsiteY3" fmla="*/ 800101 h 1495425"/>
              <a:gd name="connsiteX4" fmla="*/ 1190625 w 1443038"/>
              <a:gd name="connsiteY4" fmla="*/ 433387 h 1495425"/>
              <a:gd name="connsiteX5" fmla="*/ 1443038 w 1443038"/>
              <a:gd name="connsiteY5" fmla="*/ 0 h 1495425"/>
              <a:gd name="connsiteX0" fmla="*/ 0 w 1443038"/>
              <a:gd name="connsiteY0" fmla="*/ 1495425 h 1495425"/>
              <a:gd name="connsiteX1" fmla="*/ 314325 w 1443038"/>
              <a:gd name="connsiteY1" fmla="*/ 1209675 h 1495425"/>
              <a:gd name="connsiteX2" fmla="*/ 542925 w 1443038"/>
              <a:gd name="connsiteY2" fmla="*/ 1023938 h 1495425"/>
              <a:gd name="connsiteX3" fmla="*/ 842963 w 1443038"/>
              <a:gd name="connsiteY3" fmla="*/ 800101 h 1495425"/>
              <a:gd name="connsiteX4" fmla="*/ 1190625 w 1443038"/>
              <a:gd name="connsiteY4" fmla="*/ 433387 h 1495425"/>
              <a:gd name="connsiteX5" fmla="*/ 1443038 w 1443038"/>
              <a:gd name="connsiteY5" fmla="*/ 0 h 1495425"/>
              <a:gd name="connsiteX0" fmla="*/ 0 w 1457326"/>
              <a:gd name="connsiteY0" fmla="*/ 1533525 h 1533525"/>
              <a:gd name="connsiteX1" fmla="*/ 328613 w 1457326"/>
              <a:gd name="connsiteY1" fmla="*/ 1209675 h 1533525"/>
              <a:gd name="connsiteX2" fmla="*/ 557213 w 1457326"/>
              <a:gd name="connsiteY2" fmla="*/ 1023938 h 1533525"/>
              <a:gd name="connsiteX3" fmla="*/ 857251 w 1457326"/>
              <a:gd name="connsiteY3" fmla="*/ 800101 h 1533525"/>
              <a:gd name="connsiteX4" fmla="*/ 1204913 w 1457326"/>
              <a:gd name="connsiteY4" fmla="*/ 433387 h 1533525"/>
              <a:gd name="connsiteX5" fmla="*/ 1457326 w 1457326"/>
              <a:gd name="connsiteY5" fmla="*/ 0 h 1533525"/>
              <a:gd name="connsiteX0" fmla="*/ 0 w 1457326"/>
              <a:gd name="connsiteY0" fmla="*/ 1533525 h 1533525"/>
              <a:gd name="connsiteX1" fmla="*/ 328613 w 1457326"/>
              <a:gd name="connsiteY1" fmla="*/ 1209675 h 1533525"/>
              <a:gd name="connsiteX2" fmla="*/ 557213 w 1457326"/>
              <a:gd name="connsiteY2" fmla="*/ 1023938 h 1533525"/>
              <a:gd name="connsiteX3" fmla="*/ 871539 w 1457326"/>
              <a:gd name="connsiteY3" fmla="*/ 766764 h 1533525"/>
              <a:gd name="connsiteX4" fmla="*/ 1204913 w 1457326"/>
              <a:gd name="connsiteY4" fmla="*/ 433387 h 1533525"/>
              <a:gd name="connsiteX5" fmla="*/ 1457326 w 1457326"/>
              <a:gd name="connsiteY5" fmla="*/ 0 h 153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7326" h="1533525">
                <a:moveTo>
                  <a:pt x="0" y="1533525"/>
                </a:moveTo>
                <a:cubicBezTo>
                  <a:pt x="104775" y="1429940"/>
                  <a:pt x="235744" y="1294606"/>
                  <a:pt x="328613" y="1209675"/>
                </a:cubicBezTo>
                <a:cubicBezTo>
                  <a:pt x="421482" y="1124744"/>
                  <a:pt x="466725" y="1097757"/>
                  <a:pt x="557213" y="1023938"/>
                </a:cubicBezTo>
                <a:cubicBezTo>
                  <a:pt x="647701" y="950120"/>
                  <a:pt x="763589" y="865189"/>
                  <a:pt x="871539" y="766764"/>
                </a:cubicBezTo>
                <a:cubicBezTo>
                  <a:pt x="979489" y="668339"/>
                  <a:pt x="1076325" y="578643"/>
                  <a:pt x="1204913" y="433387"/>
                </a:cubicBezTo>
                <a:cubicBezTo>
                  <a:pt x="1309688" y="297656"/>
                  <a:pt x="1402557" y="141684"/>
                  <a:pt x="1457326" y="0"/>
                </a:cubicBezTo>
              </a:path>
            </a:pathLst>
          </a:custGeom>
          <a:noFill/>
          <a:ln>
            <a:solidFill>
              <a:schemeClr val="tx1">
                <a:alpha val="42000"/>
              </a:schemeClr>
            </a:solidFill>
            <a:headEnd type="arrow" w="med" len="sm"/>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a:extLst>
              <a:ext uri="{FF2B5EF4-FFF2-40B4-BE49-F238E27FC236}">
                <a16:creationId xmlns:a16="http://schemas.microsoft.com/office/drawing/2014/main" id="{7AF38A8A-1730-C13F-61F0-41B7A8A13F49}"/>
              </a:ext>
            </a:extLst>
          </p:cNvPr>
          <p:cNvSpPr/>
          <p:nvPr/>
        </p:nvSpPr>
        <p:spPr>
          <a:xfrm>
            <a:off x="1000125" y="6062663"/>
            <a:ext cx="2443163" cy="2509837"/>
          </a:xfrm>
          <a:custGeom>
            <a:avLst/>
            <a:gdLst>
              <a:gd name="connsiteX0" fmla="*/ 0 w 2443163"/>
              <a:gd name="connsiteY0" fmla="*/ 0 h 2509837"/>
              <a:gd name="connsiteX1" fmla="*/ 381000 w 2443163"/>
              <a:gd name="connsiteY1" fmla="*/ 295275 h 2509837"/>
              <a:gd name="connsiteX2" fmla="*/ 642938 w 2443163"/>
              <a:gd name="connsiteY2" fmla="*/ 519112 h 2509837"/>
              <a:gd name="connsiteX3" fmla="*/ 866775 w 2443163"/>
              <a:gd name="connsiteY3" fmla="*/ 757237 h 2509837"/>
              <a:gd name="connsiteX4" fmla="*/ 1238250 w 2443163"/>
              <a:gd name="connsiteY4" fmla="*/ 1276350 h 2509837"/>
              <a:gd name="connsiteX5" fmla="*/ 1352550 w 2443163"/>
              <a:gd name="connsiteY5" fmla="*/ 1419225 h 2509837"/>
              <a:gd name="connsiteX6" fmla="*/ 1838325 w 2443163"/>
              <a:gd name="connsiteY6" fmla="*/ 1852612 h 2509837"/>
              <a:gd name="connsiteX7" fmla="*/ 2171700 w 2443163"/>
              <a:gd name="connsiteY7" fmla="*/ 2166937 h 2509837"/>
              <a:gd name="connsiteX8" fmla="*/ 2443163 w 2443163"/>
              <a:gd name="connsiteY8" fmla="*/ 2509837 h 250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3163" h="2509837">
                <a:moveTo>
                  <a:pt x="0" y="0"/>
                </a:moveTo>
                <a:cubicBezTo>
                  <a:pt x="136922" y="104378"/>
                  <a:pt x="273844" y="208756"/>
                  <a:pt x="381000" y="295275"/>
                </a:cubicBezTo>
                <a:cubicBezTo>
                  <a:pt x="488156" y="381794"/>
                  <a:pt x="561976" y="442118"/>
                  <a:pt x="642938" y="519112"/>
                </a:cubicBezTo>
                <a:cubicBezTo>
                  <a:pt x="723900" y="596106"/>
                  <a:pt x="767556" y="631031"/>
                  <a:pt x="866775" y="757237"/>
                </a:cubicBezTo>
                <a:cubicBezTo>
                  <a:pt x="965994" y="883443"/>
                  <a:pt x="1157288" y="1166019"/>
                  <a:pt x="1238250" y="1276350"/>
                </a:cubicBezTo>
                <a:cubicBezTo>
                  <a:pt x="1319213" y="1386681"/>
                  <a:pt x="1252538" y="1323181"/>
                  <a:pt x="1352550" y="1419225"/>
                </a:cubicBezTo>
                <a:cubicBezTo>
                  <a:pt x="1452562" y="1515269"/>
                  <a:pt x="1701800" y="1727993"/>
                  <a:pt x="1838325" y="1852612"/>
                </a:cubicBezTo>
                <a:cubicBezTo>
                  <a:pt x="1974850" y="1977231"/>
                  <a:pt x="2070894" y="2057400"/>
                  <a:pt x="2171700" y="2166937"/>
                </a:cubicBezTo>
                <a:cubicBezTo>
                  <a:pt x="2272506" y="2276474"/>
                  <a:pt x="2357834" y="2393155"/>
                  <a:pt x="2443163" y="2509837"/>
                </a:cubicBezTo>
              </a:path>
            </a:pathLst>
          </a:custGeom>
          <a:noFill/>
          <a:ln>
            <a:solidFill>
              <a:schemeClr val="tx1">
                <a:alpha val="42000"/>
              </a:schemeClr>
            </a:solidFill>
            <a:headEnd type="arrow" w="med" len="sm"/>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AA2A6C14-C53A-C6CB-C63E-60DE0C12E6A0}"/>
              </a:ext>
            </a:extLst>
          </p:cNvPr>
          <p:cNvSpPr/>
          <p:nvPr/>
        </p:nvSpPr>
        <p:spPr>
          <a:xfrm>
            <a:off x="833438" y="6524625"/>
            <a:ext cx="2371725" cy="2014538"/>
          </a:xfrm>
          <a:custGeom>
            <a:avLst/>
            <a:gdLst>
              <a:gd name="connsiteX0" fmla="*/ 0 w 2371725"/>
              <a:gd name="connsiteY0" fmla="*/ 2014538 h 2014538"/>
              <a:gd name="connsiteX1" fmla="*/ 285750 w 2371725"/>
              <a:gd name="connsiteY1" fmla="*/ 1747838 h 2014538"/>
              <a:gd name="connsiteX2" fmla="*/ 623887 w 2371725"/>
              <a:gd name="connsiteY2" fmla="*/ 1500188 h 2014538"/>
              <a:gd name="connsiteX3" fmla="*/ 1352550 w 2371725"/>
              <a:gd name="connsiteY3" fmla="*/ 985838 h 2014538"/>
              <a:gd name="connsiteX4" fmla="*/ 1685925 w 2371725"/>
              <a:gd name="connsiteY4" fmla="*/ 747713 h 2014538"/>
              <a:gd name="connsiteX5" fmla="*/ 2162175 w 2371725"/>
              <a:gd name="connsiteY5" fmla="*/ 376238 h 2014538"/>
              <a:gd name="connsiteX6" fmla="*/ 2276475 w 2371725"/>
              <a:gd name="connsiteY6" fmla="*/ 238125 h 2014538"/>
              <a:gd name="connsiteX7" fmla="*/ 2371725 w 2371725"/>
              <a:gd name="connsiteY7" fmla="*/ 0 h 201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1725" h="2014538">
                <a:moveTo>
                  <a:pt x="0" y="2014538"/>
                </a:moveTo>
                <a:cubicBezTo>
                  <a:pt x="90884" y="1924050"/>
                  <a:pt x="181769" y="1833563"/>
                  <a:pt x="285750" y="1747838"/>
                </a:cubicBezTo>
                <a:cubicBezTo>
                  <a:pt x="389731" y="1662113"/>
                  <a:pt x="623887" y="1500188"/>
                  <a:pt x="623887" y="1500188"/>
                </a:cubicBezTo>
                <a:lnTo>
                  <a:pt x="1352550" y="985838"/>
                </a:lnTo>
                <a:cubicBezTo>
                  <a:pt x="1529556" y="860425"/>
                  <a:pt x="1550988" y="849313"/>
                  <a:pt x="1685925" y="747713"/>
                </a:cubicBezTo>
                <a:cubicBezTo>
                  <a:pt x="1820863" y="646113"/>
                  <a:pt x="2063750" y="461169"/>
                  <a:pt x="2162175" y="376238"/>
                </a:cubicBezTo>
                <a:cubicBezTo>
                  <a:pt x="2260600" y="291307"/>
                  <a:pt x="2241550" y="300831"/>
                  <a:pt x="2276475" y="238125"/>
                </a:cubicBezTo>
                <a:cubicBezTo>
                  <a:pt x="2311400" y="175419"/>
                  <a:pt x="2341562" y="87709"/>
                  <a:pt x="2371725" y="0"/>
                </a:cubicBezTo>
              </a:path>
            </a:pathLst>
          </a:custGeom>
          <a:noFill/>
          <a:ln>
            <a:solidFill>
              <a:schemeClr val="tx1">
                <a:alpha val="42000"/>
              </a:schemeClr>
            </a:solidFill>
            <a:headEnd type="arrow" w="med" len="sm"/>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0470031B-ED9A-E605-A564-7BD2E9100604}"/>
              </a:ext>
            </a:extLst>
          </p:cNvPr>
          <p:cNvSpPr txBox="1"/>
          <p:nvPr/>
        </p:nvSpPr>
        <p:spPr>
          <a:xfrm>
            <a:off x="1040206" y="7540101"/>
            <a:ext cx="1210588" cy="400110"/>
          </a:xfrm>
          <a:prstGeom prst="rect">
            <a:avLst/>
          </a:prstGeom>
          <a:noFill/>
        </p:spPr>
        <p:txBody>
          <a:bodyPr wrap="square" rtlCol="0">
            <a:spAutoFit/>
          </a:bodyPr>
          <a:lstStyle/>
          <a:p>
            <a:pPr algn="ctr"/>
            <a:r>
              <a:rPr lang="en-US" altLang="zh-CN" sz="1000" b="1" dirty="0">
                <a:solidFill>
                  <a:srgbClr val="C00000"/>
                </a:solidFill>
                <a:latin typeface="微软雅黑" panose="020B0503020204020204" pitchFamily="34" charset="-122"/>
                <a:ea typeface="微软雅黑" panose="020B0503020204020204" pitchFamily="34" charset="-122"/>
              </a:rPr>
              <a:t>SOa010—04</a:t>
            </a:r>
          </a:p>
          <a:p>
            <a:pPr algn="ctr"/>
            <a:r>
              <a:rPr lang="zh-CN" altLang="en-US" sz="1000" b="1" dirty="0">
                <a:solidFill>
                  <a:srgbClr val="C00000"/>
                </a:solidFill>
                <a:latin typeface="微软雅黑" panose="020B0503020204020204" pitchFamily="34" charset="-122"/>
                <a:ea typeface="微软雅黑" panose="020B0503020204020204" pitchFamily="34" charset="-122"/>
              </a:rPr>
              <a:t>规划管理单元图则</a:t>
            </a:r>
          </a:p>
        </p:txBody>
      </p:sp>
      <p:sp>
        <p:nvSpPr>
          <p:cNvPr id="32" name="任意多边形: 形状 31">
            <a:extLst>
              <a:ext uri="{FF2B5EF4-FFF2-40B4-BE49-F238E27FC236}">
                <a16:creationId xmlns:a16="http://schemas.microsoft.com/office/drawing/2014/main" id="{185AC0FF-D995-07B1-84FF-8CEE64A0D280}"/>
              </a:ext>
            </a:extLst>
          </p:cNvPr>
          <p:cNvSpPr/>
          <p:nvPr/>
        </p:nvSpPr>
        <p:spPr>
          <a:xfrm>
            <a:off x="2085975" y="7015163"/>
            <a:ext cx="2352675" cy="1809750"/>
          </a:xfrm>
          <a:custGeom>
            <a:avLst/>
            <a:gdLst>
              <a:gd name="connsiteX0" fmla="*/ 0 w 2352675"/>
              <a:gd name="connsiteY0" fmla="*/ 1809750 h 1809750"/>
              <a:gd name="connsiteX1" fmla="*/ 209550 w 2352675"/>
              <a:gd name="connsiteY1" fmla="*/ 1419225 h 1809750"/>
              <a:gd name="connsiteX2" fmla="*/ 509588 w 2352675"/>
              <a:gd name="connsiteY2" fmla="*/ 1081087 h 1809750"/>
              <a:gd name="connsiteX3" fmla="*/ 804863 w 2352675"/>
              <a:gd name="connsiteY3" fmla="*/ 790575 h 1809750"/>
              <a:gd name="connsiteX4" fmla="*/ 1443038 w 2352675"/>
              <a:gd name="connsiteY4" fmla="*/ 457200 h 1809750"/>
              <a:gd name="connsiteX5" fmla="*/ 2019300 w 2352675"/>
              <a:gd name="connsiteY5" fmla="*/ 161925 h 1809750"/>
              <a:gd name="connsiteX6" fmla="*/ 2352675 w 2352675"/>
              <a:gd name="connsiteY6" fmla="*/ 0 h 180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2675" h="1809750">
                <a:moveTo>
                  <a:pt x="0" y="1809750"/>
                </a:moveTo>
                <a:lnTo>
                  <a:pt x="209550" y="1419225"/>
                </a:lnTo>
                <a:lnTo>
                  <a:pt x="509588" y="1081087"/>
                </a:lnTo>
                <a:lnTo>
                  <a:pt x="804863" y="790575"/>
                </a:lnTo>
                <a:lnTo>
                  <a:pt x="1443038" y="457200"/>
                </a:lnTo>
                <a:lnTo>
                  <a:pt x="2019300" y="161925"/>
                </a:lnTo>
                <a:lnTo>
                  <a:pt x="2352675" y="0"/>
                </a:lnTo>
              </a:path>
            </a:pathLst>
          </a:custGeom>
          <a:noFill/>
          <a:ln>
            <a:solidFill>
              <a:schemeClr val="tx1">
                <a:alpha val="42000"/>
              </a:schemeClr>
            </a:solidFill>
            <a:headEnd type="arrow" w="med" len="sm"/>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任意多边形: 形状 32">
            <a:extLst>
              <a:ext uri="{FF2B5EF4-FFF2-40B4-BE49-F238E27FC236}">
                <a16:creationId xmlns:a16="http://schemas.microsoft.com/office/drawing/2014/main" id="{128A6E01-23DB-8CCB-7837-6A9CABB9404C}"/>
              </a:ext>
            </a:extLst>
          </p:cNvPr>
          <p:cNvSpPr/>
          <p:nvPr/>
        </p:nvSpPr>
        <p:spPr>
          <a:xfrm>
            <a:off x="2550055" y="6786563"/>
            <a:ext cx="1921933" cy="2024062"/>
          </a:xfrm>
          <a:custGeom>
            <a:avLst/>
            <a:gdLst>
              <a:gd name="connsiteX0" fmla="*/ 159808 w 1921933"/>
              <a:gd name="connsiteY0" fmla="*/ 2024062 h 2024062"/>
              <a:gd name="connsiteX1" fmla="*/ 26458 w 1921933"/>
              <a:gd name="connsiteY1" fmla="*/ 1662112 h 2024062"/>
              <a:gd name="connsiteX2" fmla="*/ 7408 w 1921933"/>
              <a:gd name="connsiteY2" fmla="*/ 1385887 h 2024062"/>
              <a:gd name="connsiteX3" fmla="*/ 116945 w 1921933"/>
              <a:gd name="connsiteY3" fmla="*/ 1090612 h 2024062"/>
              <a:gd name="connsiteX4" fmla="*/ 545570 w 1921933"/>
              <a:gd name="connsiteY4" fmla="*/ 714375 h 2024062"/>
              <a:gd name="connsiteX5" fmla="*/ 921808 w 1921933"/>
              <a:gd name="connsiteY5" fmla="*/ 466725 h 2024062"/>
              <a:gd name="connsiteX6" fmla="*/ 1383770 w 1921933"/>
              <a:gd name="connsiteY6" fmla="*/ 361950 h 2024062"/>
              <a:gd name="connsiteX7" fmla="*/ 1636183 w 1921933"/>
              <a:gd name="connsiteY7" fmla="*/ 280987 h 2024062"/>
              <a:gd name="connsiteX8" fmla="*/ 1807633 w 1921933"/>
              <a:gd name="connsiteY8" fmla="*/ 171450 h 2024062"/>
              <a:gd name="connsiteX9" fmla="*/ 1921933 w 1921933"/>
              <a:gd name="connsiteY9" fmla="*/ 0 h 20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1933" h="2024062">
                <a:moveTo>
                  <a:pt x="159808" y="2024062"/>
                </a:moveTo>
                <a:cubicBezTo>
                  <a:pt x="105833" y="1896268"/>
                  <a:pt x="51858" y="1768474"/>
                  <a:pt x="26458" y="1662112"/>
                </a:cubicBezTo>
                <a:cubicBezTo>
                  <a:pt x="1058" y="1555750"/>
                  <a:pt x="-7673" y="1481137"/>
                  <a:pt x="7408" y="1385887"/>
                </a:cubicBezTo>
                <a:cubicBezTo>
                  <a:pt x="22489" y="1290637"/>
                  <a:pt x="27251" y="1202531"/>
                  <a:pt x="116945" y="1090612"/>
                </a:cubicBezTo>
                <a:cubicBezTo>
                  <a:pt x="206639" y="978693"/>
                  <a:pt x="411426" y="818356"/>
                  <a:pt x="545570" y="714375"/>
                </a:cubicBezTo>
                <a:cubicBezTo>
                  <a:pt x="679714" y="610394"/>
                  <a:pt x="782108" y="525462"/>
                  <a:pt x="921808" y="466725"/>
                </a:cubicBezTo>
                <a:cubicBezTo>
                  <a:pt x="1061508" y="407988"/>
                  <a:pt x="1264708" y="392906"/>
                  <a:pt x="1383770" y="361950"/>
                </a:cubicBezTo>
                <a:cubicBezTo>
                  <a:pt x="1502832" y="330994"/>
                  <a:pt x="1565539" y="312737"/>
                  <a:pt x="1636183" y="280987"/>
                </a:cubicBezTo>
                <a:cubicBezTo>
                  <a:pt x="1706827" y="249237"/>
                  <a:pt x="1760008" y="218281"/>
                  <a:pt x="1807633" y="171450"/>
                </a:cubicBezTo>
                <a:cubicBezTo>
                  <a:pt x="1855258" y="124619"/>
                  <a:pt x="1888595" y="62309"/>
                  <a:pt x="1921933" y="0"/>
                </a:cubicBezTo>
              </a:path>
            </a:pathLst>
          </a:custGeom>
          <a:noFill/>
          <a:ln>
            <a:solidFill>
              <a:schemeClr val="tx1">
                <a:alpha val="42000"/>
              </a:schemeClr>
            </a:solidFill>
            <a:headEnd type="arrow" w="med" len="sm"/>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5">
            <a:extLst>
              <a:ext uri="{FF2B5EF4-FFF2-40B4-BE49-F238E27FC236}">
                <a16:creationId xmlns:a16="http://schemas.microsoft.com/office/drawing/2014/main" id="{94236B05-5AC6-4826-63C0-C951715E76DF}"/>
              </a:ext>
            </a:extLst>
          </p:cNvPr>
          <p:cNvSpPr/>
          <p:nvPr/>
        </p:nvSpPr>
        <p:spPr>
          <a:xfrm flipH="1" flipV="1">
            <a:off x="1215338" y="7521781"/>
            <a:ext cx="1169749" cy="393258"/>
          </a:xfrm>
          <a:custGeom>
            <a:avLst/>
            <a:gdLst>
              <a:gd name="connsiteX0" fmla="*/ 0 w 1209675"/>
              <a:gd name="connsiteY0" fmla="*/ 257175 h 257175"/>
              <a:gd name="connsiteX1" fmla="*/ 257175 w 1209675"/>
              <a:gd name="connsiteY1" fmla="*/ 0 h 257175"/>
              <a:gd name="connsiteX2" fmla="*/ 1209675 w 1209675"/>
              <a:gd name="connsiteY2" fmla="*/ 0 h 257175"/>
            </a:gdLst>
            <a:ahLst/>
            <a:cxnLst>
              <a:cxn ang="0">
                <a:pos x="connsiteX0" y="connsiteY0"/>
              </a:cxn>
              <a:cxn ang="0">
                <a:pos x="connsiteX1" y="connsiteY1"/>
              </a:cxn>
              <a:cxn ang="0">
                <a:pos x="connsiteX2" y="connsiteY2"/>
              </a:cxn>
            </a:cxnLst>
            <a:rect l="l" t="t" r="r" b="b"/>
            <a:pathLst>
              <a:path w="1209675" h="257175">
                <a:moveTo>
                  <a:pt x="0" y="257175"/>
                </a:moveTo>
                <a:lnTo>
                  <a:pt x="257175" y="0"/>
                </a:lnTo>
                <a:lnTo>
                  <a:pt x="1209675" y="0"/>
                </a:lnTo>
              </a:path>
            </a:pathLst>
          </a:custGeom>
          <a:noFill/>
          <a:ln w="12700">
            <a:solidFill>
              <a:schemeClr val="tx1"/>
            </a:solidFill>
            <a:head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形状 39">
            <a:extLst>
              <a:ext uri="{FF2B5EF4-FFF2-40B4-BE49-F238E27FC236}">
                <a16:creationId xmlns:a16="http://schemas.microsoft.com/office/drawing/2014/main" id="{4DA593CE-76C2-6DA9-60B3-7109E7FA8C75}"/>
              </a:ext>
            </a:extLst>
          </p:cNvPr>
          <p:cNvSpPr/>
          <p:nvPr/>
        </p:nvSpPr>
        <p:spPr>
          <a:xfrm>
            <a:off x="2324100" y="6835140"/>
            <a:ext cx="1220992" cy="1066004"/>
          </a:xfrm>
          <a:custGeom>
            <a:avLst/>
            <a:gdLst>
              <a:gd name="connsiteX0" fmla="*/ 746760 w 1220992"/>
              <a:gd name="connsiteY0" fmla="*/ 0 h 1066004"/>
              <a:gd name="connsiteX1" fmla="*/ 929640 w 1220992"/>
              <a:gd name="connsiteY1" fmla="*/ 160020 h 1066004"/>
              <a:gd name="connsiteX2" fmla="*/ 1021080 w 1220992"/>
              <a:gd name="connsiteY2" fmla="*/ 228600 h 1066004"/>
              <a:gd name="connsiteX3" fmla="*/ 1097280 w 1220992"/>
              <a:gd name="connsiteY3" fmla="*/ 373380 h 1066004"/>
              <a:gd name="connsiteX4" fmla="*/ 1219200 w 1220992"/>
              <a:gd name="connsiteY4" fmla="*/ 632460 h 1066004"/>
              <a:gd name="connsiteX5" fmla="*/ 1220992 w 1220992"/>
              <a:gd name="connsiteY5" fmla="*/ 638730 h 1066004"/>
              <a:gd name="connsiteX6" fmla="*/ 773113 w 1220992"/>
              <a:gd name="connsiteY6" fmla="*/ 865823 h 1066004"/>
              <a:gd name="connsiteX7" fmla="*/ 523875 w 1220992"/>
              <a:gd name="connsiteY7" fmla="*/ 1022986 h 1066004"/>
              <a:gd name="connsiteX8" fmla="*/ 480022 w 1220992"/>
              <a:gd name="connsiteY8" fmla="*/ 1066004 h 1066004"/>
              <a:gd name="connsiteX9" fmla="*/ 320040 w 1220992"/>
              <a:gd name="connsiteY9" fmla="*/ 922020 h 1066004"/>
              <a:gd name="connsiteX10" fmla="*/ 68580 w 1220992"/>
              <a:gd name="connsiteY10" fmla="*/ 678180 h 1066004"/>
              <a:gd name="connsiteX11" fmla="*/ 0 w 1220992"/>
              <a:gd name="connsiteY11" fmla="*/ 586740 h 1066004"/>
              <a:gd name="connsiteX12" fmla="*/ 571500 w 1220992"/>
              <a:gd name="connsiteY12" fmla="*/ 144780 h 106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992" h="1066004">
                <a:moveTo>
                  <a:pt x="746760" y="0"/>
                </a:moveTo>
                <a:lnTo>
                  <a:pt x="929640" y="160020"/>
                </a:lnTo>
                <a:lnTo>
                  <a:pt x="1021080" y="228600"/>
                </a:lnTo>
                <a:lnTo>
                  <a:pt x="1097280" y="373380"/>
                </a:lnTo>
                <a:lnTo>
                  <a:pt x="1219200" y="632460"/>
                </a:lnTo>
                <a:lnTo>
                  <a:pt x="1220992" y="638730"/>
                </a:lnTo>
                <a:lnTo>
                  <a:pt x="773113" y="865823"/>
                </a:lnTo>
                <a:lnTo>
                  <a:pt x="523875" y="1022986"/>
                </a:lnTo>
                <a:lnTo>
                  <a:pt x="480022" y="1066004"/>
                </a:lnTo>
                <a:lnTo>
                  <a:pt x="320040" y="922020"/>
                </a:lnTo>
                <a:lnTo>
                  <a:pt x="68580" y="678180"/>
                </a:lnTo>
                <a:lnTo>
                  <a:pt x="0" y="586740"/>
                </a:lnTo>
                <a:lnTo>
                  <a:pt x="571500" y="144780"/>
                </a:lnTo>
                <a:close/>
              </a:path>
            </a:pathLst>
          </a:cu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文本框 40">
            <a:extLst>
              <a:ext uri="{FF2B5EF4-FFF2-40B4-BE49-F238E27FC236}">
                <a16:creationId xmlns:a16="http://schemas.microsoft.com/office/drawing/2014/main" id="{59926066-0B6B-D289-3171-B7DD6FF3913D}"/>
              </a:ext>
            </a:extLst>
          </p:cNvPr>
          <p:cNvSpPr txBox="1"/>
          <p:nvPr/>
        </p:nvSpPr>
        <p:spPr>
          <a:xfrm>
            <a:off x="2719097" y="8553937"/>
            <a:ext cx="1188146" cy="246221"/>
          </a:xfrm>
          <a:prstGeom prst="rect">
            <a:avLst/>
          </a:prstGeom>
          <a:noFill/>
        </p:spPr>
        <p:txBody>
          <a:bodyPr wrap="none" rtlCol="0">
            <a:spAutoFit/>
          </a:bodyPr>
          <a:lstStyle/>
          <a:p>
            <a:pPr algn="ctr"/>
            <a:r>
              <a:rPr lang="en-US" altLang="zh-CN" sz="1000" b="1" dirty="0">
                <a:solidFill>
                  <a:srgbClr val="0000FF"/>
                </a:solidFill>
                <a:latin typeface="微软雅黑" panose="020B0503020204020204" pitchFamily="34" charset="-122"/>
                <a:ea typeface="微软雅黑" panose="020B0503020204020204" pitchFamily="34" charset="-122"/>
              </a:rPr>
              <a:t>SOa010</a:t>
            </a:r>
            <a:r>
              <a:rPr lang="zh-CN" altLang="en-US" sz="1000" b="1" dirty="0">
                <a:solidFill>
                  <a:srgbClr val="0000FF"/>
                </a:solidFill>
                <a:latin typeface="微软雅黑" panose="020B0503020204020204" pitchFamily="34" charset="-122"/>
                <a:ea typeface="微软雅黑" panose="020B0503020204020204" pitchFamily="34" charset="-122"/>
              </a:rPr>
              <a:t>控规单元</a:t>
            </a:r>
          </a:p>
        </p:txBody>
      </p:sp>
      <p:sp>
        <p:nvSpPr>
          <p:cNvPr id="43" name="任意多边形 18">
            <a:extLst>
              <a:ext uri="{FF2B5EF4-FFF2-40B4-BE49-F238E27FC236}">
                <a16:creationId xmlns:a16="http://schemas.microsoft.com/office/drawing/2014/main" id="{24B10CDC-92DF-657A-82EB-F7610B32869A}"/>
              </a:ext>
            </a:extLst>
          </p:cNvPr>
          <p:cNvSpPr/>
          <p:nvPr/>
        </p:nvSpPr>
        <p:spPr>
          <a:xfrm flipV="1">
            <a:off x="2596721" y="8122587"/>
            <a:ext cx="978673" cy="393692"/>
          </a:xfrm>
          <a:custGeom>
            <a:avLst/>
            <a:gdLst>
              <a:gd name="connsiteX0" fmla="*/ 0 w 1209675"/>
              <a:gd name="connsiteY0" fmla="*/ 257175 h 257175"/>
              <a:gd name="connsiteX1" fmla="*/ 257175 w 1209675"/>
              <a:gd name="connsiteY1" fmla="*/ 0 h 257175"/>
              <a:gd name="connsiteX2" fmla="*/ 1209675 w 1209675"/>
              <a:gd name="connsiteY2" fmla="*/ 0 h 257175"/>
            </a:gdLst>
            <a:ahLst/>
            <a:cxnLst>
              <a:cxn ang="0">
                <a:pos x="connsiteX0" y="connsiteY0"/>
              </a:cxn>
              <a:cxn ang="0">
                <a:pos x="connsiteX1" y="connsiteY1"/>
              </a:cxn>
              <a:cxn ang="0">
                <a:pos x="connsiteX2" y="connsiteY2"/>
              </a:cxn>
            </a:cxnLst>
            <a:rect l="l" t="t" r="r" b="b"/>
            <a:pathLst>
              <a:path w="1209675" h="257175">
                <a:moveTo>
                  <a:pt x="0" y="257175"/>
                </a:moveTo>
                <a:lnTo>
                  <a:pt x="257175" y="0"/>
                </a:lnTo>
                <a:lnTo>
                  <a:pt x="1209675" y="0"/>
                </a:lnTo>
              </a:path>
            </a:pathLst>
          </a:custGeom>
          <a:noFill/>
          <a:ln w="12700">
            <a:solidFill>
              <a:schemeClr val="tx1"/>
            </a:solidFill>
            <a:head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EC228195-8BD3-0DF7-6E4C-5D8D2C42A30D}"/>
              </a:ext>
            </a:extLst>
          </p:cNvPr>
          <p:cNvSpPr txBox="1"/>
          <p:nvPr/>
        </p:nvSpPr>
        <p:spPr>
          <a:xfrm rot="19906193">
            <a:off x="2716490" y="7621476"/>
            <a:ext cx="916077" cy="21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lnSpc>
                <a:spcPct val="150000"/>
              </a:lnSpc>
              <a:defRPr sz="1050" b="1">
                <a:solidFill>
                  <a:srgbClr val="FF0000"/>
                </a:solidFill>
                <a:effectLst>
                  <a:glow rad="63500">
                    <a:schemeClr val="bg1"/>
                  </a:glow>
                </a:effectLst>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600" b="0" dirty="0">
                <a:solidFill>
                  <a:schemeClr val="tx1"/>
                </a:solidFill>
                <a:sym typeface="+mn-ea"/>
              </a:rPr>
              <a:t>宁芜公路</a:t>
            </a:r>
            <a:endParaRPr lang="zh-CN" altLang="en-US" sz="600" b="0" dirty="0">
              <a:solidFill>
                <a:schemeClr val="tx1"/>
              </a:solidFill>
            </a:endParaRPr>
          </a:p>
        </p:txBody>
      </p:sp>
      <p:sp>
        <p:nvSpPr>
          <p:cNvPr id="45" name="文本框 44">
            <a:extLst>
              <a:ext uri="{FF2B5EF4-FFF2-40B4-BE49-F238E27FC236}">
                <a16:creationId xmlns:a16="http://schemas.microsoft.com/office/drawing/2014/main" id="{59FD8419-C645-9D1A-2EF2-E8252F1C0FF6}"/>
              </a:ext>
            </a:extLst>
          </p:cNvPr>
          <p:cNvSpPr txBox="1"/>
          <p:nvPr/>
        </p:nvSpPr>
        <p:spPr>
          <a:xfrm rot="19391606">
            <a:off x="2426860" y="7015367"/>
            <a:ext cx="503559" cy="21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lnSpc>
                <a:spcPct val="150000"/>
              </a:lnSpc>
              <a:defRPr sz="1050" b="1">
                <a:solidFill>
                  <a:srgbClr val="FF0000"/>
                </a:solidFill>
                <a:effectLst>
                  <a:glow rad="63500">
                    <a:schemeClr val="bg1"/>
                  </a:glow>
                </a:effectLst>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600" b="0" dirty="0">
                <a:solidFill>
                  <a:schemeClr val="tx1"/>
                </a:solidFill>
                <a:sym typeface="+mn-ea"/>
              </a:rPr>
              <a:t>龙藏大道</a:t>
            </a:r>
            <a:endParaRPr lang="zh-CN" altLang="en-US" sz="600" b="0" dirty="0">
              <a:solidFill>
                <a:schemeClr val="tx1"/>
              </a:solidFill>
            </a:endParaRPr>
          </a:p>
        </p:txBody>
      </p:sp>
      <p:sp>
        <p:nvSpPr>
          <p:cNvPr id="46" name="文本框 45">
            <a:extLst>
              <a:ext uri="{FF2B5EF4-FFF2-40B4-BE49-F238E27FC236}">
                <a16:creationId xmlns:a16="http://schemas.microsoft.com/office/drawing/2014/main" id="{54BC4A6B-2C32-10D9-D880-6D89C7D8D978}"/>
              </a:ext>
            </a:extLst>
          </p:cNvPr>
          <p:cNvSpPr txBox="1"/>
          <p:nvPr/>
        </p:nvSpPr>
        <p:spPr>
          <a:xfrm rot="19886849">
            <a:off x="3305025" y="6798760"/>
            <a:ext cx="306815" cy="63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defPPr>
              <a:defRPr lang="en-US"/>
            </a:defPPr>
            <a:lvl1pPr algn="ctr">
              <a:lnSpc>
                <a:spcPct val="150000"/>
              </a:lnSpc>
              <a:defRPr sz="1050" b="1">
                <a:solidFill>
                  <a:srgbClr val="FF0000"/>
                </a:solidFill>
                <a:effectLst>
                  <a:glow rad="63500">
                    <a:schemeClr val="bg1"/>
                  </a:glow>
                </a:effectLst>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600" b="0" dirty="0">
                <a:solidFill>
                  <a:schemeClr val="tx1"/>
                </a:solidFill>
                <a:sym typeface="+mn-ea"/>
              </a:rPr>
              <a:t>西寇路</a:t>
            </a:r>
            <a:endParaRPr lang="zh-CN" altLang="en-US" sz="600" b="0" dirty="0">
              <a:solidFill>
                <a:schemeClr val="tx1"/>
              </a:solidFill>
            </a:endParaRPr>
          </a:p>
        </p:txBody>
      </p:sp>
      <p:sp>
        <p:nvSpPr>
          <p:cNvPr id="47" name="文本框 46">
            <a:extLst>
              <a:ext uri="{FF2B5EF4-FFF2-40B4-BE49-F238E27FC236}">
                <a16:creationId xmlns:a16="http://schemas.microsoft.com/office/drawing/2014/main" id="{0DD1F46B-9B86-E42A-F6BE-C71485C9ADC7}"/>
              </a:ext>
            </a:extLst>
          </p:cNvPr>
          <p:cNvSpPr txBox="1"/>
          <p:nvPr/>
        </p:nvSpPr>
        <p:spPr>
          <a:xfrm rot="18862509">
            <a:off x="2404618" y="7338118"/>
            <a:ext cx="306815" cy="80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defPPr>
              <a:defRPr lang="en-US"/>
            </a:defPPr>
            <a:lvl1pPr algn="ctr">
              <a:lnSpc>
                <a:spcPct val="150000"/>
              </a:lnSpc>
              <a:defRPr sz="1050" b="1">
                <a:solidFill>
                  <a:srgbClr val="FF0000"/>
                </a:solidFill>
                <a:effectLst>
                  <a:glow rad="63500">
                    <a:schemeClr val="bg1"/>
                  </a:glow>
                </a:effectLst>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600" b="0" dirty="0">
                <a:solidFill>
                  <a:schemeClr val="tx1"/>
                </a:solidFill>
                <a:sym typeface="+mn-ea"/>
              </a:rPr>
              <a:t>南京绕城高速</a:t>
            </a:r>
            <a:endParaRPr lang="zh-CN" altLang="en-US" sz="600" b="0" dirty="0">
              <a:solidFill>
                <a:schemeClr val="tx1"/>
              </a:solidFill>
            </a:endParaRPr>
          </a:p>
        </p:txBody>
      </p:sp>
      <p:sp>
        <p:nvSpPr>
          <p:cNvPr id="48" name="文本框 47">
            <a:extLst>
              <a:ext uri="{FF2B5EF4-FFF2-40B4-BE49-F238E27FC236}">
                <a16:creationId xmlns:a16="http://schemas.microsoft.com/office/drawing/2014/main" id="{2EDB9D55-3566-D60A-095C-ECBA5CC03E75}"/>
              </a:ext>
            </a:extLst>
          </p:cNvPr>
          <p:cNvSpPr txBox="1"/>
          <p:nvPr/>
        </p:nvSpPr>
        <p:spPr>
          <a:xfrm rot="19035863">
            <a:off x="953824" y="6710780"/>
            <a:ext cx="629379" cy="21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lnSpc>
                <a:spcPct val="150000"/>
              </a:lnSpc>
              <a:defRPr sz="1050" b="1">
                <a:solidFill>
                  <a:srgbClr val="FF0000"/>
                </a:solidFill>
                <a:effectLst>
                  <a:glow rad="63500">
                    <a:schemeClr val="bg1"/>
                  </a:glow>
                </a:effectLst>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600" b="0" dirty="0">
                <a:solidFill>
                  <a:schemeClr val="tx1"/>
                </a:solidFill>
                <a:sym typeface="+mn-ea"/>
              </a:rPr>
              <a:t>滨江大道</a:t>
            </a:r>
            <a:endParaRPr lang="zh-CN" altLang="en-US" sz="600" b="0" dirty="0">
              <a:solidFill>
                <a:schemeClr val="tx1"/>
              </a:solidFill>
            </a:endParaRPr>
          </a:p>
        </p:txBody>
      </p:sp>
      <p:sp>
        <p:nvSpPr>
          <p:cNvPr id="50" name="文本框 49">
            <a:extLst>
              <a:ext uri="{FF2B5EF4-FFF2-40B4-BE49-F238E27FC236}">
                <a16:creationId xmlns:a16="http://schemas.microsoft.com/office/drawing/2014/main" id="{8915280E-43D2-0655-FB30-F8FC4DF44CE9}"/>
              </a:ext>
            </a:extLst>
          </p:cNvPr>
          <p:cNvSpPr txBox="1"/>
          <p:nvPr/>
        </p:nvSpPr>
        <p:spPr>
          <a:xfrm rot="20296466">
            <a:off x="2452711" y="8296800"/>
            <a:ext cx="306815" cy="47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defPPr>
              <a:defRPr lang="en-US"/>
            </a:defPPr>
            <a:lvl1pPr algn="ctr">
              <a:lnSpc>
                <a:spcPct val="150000"/>
              </a:lnSpc>
              <a:defRPr sz="1050" b="1">
                <a:solidFill>
                  <a:srgbClr val="FF0000"/>
                </a:solidFill>
                <a:effectLst>
                  <a:glow rad="63500">
                    <a:schemeClr val="bg1"/>
                  </a:glow>
                </a:effectLst>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600" b="0" dirty="0">
                <a:solidFill>
                  <a:schemeClr val="tx1"/>
                </a:solidFill>
                <a:sym typeface="+mn-ea"/>
              </a:rPr>
              <a:t>绕城公路</a:t>
            </a:r>
            <a:endParaRPr lang="zh-CN" altLang="en-US" sz="600" b="0" dirty="0">
              <a:solidFill>
                <a:schemeClr val="tx1"/>
              </a:solidFill>
            </a:endParaRPr>
          </a:p>
        </p:txBody>
      </p:sp>
    </p:spTree>
    <p:extLst>
      <p:ext uri="{BB962C8B-B14F-4D97-AF65-F5344CB8AC3E}">
        <p14:creationId xmlns:p14="http://schemas.microsoft.com/office/powerpoint/2010/main" val="17247539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2Y0ZDAzNDUzMWQxNTUxMjJmYzQwOTRhYjVjMTI3ZTAifQ=="/>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4937</TotalTime>
  <Words>573</Words>
  <Application>Microsoft Office PowerPoint</Application>
  <PresentationFormat>自定义</PresentationFormat>
  <Paragraphs>75</Paragraphs>
  <Slides>2</Slides>
  <Notes>1</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vt:i4>
      </vt:variant>
    </vt:vector>
  </HeadingPairs>
  <TitlesOfParts>
    <vt:vector size="10" baseType="lpstr">
      <vt:lpstr>等线</vt:lpstr>
      <vt:lpstr>宋体</vt:lpstr>
      <vt:lpstr>微软雅黑</vt:lpstr>
      <vt:lpstr>Arial</vt:lpstr>
      <vt:lpstr>Calibri</vt:lpstr>
      <vt:lpstr>Times New Roman</vt:lpstr>
      <vt:lpstr>Wingdings</vt:lpstr>
      <vt:lpstr>Office Theme</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zc</dc:creator>
  <cp:lastModifiedBy>NTKO</cp:lastModifiedBy>
  <cp:revision>402</cp:revision>
  <cp:lastPrinted>2024-03-26T06:31:01Z</cp:lastPrinted>
  <dcterms:created xsi:type="dcterms:W3CDTF">2019-11-04T11:42:00Z</dcterms:created>
  <dcterms:modified xsi:type="dcterms:W3CDTF">2026-06-04T08:06:14Z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2019-10-16T00:00:00Z</vt:filetime>
  </property>
  <property fmtid="{D5CDD505-2E9C-101B-9397-08002B2CF9AE}" pid="3" name="Creator">
    <vt:lpwstr>Microsoft? Office PowerPoint 2007</vt:lpwstr>
  </property>
  <property fmtid="{D5CDD505-2E9C-101B-9397-08002B2CF9AE}" pid="4" name="LastSaved">
    <vt:filetime>2019-11-11T00:00:00Z</vt:filetime>
  </property>
  <property fmtid="{D5CDD505-2E9C-101B-9397-08002B2CF9AE}" pid="5" name="ICV">
    <vt:lpwstr>71574463EEF24D818072EAEF89BD15EC</vt:lpwstr>
  </property>
  <property fmtid="{D5CDD505-2E9C-101B-9397-08002B2CF9AE}" pid="6" name="KSOProductBuildVer">
    <vt:lpwstr>2052-11.1.0.12302</vt:lpwstr>
  </property>
</Properties>
</file>