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256" r:id="rId2"/>
    <p:sldId id="262" r:id="rId3"/>
  </p:sldIdLst>
  <p:sldSz cx="20104100" cy="10058400"/>
  <p:notesSz cx="14355763" cy="9926638"/>
  <p:custDataLst>
    <p:tags r:id="rId5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849" userDrawn="1">
          <p15:clr>
            <a:srgbClr val="A4A3A4"/>
          </p15:clr>
        </p15:guide>
        <p15:guide id="2" pos="63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00000"/>
    <a:srgbClr val="D42324"/>
    <a:srgbClr val="FFFFFF"/>
    <a:srgbClr val="0108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40" autoAdjust="0"/>
    <p:restoredTop sz="96331" autoAdjust="0"/>
  </p:normalViewPr>
  <p:slideViewPr>
    <p:cSldViewPr showGuides="1">
      <p:cViewPr varScale="1">
        <p:scale>
          <a:sx n="79" d="100"/>
          <a:sy n="79" d="100"/>
        </p:scale>
        <p:origin x="360" y="96"/>
      </p:cViewPr>
      <p:guideLst>
        <p:guide orient="horz" pos="5849"/>
        <p:guide pos="6332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6221133" cy="498212"/>
          </a:xfrm>
          <a:prstGeom prst="rect">
            <a:avLst/>
          </a:prstGeom>
        </p:spPr>
        <p:txBody>
          <a:bodyPr vert="horz" lIns="73587" tIns="36794" rIns="73587" bIns="36794" rtlCol="0"/>
          <a:lstStyle>
            <a:lvl1pPr algn="l">
              <a:defRPr sz="1000"/>
            </a:lvl1pPr>
          </a:lstStyle>
          <a:p>
            <a:pPr defTabSz="735965"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8131230" y="2"/>
            <a:ext cx="6221133" cy="498212"/>
          </a:xfrm>
          <a:prstGeom prst="rect">
            <a:avLst/>
          </a:prstGeom>
        </p:spPr>
        <p:txBody>
          <a:bodyPr vert="horz" lIns="73587" tIns="36794" rIns="73587" bIns="36794" rtlCol="0"/>
          <a:lstStyle>
            <a:lvl1pPr algn="r">
              <a:defRPr sz="1000"/>
            </a:lvl1pPr>
          </a:lstStyle>
          <a:p>
            <a:pPr defTabSz="735965">
              <a:defRPr/>
            </a:pPr>
            <a:fld id="{C1DB716A-964D-4EB2-8D0E-86C29F8A49E2}" type="datetimeFigureOut">
              <a:rPr lang="zh-CN" altLang="en-US" smtClean="0"/>
              <a:t>2026/6/10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33813" y="1243013"/>
            <a:ext cx="6688137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3587" tIns="36794" rIns="73587" bIns="36794" rtlCol="0" anchor="ctr"/>
          <a:lstStyle/>
          <a:p>
            <a:pPr marL="0" marR="0" lvl="0" indent="0" algn="l" defTabSz="73596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435126" y="4776884"/>
            <a:ext cx="11485517" cy="3908927"/>
          </a:xfrm>
          <a:prstGeom prst="rect">
            <a:avLst/>
          </a:prstGeom>
        </p:spPr>
        <p:txBody>
          <a:bodyPr vert="horz" lIns="73587" tIns="36794" rIns="73587" bIns="36794" rtlCol="0"/>
          <a:lstStyle/>
          <a:p>
            <a:pPr marL="0" marR="0" lvl="0" indent="0" algn="l" defTabSz="73596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368300" marR="0" lvl="1" indent="0" algn="l" defTabSz="73596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二级</a:t>
            </a:r>
          </a:p>
          <a:p>
            <a:pPr marL="735965" marR="0" lvl="2" indent="0" algn="l" defTabSz="73596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三级</a:t>
            </a:r>
          </a:p>
          <a:p>
            <a:pPr marL="1103630" marR="0" lvl="3" indent="0" algn="l" defTabSz="73596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四级</a:t>
            </a:r>
          </a:p>
          <a:p>
            <a:pPr marL="1471930" marR="0" lvl="4" indent="0" algn="l" defTabSz="73596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3" y="9428428"/>
            <a:ext cx="6221133" cy="498212"/>
          </a:xfrm>
          <a:prstGeom prst="rect">
            <a:avLst/>
          </a:prstGeom>
        </p:spPr>
        <p:txBody>
          <a:bodyPr vert="horz" lIns="73587" tIns="36794" rIns="73587" bIns="36794" rtlCol="0" anchor="b"/>
          <a:lstStyle>
            <a:lvl1pPr algn="l">
              <a:defRPr sz="1000"/>
            </a:lvl1pPr>
          </a:lstStyle>
          <a:p>
            <a:pPr defTabSz="735965"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8131230" y="9428428"/>
            <a:ext cx="6221133" cy="498212"/>
          </a:xfrm>
          <a:prstGeom prst="rect">
            <a:avLst/>
          </a:prstGeom>
        </p:spPr>
        <p:txBody>
          <a:bodyPr vert="horz" wrap="square" lIns="73587" tIns="36794" rIns="73587" bIns="36794" numCol="1" anchor="b" anchorCtr="0" compatLnSpc="1"/>
          <a:lstStyle>
            <a:lvl1pPr algn="r">
              <a:defRPr sz="1000"/>
            </a:lvl1pPr>
          </a:lstStyle>
          <a:p>
            <a:pPr defTabSz="735965">
              <a:defRPr/>
            </a:pPr>
            <a:fld id="{213A655C-B1AC-4425-A5A8-AB2C31E517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118104"/>
            <a:ext cx="17088485" cy="21122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5632704"/>
            <a:ext cx="14072869" cy="2514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9" name="Holder 4"/>
          <p:cNvSpPr>
            <a:spLocks noGrp="1"/>
          </p:cNvSpPr>
          <p:nvPr>
            <p:ph type="ftr" sz="quarter" idx="3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Holder 5"/>
          <p:cNvSpPr>
            <a:spLocks noGrp="1"/>
          </p:cNvSpPr>
          <p:nvPr>
            <p:ph type="dt" sz="half" idx="2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20275FD-135D-4BC5-ABA7-171CF6D46488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6/10/2026</a:t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Holder 6"/>
          <p:cNvSpPr>
            <a:spLocks noGrp="1"/>
          </p:cNvSpPr>
          <p:nvPr>
            <p:ph type="sldNum" sz="quarter" idx="14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E77DD5-325A-4769-9C55-E302D77FA1AB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9" name="Holder 4"/>
          <p:cNvSpPr>
            <a:spLocks noGrp="1"/>
          </p:cNvSpPr>
          <p:nvPr>
            <p:ph type="ftr" sz="quarter" idx="3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Holder 5"/>
          <p:cNvSpPr>
            <a:spLocks noGrp="1"/>
          </p:cNvSpPr>
          <p:nvPr>
            <p:ph type="dt" sz="half" idx="2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B41257D-445D-4368-B419-9FA411A0CAA6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6/10/2026</a:t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Holder 6"/>
          <p:cNvSpPr>
            <a:spLocks noGrp="1"/>
          </p:cNvSpPr>
          <p:nvPr>
            <p:ph type="sldNum" sz="quarter" idx="4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95C69B-6AB9-4BA6-9AF6-127A8972002B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313432"/>
            <a:ext cx="8745283" cy="66385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313432"/>
            <a:ext cx="8745283" cy="66385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9" name="Holder 5"/>
          <p:cNvSpPr>
            <a:spLocks noGrp="1"/>
          </p:cNvSpPr>
          <p:nvPr>
            <p:ph type="ftr" sz="quarter" idx="13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Holder 6"/>
          <p:cNvSpPr>
            <a:spLocks noGrp="1"/>
          </p:cNvSpPr>
          <p:nvPr>
            <p:ph type="dt" sz="half" idx="12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581978B-FCDE-44CA-AB9F-210F33591AC9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6/10/2026</a:t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Holder 7"/>
          <p:cNvSpPr>
            <a:spLocks noGrp="1"/>
          </p:cNvSpPr>
          <p:nvPr>
            <p:ph type="sldNum" sz="quarter" idx="4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00BB6B4-23BD-4279-B4C6-9EA1EDC7902A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9" name="Holder 3"/>
          <p:cNvSpPr>
            <a:spLocks noGrp="1"/>
          </p:cNvSpPr>
          <p:nvPr>
            <p:ph type="ftr" sz="quarter" idx="3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Holder 4"/>
          <p:cNvSpPr>
            <a:spLocks noGrp="1"/>
          </p:cNvSpPr>
          <p:nvPr>
            <p:ph type="dt" sz="half" idx="2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4387D2B-5DC5-486C-88BF-A8AF506FA990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6/10/2026</a:t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Holder 5"/>
          <p:cNvSpPr>
            <a:spLocks noGrp="1"/>
          </p:cNvSpPr>
          <p:nvPr>
            <p:ph type="sldNum" sz="quarter" idx="4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7583100-B881-4647-9371-B59ADAC7C855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lder 2"/>
          <p:cNvSpPr>
            <a:spLocks noGrp="1"/>
          </p:cNvSpPr>
          <p:nvPr>
            <p:ph type="ftr" sz="quarter" idx="3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Holder 3"/>
          <p:cNvSpPr>
            <a:spLocks noGrp="1"/>
          </p:cNvSpPr>
          <p:nvPr>
            <p:ph type="dt" sz="half" idx="2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7E9C50C-75B2-4F8F-B4F2-C18ECBD5904B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6/10/2026</a:t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Holder 4"/>
          <p:cNvSpPr>
            <a:spLocks noGrp="1"/>
          </p:cNvSpPr>
          <p:nvPr>
            <p:ph type="sldNum" sz="quarter" idx="4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5DFF8DC-8E9D-43EA-9E9C-D93CD9131DF5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bk object 17"/>
          <p:cNvSpPr/>
          <p:nvPr/>
        </p:nvSpPr>
        <p:spPr>
          <a:xfrm>
            <a:off x="0" y="0"/>
            <a:ext cx="0" cy="1588"/>
          </a:xfrm>
          <a:custGeom>
            <a:avLst/>
            <a:gdLst/>
            <a:ahLst/>
            <a:cxnLst>
              <a:cxn ang="0">
                <a:pos x="0" y="98202"/>
              </a:cxn>
              <a:cxn ang="0">
                <a:pos x="0" y="344956"/>
              </a:cxn>
            </a:cxnLst>
            <a:rect l="0" t="0" r="0" b="0"/>
            <a:pathLst>
              <a:path w="1" h="1270">
                <a:moveTo>
                  <a:pt x="0" y="461"/>
                </a:moveTo>
                <a:lnTo>
                  <a:pt x="0" y="1617"/>
                </a:lnTo>
              </a:path>
            </a:pathLst>
          </a:custGeom>
          <a:noFill/>
          <a:ln w="3175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8" name="Holder 2"/>
          <p:cNvSpPr>
            <a:spLocks noGrp="1"/>
          </p:cNvSpPr>
          <p:nvPr>
            <p:ph type="title"/>
          </p:nvPr>
        </p:nvSpPr>
        <p:spPr>
          <a:xfrm>
            <a:off x="1004888" y="401638"/>
            <a:ext cx="18094325" cy="16097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lvl="0"/>
            <a:endParaRPr lang="zh-CN" altLang="zh-CN" dirty="0"/>
          </a:p>
        </p:txBody>
      </p:sp>
      <p:sp>
        <p:nvSpPr>
          <p:cNvPr id="1029" name="Holder 3"/>
          <p:cNvSpPr>
            <a:spLocks noGrp="1"/>
          </p:cNvSpPr>
          <p:nvPr>
            <p:ph type="body"/>
          </p:nvPr>
        </p:nvSpPr>
        <p:spPr>
          <a:xfrm>
            <a:off x="1004888" y="2312988"/>
            <a:ext cx="18094325" cy="66389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lvl="0"/>
            <a:endParaRPr lang="zh-CN" altLang="zh-CN"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eaLnBrk="1" fontAlgn="auto" hangingPunct="1">
              <a:defRPr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187F2E-D3FA-4D89-8BC6-EEA6E98D90A6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6/10/2026</a:t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 algn="r" eaLnBrk="1" hangingPunct="1">
              <a:defRPr noProof="1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844445-4DBC-44DA-80E1-FCFBF76E9E15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" y="0"/>
            <a:ext cx="20098512" cy="10058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 sz="2000">
          <a:latin typeface="+mn-lt"/>
          <a:ea typeface="+mn-ea"/>
          <a:cs typeface="+mn-cs"/>
        </a:defRPr>
      </a:lvl6pPr>
      <a:lvl7pPr marL="2743200">
        <a:defRPr sz="2000">
          <a:latin typeface="+mn-lt"/>
          <a:ea typeface="+mn-ea"/>
          <a:cs typeface="+mn-cs"/>
        </a:defRPr>
      </a:lvl7pPr>
      <a:lvl8pPr marL="3200400">
        <a:defRPr sz="2000">
          <a:latin typeface="+mn-lt"/>
          <a:ea typeface="+mn-ea"/>
          <a:cs typeface="+mn-cs"/>
        </a:defRPr>
      </a:lvl8pPr>
      <a:lvl9pPr marL="3657600">
        <a:defRPr sz="2000"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ABD22AE-FDEC-8257-247B-C1CF0564F05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t="3206"/>
          <a:stretch>
            <a:fillRect/>
          </a:stretch>
        </p:blipFill>
        <p:spPr>
          <a:xfrm>
            <a:off x="10052050" y="5789518"/>
            <a:ext cx="5094517" cy="4268881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9AD59996-8182-7474-DFE2-6845B3C3041A}"/>
              </a:ext>
            </a:extLst>
          </p:cNvPr>
          <p:cNvSpPr/>
          <p:nvPr/>
        </p:nvSpPr>
        <p:spPr>
          <a:xfrm>
            <a:off x="10052050" y="5789519"/>
            <a:ext cx="5122864" cy="4268881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968374" y="619172"/>
            <a:ext cx="69487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南京市国土空间规划编制成果公布</a:t>
            </a:r>
          </a:p>
        </p:txBody>
      </p:sp>
      <p:sp>
        <p:nvSpPr>
          <p:cNvPr id="8196" name="object 4"/>
          <p:cNvSpPr txBox="1"/>
          <p:nvPr/>
        </p:nvSpPr>
        <p:spPr>
          <a:xfrm>
            <a:off x="10052050" y="9058223"/>
            <a:ext cx="5122864" cy="578172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marL="374650" indent="-363220" algn="ctr" eaLnBrk="1" hangingPunct="1">
              <a:lnSpc>
                <a:spcPct val="153000"/>
              </a:lnSpc>
            </a:pP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南京市规划和自然资源局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74650" indent="-363220" algn="ctr" eaLnBrk="1" hangingPunct="1">
              <a:lnSpc>
                <a:spcPct val="153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二O</a:t>
            </a:r>
            <a:r>
              <a:rPr lang="en-US" altLang="en-US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</a:p>
        </p:txBody>
      </p:sp>
      <p:sp>
        <p:nvSpPr>
          <p:cNvPr id="8199" name="object 7"/>
          <p:cNvSpPr txBox="1"/>
          <p:nvPr/>
        </p:nvSpPr>
        <p:spPr>
          <a:xfrm>
            <a:off x="15844664" y="609716"/>
            <a:ext cx="3712442" cy="1995418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marL="12700" indent="-12700" algn="just" eaLnBrk="1" hangingPunct="1">
              <a:lnSpc>
                <a:spcPts val="1975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前言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700" indent="-12700" algn="just" eaLnBrk="1" hangingPunct="1">
              <a:lnSpc>
                <a:spcPct val="200000"/>
              </a:lnSpc>
              <a:buClrTx/>
              <a:buSzTx/>
              <a:buFontTx/>
            </a:pP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为进一步优化空间布局，促进地区高质量发展，我局会同建邺区人民政府组织开展了</a:t>
            </a:r>
            <a:r>
              <a:rPr lang="en-US" altLang="zh-CN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zh-CN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南京市河西新城区北部地区控制性详细规划</a:t>
            </a:r>
            <a:r>
              <a:rPr lang="en-US" altLang="zh-CN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》MCe020—17</a:t>
            </a:r>
            <a:r>
              <a:rPr lang="zh-CN" altLang="zh-CN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规划管理单元图则修改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工作。</a:t>
            </a:r>
          </a:p>
          <a:p>
            <a:pPr marL="12700" indent="-12700" algn="just" eaLnBrk="1" hangingPunct="1">
              <a:lnSpc>
                <a:spcPct val="200000"/>
              </a:lnSpc>
            </a:pP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根据</a:t>
            </a:r>
            <a:r>
              <a:rPr lang="en-US" altLang="zh-CN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中华人民共和国城乡规划法</a:t>
            </a:r>
            <a:r>
              <a:rPr lang="en-US" altLang="zh-CN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》《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南京市国土空间规划条例</a:t>
            </a:r>
            <a:r>
              <a:rPr lang="en-US" altLang="zh-CN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，现将</a:t>
            </a:r>
            <a:r>
              <a:rPr lang="en-US" altLang="zh-CN" sz="9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《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南京市河西新城区北部地区控制性详细规划</a:t>
            </a:r>
            <a:r>
              <a:rPr lang="en-US" altLang="zh-CN" sz="9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》MCe020—17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规划管理单元图则修改成果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向社会予以公布。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03" name="object 16"/>
          <p:cNvSpPr txBox="1"/>
          <p:nvPr/>
        </p:nvSpPr>
        <p:spPr>
          <a:xfrm>
            <a:off x="5434013" y="8665409"/>
            <a:ext cx="2689225" cy="100796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marL="184150" indent="-171450" eaLnBrk="1" hangingPunct="1"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 址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南京市鼓楼区</a:t>
            </a:r>
            <a:r>
              <a:rPr lang="en-US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中山路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171号</a:t>
            </a:r>
          </a:p>
          <a:p>
            <a:pPr marL="184150" indent="-171450" eaLnBrk="1" hangingPunct="1"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 编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210005</a:t>
            </a:r>
          </a:p>
          <a:p>
            <a:pPr marL="184150" indent="-171450" eaLnBrk="1" hangingPunct="1"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网 址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http://ghj.nanjing.gov.cn</a:t>
            </a:r>
          </a:p>
          <a:p>
            <a:pPr marL="184150" indent="-171450" eaLnBrk="1" hangingPunct="1"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咨询电话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025-86570680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object 12"/>
          <p:cNvSpPr txBox="1"/>
          <p:nvPr/>
        </p:nvSpPr>
        <p:spPr>
          <a:xfrm>
            <a:off x="15844664" y="6520894"/>
            <a:ext cx="3712442" cy="2272417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marL="12700" indent="-12700" algn="just" eaLnBrk="1" hangingPunct="1">
              <a:lnSpc>
                <a:spcPts val="1975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说明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700" indent="-12700" algn="just" eaLnBrk="1" hangingPunct="1">
              <a:lnSpc>
                <a:spcPct val="200000"/>
              </a:lnSpc>
            </a:pP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1、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本规划</a:t>
            </a:r>
            <a:r>
              <a:rPr lang="en-US" altLang="zh-CN" sz="9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是城市发展的控制与引导性文件，不代表具体的项目实施计划和实施方案。一旦有建设行为，应依据批准的具体项目建设方案实施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 marL="12700" indent="-12700" algn="just" eaLnBrk="1" hangingPunct="1">
              <a:lnSpc>
                <a:spcPct val="200000"/>
              </a:lnSpc>
            </a:pP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2、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国土空间规划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是不断优化更新的过程，规划内容以南京市规划和自然资源局存档备查的最新版本为准，同一地区同内容深度规划若有更新，南京市规划和自然资源局将</a:t>
            </a:r>
            <a:r>
              <a:rPr lang="en-US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依法及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时在网站上公布，本材料自动作废。</a:t>
            </a:r>
          </a:p>
          <a:p>
            <a:pPr marL="12700" indent="-12700" algn="just" eaLnBrk="1" hangingPunct="1">
              <a:lnSpc>
                <a:spcPct val="200000"/>
              </a:lnSpc>
            </a:pPr>
            <a:r>
              <a:rPr lang="en-US" altLang="zh-CN" sz="900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900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、本材料版权及解释权归南京市规划和自然资源局所有，未取得版权人的书面授权，谢绝改变、分发、发布或使用本材料图文资料。</a:t>
            </a:r>
          </a:p>
        </p:txBody>
      </p:sp>
      <p:pic>
        <p:nvPicPr>
          <p:cNvPr id="13" name="图片 2"/>
          <p:cNvPicPr>
            <a:picLocks noChangeAspect="1"/>
          </p:cNvPicPr>
          <p:nvPr/>
        </p:nvPicPr>
        <p:blipFill rotWithShape="1">
          <a:blip r:embed="rId6"/>
          <a:srcRect r="79277"/>
          <a:stretch>
            <a:fillRect/>
          </a:stretch>
        </p:blipFill>
        <p:spPr>
          <a:xfrm>
            <a:off x="12566650" y="533400"/>
            <a:ext cx="473732" cy="530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object 5"/>
          <p:cNvSpPr txBox="1"/>
          <p:nvPr/>
        </p:nvSpPr>
        <p:spPr>
          <a:xfrm>
            <a:off x="11001986" y="2367905"/>
            <a:ext cx="4267088" cy="43815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marL="11430" algn="ctr" eaLnBrk="1" hangingPunct="1">
              <a:lnSpc>
                <a:spcPct val="102000"/>
              </a:lnSpc>
            </a:pPr>
            <a:r>
              <a:rPr lang="en-US" altLang="zh-CN" sz="1400" b="1" dirty="0">
                <a:solidFill>
                  <a:schemeClr val="bg1"/>
                </a:solidFill>
                <a:sym typeface="+mn-ea"/>
              </a:rPr>
              <a:t>《</a:t>
            </a:r>
            <a:r>
              <a:rPr lang="zh-CN" altLang="en-US" sz="1400" b="1" dirty="0">
                <a:solidFill>
                  <a:schemeClr val="bg1"/>
                </a:solidFill>
                <a:sym typeface="+mn-ea"/>
              </a:rPr>
              <a:t>南京市河西新城区北部地区控制性详细规划</a:t>
            </a:r>
            <a:r>
              <a:rPr lang="en-US" altLang="zh-CN" sz="1400" b="1" dirty="0">
                <a:solidFill>
                  <a:schemeClr val="bg1"/>
                </a:solidFill>
                <a:sym typeface="+mn-ea"/>
              </a:rPr>
              <a:t>》</a:t>
            </a:r>
            <a:r>
              <a:rPr lang="en-US" altLang="zh-CN" sz="1400" b="1" dirty="0" smtClean="0">
                <a:solidFill>
                  <a:schemeClr val="bg1"/>
                </a:solidFill>
                <a:sym typeface="+mn-ea"/>
              </a:rPr>
              <a:t>MCe020—17</a:t>
            </a:r>
            <a:r>
              <a:rPr lang="zh-CN" altLang="en-US" sz="1400" b="1" dirty="0">
                <a:solidFill>
                  <a:schemeClr val="bg1"/>
                </a:solidFill>
                <a:sym typeface="+mn-ea"/>
              </a:rPr>
              <a:t>规划管理单元图则修改</a:t>
            </a:r>
            <a:endParaRPr lang="zh-CN" altLang="en-US" sz="1400" b="1" dirty="0">
              <a:solidFill>
                <a:srgbClr val="FFFFFF"/>
              </a:solidFill>
              <a:latin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>
            <a:extLst>
              <a:ext uri="{FF2B5EF4-FFF2-40B4-BE49-F238E27FC236}">
                <a16:creationId xmlns:a16="http://schemas.microsoft.com/office/drawing/2014/main" id="{4B9EB0B9-9A5D-BD8B-887B-61B942D4B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763" y="1779211"/>
            <a:ext cx="9846385" cy="720896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1BCC1691-6655-3F56-44CA-3CAEA3FB97E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1739"/>
          <a:stretch>
            <a:fillRect/>
          </a:stretch>
        </p:blipFill>
        <p:spPr>
          <a:xfrm>
            <a:off x="627009" y="6012925"/>
            <a:ext cx="3713320" cy="338246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D2792318-794E-99D3-3CEE-9775A119732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3191"/>
          <a:stretch>
            <a:fillRect/>
          </a:stretch>
        </p:blipFill>
        <p:spPr>
          <a:xfrm>
            <a:off x="620159" y="6012925"/>
            <a:ext cx="3713321" cy="3377713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6E49CC04-DFFE-E989-9E9C-7C721532CBC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1106" r="15255"/>
          <a:stretch>
            <a:fillRect/>
          </a:stretch>
        </p:blipFill>
        <p:spPr>
          <a:xfrm>
            <a:off x="649504" y="1979797"/>
            <a:ext cx="3706598" cy="3789122"/>
          </a:xfrm>
          <a:prstGeom prst="rect">
            <a:avLst/>
          </a:prstGeom>
        </p:spPr>
      </p:pic>
      <p:sp>
        <p:nvSpPr>
          <p:cNvPr id="6" name="object 7"/>
          <p:cNvSpPr txBox="1"/>
          <p:nvPr/>
        </p:nvSpPr>
        <p:spPr>
          <a:xfrm>
            <a:off x="316098" y="945541"/>
            <a:ext cx="1454150" cy="2222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marL="12700" eaLnBrk="1" hangingPunct="1"/>
            <a:r>
              <a:rPr lang="en-US" altLang="zh-CN" sz="1400" b="1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区位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object 8"/>
          <p:cNvSpPr/>
          <p:nvPr/>
        </p:nvSpPr>
        <p:spPr>
          <a:xfrm>
            <a:off x="0" y="779463"/>
            <a:ext cx="20104100" cy="0"/>
          </a:xfrm>
          <a:custGeom>
            <a:avLst/>
            <a:gdLst>
              <a:gd name="txL" fmla="*/ 0 w 20104100"/>
              <a:gd name="txT" fmla="*/ 0 h 1"/>
              <a:gd name="txR" fmla="*/ 20104100 w 20104100"/>
              <a:gd name="txB" fmla="*/ 0 h 1"/>
            </a:gdLst>
            <a:ahLst/>
            <a:cxnLst>
              <a:cxn ang="0">
                <a:pos x="0" y="0"/>
              </a:cxn>
              <a:cxn ang="0">
                <a:pos x="20104100" y="0"/>
              </a:cxn>
            </a:cxnLst>
            <a:rect l="txL" t="txT" r="txR" b="txB"/>
            <a:pathLst>
              <a:path w="20104100" h="1">
                <a:moveTo>
                  <a:pt x="0" y="0"/>
                </a:moveTo>
                <a:lnTo>
                  <a:pt x="20104099" y="0"/>
                </a:lnTo>
              </a:path>
            </a:pathLst>
          </a:custGeom>
          <a:noFill/>
          <a:ln w="8666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object 9"/>
          <p:cNvSpPr/>
          <p:nvPr/>
        </p:nvSpPr>
        <p:spPr>
          <a:xfrm>
            <a:off x="0" y="0"/>
            <a:ext cx="0" cy="10053638"/>
          </a:xfrm>
          <a:custGeom>
            <a:avLst/>
            <a:gdLst>
              <a:gd name="txL" fmla="*/ 0 w 1"/>
              <a:gd name="txT" fmla="*/ 0 h 10053320"/>
              <a:gd name="txR" fmla="*/ 0 w 1"/>
              <a:gd name="txB" fmla="*/ 10053320 h 10053320"/>
            </a:gdLst>
            <a:ahLst/>
            <a:cxnLst>
              <a:cxn ang="0">
                <a:pos x="0" y="0"/>
              </a:cxn>
              <a:cxn ang="0">
                <a:pos x="0" y="10060684"/>
              </a:cxn>
            </a:cxnLst>
            <a:rect l="txL" t="txT" r="txR" b="txB"/>
            <a:pathLst>
              <a:path w="1" h="10053320">
                <a:moveTo>
                  <a:pt x="0" y="0"/>
                </a:moveTo>
                <a:lnTo>
                  <a:pt x="0" y="10052740"/>
                </a:lnTo>
              </a:path>
            </a:pathLst>
          </a:custGeom>
          <a:noFill/>
          <a:ln w="8666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object 10"/>
          <p:cNvSpPr/>
          <p:nvPr/>
        </p:nvSpPr>
        <p:spPr>
          <a:xfrm>
            <a:off x="-639" y="10034588"/>
            <a:ext cx="20104100" cy="0"/>
          </a:xfrm>
          <a:custGeom>
            <a:avLst/>
            <a:gdLst>
              <a:gd name="txL" fmla="*/ 0 w 20104100"/>
              <a:gd name="txT" fmla="*/ 0 h 1"/>
              <a:gd name="txR" fmla="*/ 20104100 w 20104100"/>
              <a:gd name="txB" fmla="*/ 0 h 1"/>
            </a:gdLst>
            <a:ahLst/>
            <a:cxnLst>
              <a:cxn ang="0">
                <a:pos x="0" y="0"/>
              </a:cxn>
              <a:cxn ang="0">
                <a:pos x="20104100" y="0"/>
              </a:cxn>
            </a:cxnLst>
            <a:rect l="txL" t="txT" r="txR" b="txB"/>
            <a:pathLst>
              <a:path w="20104100" h="1">
                <a:moveTo>
                  <a:pt x="0" y="0"/>
                </a:moveTo>
                <a:lnTo>
                  <a:pt x="20104099" y="0"/>
                </a:lnTo>
              </a:path>
            </a:pathLst>
          </a:custGeom>
          <a:noFill/>
          <a:ln w="8666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object 7"/>
          <p:cNvSpPr txBox="1"/>
          <p:nvPr/>
        </p:nvSpPr>
        <p:spPr>
          <a:xfrm>
            <a:off x="5643991" y="924744"/>
            <a:ext cx="2174875" cy="21526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marL="12700" eaLnBrk="1" hangingPunct="1"/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图则修改内容</a:t>
            </a:r>
            <a:endParaRPr lang="en-US" altLang="en-US" sz="1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191510" y="783478"/>
            <a:ext cx="0" cy="9117013"/>
          </a:xfrm>
          <a:custGeom>
            <a:avLst/>
            <a:gdLst>
              <a:gd name="txL" fmla="*/ 0 w 1"/>
              <a:gd name="txT" fmla="*/ 0 h 9116695"/>
              <a:gd name="txR" fmla="*/ 0 w 1"/>
              <a:gd name="txB" fmla="*/ 9116695 h 9116695"/>
            </a:gdLst>
            <a:ahLst/>
            <a:cxnLst>
              <a:cxn ang="0">
                <a:pos x="0" y="0"/>
              </a:cxn>
              <a:cxn ang="0">
                <a:pos x="0" y="9124211"/>
              </a:cxn>
            </a:cxnLst>
            <a:rect l="txL" t="txT" r="txR" b="txB"/>
            <a:pathLst>
              <a:path w="1" h="9116695">
                <a:moveTo>
                  <a:pt x="0" y="0"/>
                </a:moveTo>
                <a:lnTo>
                  <a:pt x="0" y="9116254"/>
                </a:lnTo>
              </a:path>
            </a:pathLst>
          </a:custGeom>
          <a:noFill/>
          <a:ln w="8666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object 2"/>
          <p:cNvSpPr txBox="1"/>
          <p:nvPr/>
        </p:nvSpPr>
        <p:spPr>
          <a:xfrm>
            <a:off x="-639" y="362749"/>
            <a:ext cx="20104099" cy="32316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marL="12700" algn="ctr">
              <a:lnSpc>
                <a:spcPct val="150000"/>
              </a:lnSpc>
            </a:pP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南京市河西新城区北部地区控制性详细规划</a:t>
            </a:r>
            <a:r>
              <a:rPr lang="en-US" altLang="zh-CN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en-US" altLang="zh-CN" sz="1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MCe020—17</a:t>
            </a:r>
            <a:r>
              <a:rPr lang="zh-CN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规划管理单元图则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修改</a:t>
            </a:r>
          </a:p>
        </p:txBody>
      </p:sp>
      <p:sp>
        <p:nvSpPr>
          <p:cNvPr id="13" name="矩形 12"/>
          <p:cNvSpPr/>
          <p:nvPr/>
        </p:nvSpPr>
        <p:spPr>
          <a:xfrm>
            <a:off x="18038644" y="1857817"/>
            <a:ext cx="507121" cy="152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2414188" y="1857816"/>
            <a:ext cx="609584" cy="199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5103102" y="1169761"/>
            <a:ext cx="14021956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defTabSz="794385">
              <a:lnSpc>
                <a:spcPct val="150000"/>
              </a:lnSpc>
              <a:defRPr/>
            </a:pPr>
            <a:r>
              <a:rPr lang="en-US" altLang="zh-CN" sz="9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17—011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地块用地性质为二类居住用地（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R2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，容积率≤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2.4</a:t>
            </a:r>
            <a:r>
              <a:rPr lang="zh-CN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，建筑密度≤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27.5%</a:t>
            </a:r>
            <a:r>
              <a:rPr lang="zh-CN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，建筑高度≤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80</a:t>
            </a:r>
            <a:r>
              <a:rPr lang="zh-CN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米，绿地率≥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30%</a:t>
            </a:r>
            <a:r>
              <a:rPr lang="zh-CN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 indent="457200" algn="just" defTabSz="794385">
              <a:lnSpc>
                <a:spcPct val="150000"/>
              </a:lnSpc>
              <a:defRPr/>
            </a:pP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indent="457200" algn="just" defTabSz="794385">
              <a:lnSpc>
                <a:spcPct val="150000"/>
              </a:lnSpc>
              <a:defRPr/>
            </a:pPr>
            <a:endParaRPr lang="zh-CN" altLang="en-US" sz="900" spc="2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888365" y="8796275"/>
            <a:ext cx="70739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MCe020</a:t>
            </a:r>
          </a:p>
          <a:p>
            <a:pPr algn="ctr"/>
            <a:r>
              <a:rPr lang="zh-CN" altLang="en-US" sz="1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控规单元</a:t>
            </a:r>
          </a:p>
        </p:txBody>
      </p:sp>
      <p:sp>
        <p:nvSpPr>
          <p:cNvPr id="19" name="任意多边形 18"/>
          <p:cNvSpPr/>
          <p:nvPr/>
        </p:nvSpPr>
        <p:spPr>
          <a:xfrm flipH="1" flipV="1">
            <a:off x="1741025" y="8797486"/>
            <a:ext cx="1004262" cy="393692"/>
          </a:xfrm>
          <a:custGeom>
            <a:avLst/>
            <a:gdLst>
              <a:gd name="connsiteX0" fmla="*/ 0 w 1209675"/>
              <a:gd name="connsiteY0" fmla="*/ 257175 h 257175"/>
              <a:gd name="connsiteX1" fmla="*/ 257175 w 1209675"/>
              <a:gd name="connsiteY1" fmla="*/ 0 h 257175"/>
              <a:gd name="connsiteX2" fmla="*/ 1209675 w 1209675"/>
              <a:gd name="connsiteY2" fmla="*/ 0 h 25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9675" h="257175">
                <a:moveTo>
                  <a:pt x="0" y="257175"/>
                </a:moveTo>
                <a:lnTo>
                  <a:pt x="257175" y="0"/>
                </a:lnTo>
                <a:lnTo>
                  <a:pt x="1209675" y="0"/>
                </a:lnTo>
              </a:path>
            </a:pathLst>
          </a:custGeom>
          <a:noFill/>
          <a:ln w="12700">
            <a:solidFill>
              <a:schemeClr val="tx1"/>
            </a:solidFill>
            <a:head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644830" y="9396675"/>
            <a:ext cx="3679050" cy="2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CN" altLang="en-US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本</a:t>
            </a:r>
            <a:r>
              <a:rPr lang="zh-CN" altLang="zh-CN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图则在</a:t>
            </a:r>
            <a:r>
              <a:rPr lang="en-US" altLang="zh-CN" sz="900" spc="2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MCe020</a:t>
            </a:r>
            <a:r>
              <a:rPr lang="zh-CN" altLang="en-US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控规</a:t>
            </a:r>
            <a:r>
              <a:rPr lang="zh-CN" altLang="zh-CN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单元的位置</a:t>
            </a:r>
          </a:p>
        </p:txBody>
      </p:sp>
      <p:sp>
        <p:nvSpPr>
          <p:cNvPr id="21" name="矩形 20"/>
          <p:cNvSpPr/>
          <p:nvPr/>
        </p:nvSpPr>
        <p:spPr>
          <a:xfrm>
            <a:off x="462373" y="5770476"/>
            <a:ext cx="401928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CN" altLang="en-US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本</a:t>
            </a:r>
            <a:r>
              <a:rPr lang="zh-CN" altLang="zh-CN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图则在</a:t>
            </a:r>
            <a:r>
              <a:rPr lang="zh-CN" altLang="en-US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建邺</a:t>
            </a:r>
            <a:r>
              <a:rPr lang="zh-CN" altLang="zh-CN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区的位置</a:t>
            </a:r>
          </a:p>
        </p:txBody>
      </p:sp>
      <p:sp>
        <p:nvSpPr>
          <p:cNvPr id="22" name="object 3"/>
          <p:cNvSpPr txBox="1"/>
          <p:nvPr/>
        </p:nvSpPr>
        <p:spPr>
          <a:xfrm>
            <a:off x="316098" y="1298656"/>
            <a:ext cx="4694055" cy="6232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2700" indent="323850" algn="just" eaLnBrk="1" fontAlgn="auto" hangingPunct="1">
              <a:lnSpc>
                <a:spcPct val="150000"/>
              </a:lnSpc>
              <a:defRPr/>
            </a:pPr>
            <a:r>
              <a:rPr lang="en-US" altLang="zh-CN" sz="900" kern="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MCe020—17</a:t>
            </a:r>
            <a:r>
              <a:rPr lang="zh-CN" altLang="en-US" sz="9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规划管理单元图则位于建邺区北部</a:t>
            </a:r>
            <a:r>
              <a:rPr lang="en-US" altLang="zh-CN" sz="9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, </a:t>
            </a:r>
            <a:r>
              <a:rPr lang="zh-CN" altLang="en-US" sz="9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东至江东中路，西至华山路，南至应天大街，北至集庆门大街，用地面积约</a:t>
            </a:r>
            <a:r>
              <a:rPr lang="en-US" altLang="zh-CN" sz="9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57.52</a:t>
            </a:r>
            <a:r>
              <a:rPr lang="zh-CN" altLang="en-US" sz="9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公顷。</a:t>
            </a:r>
          </a:p>
          <a:p>
            <a:pPr marL="12700" indent="323850" algn="just" eaLnBrk="1" fontAlgn="auto" hangingPunct="1">
              <a:lnSpc>
                <a:spcPct val="150000"/>
              </a:lnSpc>
              <a:defRPr/>
            </a:pPr>
            <a:endParaRPr lang="en-US" altLang="zh-CN" sz="9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8038644" y="1857817"/>
            <a:ext cx="507121" cy="152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12414188" y="1857816"/>
            <a:ext cx="609584" cy="199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9" name="表格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18657"/>
              </p:ext>
            </p:extLst>
          </p:nvPr>
        </p:nvGraphicFramePr>
        <p:xfrm>
          <a:off x="16136726" y="9124553"/>
          <a:ext cx="3333750" cy="54424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23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0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22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900" b="0" kern="1200" noProof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批准单位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en-US" sz="9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南京市人民政府</a:t>
                      </a:r>
                    </a:p>
                  </a:txBody>
                  <a:tcPr marL="0" marR="0" marT="0" marB="0" anchor="ctr" anchorCtr="1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900" b="0" kern="1200" noProof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批准文号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Clr>
                          <a:schemeClr val="accent2"/>
                        </a:buClr>
                        <a:buSzPct val="110000"/>
                      </a:pPr>
                      <a:r>
                        <a:rPr kumimoji="1" lang="zh-CN" altLang="en-US" sz="9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宁政复〔2026〕</a:t>
                      </a:r>
                      <a:r>
                        <a:rPr kumimoji="1" lang="en-US" altLang="zh-CN" sz="9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68</a:t>
                      </a:r>
                      <a:r>
                        <a:rPr kumimoji="1" lang="zh-CN" altLang="en-US" sz="9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号</a:t>
                      </a:r>
                      <a:endParaRPr kumimoji="1" lang="zh-CN" altLang="en-US" sz="900" b="0" kern="120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anchorCtr="1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椭圆 1"/>
          <p:cNvSpPr/>
          <p:nvPr/>
        </p:nvSpPr>
        <p:spPr>
          <a:xfrm>
            <a:off x="2961724" y="3769325"/>
            <a:ext cx="136602" cy="136602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383198" y="3926602"/>
            <a:ext cx="1198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MCe020—17</a:t>
            </a:r>
          </a:p>
          <a:p>
            <a:pPr algn="ctr"/>
            <a:r>
              <a:rPr lang="zh-CN" altLang="en-US" sz="1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规划管理单元图则</a:t>
            </a:r>
          </a:p>
        </p:txBody>
      </p:sp>
      <p:sp>
        <p:nvSpPr>
          <p:cNvPr id="26" name="任意多边形 35"/>
          <p:cNvSpPr/>
          <p:nvPr/>
        </p:nvSpPr>
        <p:spPr>
          <a:xfrm>
            <a:off x="2365365" y="7926619"/>
            <a:ext cx="1224136" cy="279598"/>
          </a:xfrm>
          <a:custGeom>
            <a:avLst/>
            <a:gdLst>
              <a:gd name="connsiteX0" fmla="*/ 0 w 1209675"/>
              <a:gd name="connsiteY0" fmla="*/ 257175 h 257175"/>
              <a:gd name="connsiteX1" fmla="*/ 257175 w 1209675"/>
              <a:gd name="connsiteY1" fmla="*/ 0 h 257175"/>
              <a:gd name="connsiteX2" fmla="*/ 1209675 w 1209675"/>
              <a:gd name="connsiteY2" fmla="*/ 0 h 25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9675" h="257175">
                <a:moveTo>
                  <a:pt x="0" y="257175"/>
                </a:moveTo>
                <a:lnTo>
                  <a:pt x="257175" y="0"/>
                </a:lnTo>
                <a:lnTo>
                  <a:pt x="1209675" y="0"/>
                </a:lnTo>
              </a:path>
            </a:pathLst>
          </a:custGeom>
          <a:noFill/>
          <a:ln w="12700">
            <a:solidFill>
              <a:schemeClr val="tx1"/>
            </a:solidFill>
            <a:head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2580458" y="7514852"/>
            <a:ext cx="1210588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MCe020—17</a:t>
            </a:r>
            <a:r>
              <a:rPr lang="zh-CN" altLang="en-US" sz="1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规划管理单元图则</a:t>
            </a:r>
          </a:p>
        </p:txBody>
      </p:sp>
      <p:sp>
        <p:nvSpPr>
          <p:cNvPr id="32" name="矩形标注 31"/>
          <p:cNvSpPr/>
          <p:nvPr/>
        </p:nvSpPr>
        <p:spPr>
          <a:xfrm>
            <a:off x="6110751" y="6600390"/>
            <a:ext cx="2163334" cy="2146300"/>
          </a:xfrm>
          <a:prstGeom prst="wedgeRectCallout">
            <a:avLst>
              <a:gd name="adj1" fmla="val 128058"/>
              <a:gd name="adj2" fmla="val -81699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000"/>
              </a:lnSpc>
            </a:pPr>
            <a:r>
              <a:rPr lang="en-US" altLang="zh-CN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17—011</a:t>
            </a: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地块</a:t>
            </a:r>
            <a:endParaRPr lang="en-US" altLang="zh-CN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000"/>
              </a:lnSpc>
            </a:pP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二类居住用地（</a:t>
            </a:r>
            <a:r>
              <a:rPr lang="en-US" altLang="zh-CN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R2</a:t>
            </a: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</a:t>
            </a:r>
            <a:endParaRPr lang="en-US" altLang="zh-CN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000"/>
              </a:lnSpc>
            </a:pP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用地面积：</a:t>
            </a:r>
            <a:r>
              <a:rPr lang="en-US" altLang="zh-CN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5.46</a:t>
            </a: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公顷</a:t>
            </a:r>
            <a:endParaRPr lang="en-US" altLang="zh-CN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容  积  率：≤</a:t>
            </a:r>
            <a:r>
              <a:rPr lang="en-US" altLang="zh-CN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2.4</a:t>
            </a:r>
            <a:endParaRPr lang="en-US" altLang="zh-CN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建筑密度：≤</a:t>
            </a:r>
            <a:r>
              <a:rPr lang="en-US" altLang="zh-CN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27.5%</a:t>
            </a:r>
            <a:endParaRPr lang="en-US" altLang="zh-CN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建筑高度：≤</a:t>
            </a:r>
            <a:r>
              <a:rPr lang="en-US" altLang="zh-CN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80m</a:t>
            </a:r>
            <a:endParaRPr lang="en-US" altLang="zh-CN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绿  地  率：≥</a:t>
            </a:r>
            <a:r>
              <a:rPr lang="en-US" altLang="zh-CN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30%</a:t>
            </a:r>
          </a:p>
        </p:txBody>
      </p:sp>
      <p:grpSp>
        <p:nvGrpSpPr>
          <p:cNvPr id="43" name="组合 42"/>
          <p:cNvGrpSpPr/>
          <p:nvPr/>
        </p:nvGrpSpPr>
        <p:grpSpPr>
          <a:xfrm>
            <a:off x="18011181" y="8182951"/>
            <a:ext cx="1696666" cy="904863"/>
            <a:chOff x="17976523" y="7056099"/>
            <a:chExt cx="1696666" cy="904863"/>
          </a:xfrm>
        </p:grpSpPr>
        <p:sp>
          <p:nvSpPr>
            <p:cNvPr id="44" name="矩形 43"/>
            <p:cNvSpPr/>
            <p:nvPr/>
          </p:nvSpPr>
          <p:spPr>
            <a:xfrm>
              <a:off x="17976523" y="7443214"/>
              <a:ext cx="349281" cy="129117"/>
            </a:xfrm>
            <a:prstGeom prst="rect">
              <a:avLst/>
            </a:prstGeom>
            <a:noFill/>
            <a:ln w="19050">
              <a:solidFill>
                <a:srgbClr val="1C21F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 dirty="0"/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17976523" y="7056099"/>
              <a:ext cx="1696666" cy="904863"/>
              <a:chOff x="17976523" y="7056099"/>
              <a:chExt cx="1696666" cy="904863"/>
            </a:xfrm>
          </p:grpSpPr>
          <p:sp>
            <p:nvSpPr>
              <p:cNvPr id="46" name="文本框 45"/>
              <p:cNvSpPr txBox="1"/>
              <p:nvPr/>
            </p:nvSpPr>
            <p:spPr>
              <a:xfrm>
                <a:off x="18431927" y="7056099"/>
                <a:ext cx="1241262" cy="904863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>
                  <a:lnSpc>
                    <a:spcPct val="160000"/>
                  </a:lnSpc>
                </a:pPr>
                <a:r>
                  <a:rPr lang="zh-CN" altLang="en-US" sz="11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图则单元边界</a:t>
                </a:r>
                <a:endParaRPr lang="en-US" altLang="zh-CN" sz="11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60000"/>
                  </a:lnSpc>
                </a:pPr>
                <a:r>
                  <a:rPr lang="zh-CN" altLang="en-US" sz="11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修改地块范围</a:t>
                </a:r>
              </a:p>
              <a:p>
                <a:pPr>
                  <a:lnSpc>
                    <a:spcPct val="160000"/>
                  </a:lnSpc>
                </a:pPr>
                <a:endParaRPr lang="en-US" altLang="zh-CN" sz="11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" name="矩形 46"/>
              <p:cNvSpPr/>
              <p:nvPr/>
            </p:nvSpPr>
            <p:spPr>
              <a:xfrm>
                <a:off x="17976523" y="7193276"/>
                <a:ext cx="349281" cy="129117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endParaRPr lang="zh-CN" altLang="en-US" sz="1000">
                  <a:sym typeface="+mn-ea"/>
                </a:endParaRPr>
              </a:p>
            </p:txBody>
          </p:sp>
        </p:grpSp>
      </p:grp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2Y0ZDAzNDUzMWQxNTUxMjJmYzQwOTRhYjVjMTI3ZTA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361</Words>
  <Application>Microsoft Office PowerPoint</Application>
  <PresentationFormat>自定义</PresentationFormat>
  <Paragraphs>40</Paragraphs>
  <Slides>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9" baseType="lpstr">
      <vt:lpstr>等线</vt:lpstr>
      <vt:lpstr>宋体</vt:lpstr>
      <vt:lpstr>微软雅黑</vt:lpstr>
      <vt:lpstr>Arial</vt:lpstr>
      <vt:lpstr>Calibri</vt:lpstr>
      <vt:lpstr>Times New Roman</vt:lpstr>
      <vt:lpstr>Office Theme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zc</dc:creator>
  <cp:lastModifiedBy>朱逸文</cp:lastModifiedBy>
  <cp:revision>422</cp:revision>
  <cp:lastPrinted>2024-03-26T06:31:00Z</cp:lastPrinted>
  <dcterms:created xsi:type="dcterms:W3CDTF">2019-11-04T11:42:00Z</dcterms:created>
  <dcterms:modified xsi:type="dcterms:W3CDTF">2026-06-10T03:18:36Z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2019-10-17T00:00:00Z</vt:filetime>
  </property>
  <property fmtid="{D5CDD505-2E9C-101B-9397-08002B2CF9AE}" pid="3" name="Creator">
    <vt:lpwstr>Microsoft? Office PowerPoint 2007</vt:lpwstr>
  </property>
  <property fmtid="{D5CDD505-2E9C-101B-9397-08002B2CF9AE}" pid="4" name="LastSaved">
    <vt:filetime>2019-11-12T00:00:00Z</vt:filetime>
  </property>
  <property fmtid="{D5CDD505-2E9C-101B-9397-08002B2CF9AE}" pid="5" name="ICV">
    <vt:lpwstr>B93C5117B05D46CCBBE6613AD1AB5FA8_13</vt:lpwstr>
  </property>
  <property fmtid="{D5CDD505-2E9C-101B-9397-08002B2CF9AE}" pid="6" name="KSOProductBuildVer">
    <vt:lpwstr>2052-12.1.0.25222</vt:lpwstr>
  </property>
</Properties>
</file>