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65" r:id="rId5"/>
  </p:sldIdLst>
  <p:sldSz cx="20104100" cy="10058400"/>
  <p:notesSz cx="14355445" cy="9926320"/>
  <p:custDataLst>
    <p:tags r:id="rId9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6" userDrawn="1">
          <p15:clr>
            <a:srgbClr val="A4A3A4"/>
          </p15:clr>
        </p15:guide>
        <p15:guide id="2" pos="63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6740" autoAdjust="0"/>
    <p:restoredTop sz="96331" autoAdjust="0"/>
  </p:normalViewPr>
  <p:slideViewPr>
    <p:cSldViewPr showGuides="1">
      <p:cViewPr varScale="1">
        <p:scale>
          <a:sx n="77" d="100"/>
          <a:sy n="77" d="100"/>
        </p:scale>
        <p:origin x="-426" y="-108"/>
      </p:cViewPr>
      <p:guideLst>
        <p:guide orient="horz" pos="3166"/>
        <p:guide pos="633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4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965">
              <a:defRPr/>
            </a:pPr>
            <a:fld id="{C1DB716A-964D-4EB2-8D0E-86C29F8A49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8300" marR="0" lvl="1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5965" marR="0" lvl="2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03630" marR="0" lvl="3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471930" marR="0" lvl="4" indent="0" algn="l" defTabSz="73596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965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965">
              <a:defRPr/>
            </a:pPr>
            <a:fld id="{213A655C-B1AC-4425-A5A8-AB2C31E517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29097" y="4747856"/>
            <a:ext cx="11437252" cy="3885172"/>
          </a:xfrm>
          <a:noFill/>
          <a:ln>
            <a:noFill/>
          </a:ln>
        </p:spPr>
        <p:txBody>
          <a:bodyPr wrap="square" lIns="73218" tIns="36610" rIns="73218" bIns="3661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097062" y="9371130"/>
            <a:ext cx="6194991" cy="495184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/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2"/>
          <a:srcRect r="79277"/>
          <a:stretch>
            <a:fillRect/>
          </a:stretch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object 5"/>
          <p:cNvSpPr txBox="1"/>
          <p:nvPr/>
        </p:nvSpPr>
        <p:spPr>
          <a:xfrm>
            <a:off x="11097197" y="2366324"/>
            <a:ext cx="4114692" cy="75184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《南京溧水高新区控制性详细规划及城市设计整合规划》</a:t>
            </a:r>
            <a:r>
              <a:rPr lang="en-US" altLang="zh-CN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NJLSb0</a:t>
            </a:r>
            <a:r>
              <a:rPr 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20-09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规划管理单元图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则</a:t>
            </a:r>
            <a:endParaRPr lang="en-US" altLang="zh-CN" sz="1600" b="1" dirty="0" smtClean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技术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  <a:sym typeface="+mn-ea"/>
              </a:rPr>
              <a:t>修正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" name="object 7"/>
          <p:cNvSpPr txBox="1"/>
          <p:nvPr/>
        </p:nvSpPr>
        <p:spPr>
          <a:xfrm>
            <a:off x="15571128" y="609716"/>
            <a:ext cx="3889375" cy="177292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indent="200025" eaLnBrk="1" hangingPunct="1">
              <a:lnSpc>
                <a:spcPts val="1975"/>
              </a:lnSpc>
            </a:pP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促进产业高质量发展，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我局会同溧水区人民政府开展了《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南京溧水高新区控制性详细规划及城市设计整合规划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NJLSb020-09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</a:t>
            </a:r>
            <a:r>
              <a:rPr 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技术修正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工作</a:t>
            </a:r>
            <a:r>
              <a:rPr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sz="9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12700" indent="200025" algn="just" eaLnBrk="1" hangingPunct="1">
              <a:lnSpc>
                <a:spcPts val="1975"/>
              </a:lnSpc>
            </a:pPr>
            <a:r>
              <a:rPr sz="9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</a:t>
            </a:r>
            <a:r>
              <a:rPr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《中华人民共和国城乡规划法》《南京市国土空间规划条例》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南京溧水高新区控制性详细规划及城市设计整合规划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》NJLSb020-09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规划管理单元图则技术修正成果向社会予以公布。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202" name="object 15"/>
          <p:cNvSpPr/>
          <p:nvPr/>
        </p:nvSpPr>
        <p:spPr>
          <a:xfrm>
            <a:off x="5335588" y="8804275"/>
            <a:ext cx="3013075" cy="1025525"/>
          </a:xfrm>
          <a:custGeom>
            <a:avLst/>
            <a:gdLst>
              <a:gd name="txL" fmla="*/ 0 w 3013709"/>
              <a:gd name="txT" fmla="*/ 0 h 1024890"/>
              <a:gd name="txR" fmla="*/ 3013709 w 3013709"/>
              <a:gd name="txB" fmla="*/ 1024890 h 1024890"/>
            </a:gdLst>
            <a:ahLst/>
            <a:cxnLst>
              <a:cxn ang="0">
                <a:pos x="0" y="1040429"/>
              </a:cxn>
              <a:cxn ang="0">
                <a:pos x="2997703" y="1040429"/>
              </a:cxn>
              <a:cxn ang="0">
                <a:pos x="2997703" y="0"/>
              </a:cxn>
              <a:cxn ang="0">
                <a:pos x="0" y="0"/>
              </a:cxn>
              <a:cxn ang="0">
                <a:pos x="0" y="1040429"/>
              </a:cxn>
            </a:cxnLst>
            <a:rect l="txL" t="txT" r="txR" b="tx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en-US" altLang="zh-CN" sz="9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  <a:endParaRPr lang="zh-CN" altLang="en-US" sz="9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object 16"/>
          <p:cNvSpPr txBox="1"/>
          <p:nvPr/>
        </p:nvSpPr>
        <p:spPr>
          <a:xfrm>
            <a:off x="5434013" y="8665409"/>
            <a:ext cx="2689225" cy="9886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56618702</a:t>
            </a:r>
            <a:endParaRPr lang="en-US" altLang="zh-CN" sz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有度即时通2025030511411111631"/>
          <p:cNvPicPr>
            <a:picLocks noChangeAspect="1"/>
          </p:cNvPicPr>
          <p:nvPr/>
        </p:nvPicPr>
        <p:blipFill>
          <a:blip r:embed="rId3">
            <a:grayscl/>
          </a:blip>
          <a:srcRect l="159" t="3653"/>
          <a:stretch>
            <a:fillRect/>
          </a:stretch>
        </p:blipFill>
        <p:spPr>
          <a:xfrm>
            <a:off x="10125075" y="5785485"/>
            <a:ext cx="5086985" cy="42729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08888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1747500" y="8702675"/>
            <a:ext cx="2000078" cy="61150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eaLnBrk="1" hangingPunct="1">
              <a:lnSpc>
                <a:spcPct val="153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二O</a:t>
            </a:r>
            <a:r>
              <a:rPr lang="en-US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六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endParaRPr lang="en-US" altLang="zh-CN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溧水区控规（最新）-模型_01"/>
          <p:cNvPicPr>
            <a:picLocks noChangeAspect="1"/>
          </p:cNvPicPr>
          <p:nvPr/>
        </p:nvPicPr>
        <p:blipFill>
          <a:blip r:embed="rId1"/>
          <a:srcRect t="2572" b="3388"/>
          <a:stretch>
            <a:fillRect/>
          </a:stretch>
        </p:blipFill>
        <p:spPr>
          <a:xfrm>
            <a:off x="5659120" y="2625090"/>
            <a:ext cx="10558780" cy="7020560"/>
          </a:xfrm>
          <a:prstGeom prst="rect">
            <a:avLst/>
          </a:prstGeom>
        </p:spPr>
      </p:pic>
      <p:pic>
        <p:nvPicPr>
          <p:cNvPr id="56" name="图片 55" descr="入库控详20250114-模型"/>
          <p:cNvPicPr>
            <a:picLocks noChangeAspect="1"/>
          </p:cNvPicPr>
          <p:nvPr/>
        </p:nvPicPr>
        <p:blipFill>
          <a:blip r:embed="rId2"/>
          <a:srcRect l="-278" r="12046"/>
          <a:stretch>
            <a:fillRect/>
          </a:stretch>
        </p:blipFill>
        <p:spPr>
          <a:xfrm>
            <a:off x="375285" y="6361430"/>
            <a:ext cx="4039235" cy="30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任意多边形 5"/>
          <p:cNvSpPr/>
          <p:nvPr/>
        </p:nvSpPr>
        <p:spPr>
          <a:xfrm>
            <a:off x="958215" y="7391400"/>
            <a:ext cx="2510155" cy="1899285"/>
          </a:xfrm>
          <a:custGeom>
            <a:avLst/>
            <a:gdLst>
              <a:gd name="connisteX0" fmla="*/ 0 w 2510155"/>
              <a:gd name="connsiteY0" fmla="*/ 0 h 1899285"/>
              <a:gd name="connisteX1" fmla="*/ 173355 w 2510155"/>
              <a:gd name="connsiteY1" fmla="*/ 78740 h 1899285"/>
              <a:gd name="connisteX2" fmla="*/ 313690 w 2510155"/>
              <a:gd name="connsiteY2" fmla="*/ 173990 h 1899285"/>
              <a:gd name="connisteX3" fmla="*/ 481965 w 2510155"/>
              <a:gd name="connsiteY3" fmla="*/ 291465 h 1899285"/>
              <a:gd name="connisteX4" fmla="*/ 711835 w 2510155"/>
              <a:gd name="connsiteY4" fmla="*/ 436880 h 1899285"/>
              <a:gd name="connisteX5" fmla="*/ 868680 w 2510155"/>
              <a:gd name="connsiteY5" fmla="*/ 527050 h 1899285"/>
              <a:gd name="connisteX6" fmla="*/ 1053465 w 2510155"/>
              <a:gd name="connsiteY6" fmla="*/ 622300 h 1899285"/>
              <a:gd name="connisteX7" fmla="*/ 1188085 w 2510155"/>
              <a:gd name="connsiteY7" fmla="*/ 706120 h 1899285"/>
              <a:gd name="connisteX8" fmla="*/ 1339215 w 2510155"/>
              <a:gd name="connsiteY8" fmla="*/ 840740 h 1899285"/>
              <a:gd name="connisteX9" fmla="*/ 1478915 w 2510155"/>
              <a:gd name="connsiteY9" fmla="*/ 997585 h 1899285"/>
              <a:gd name="connisteX10" fmla="*/ 1569085 w 2510155"/>
              <a:gd name="connsiteY10" fmla="*/ 1120775 h 1899285"/>
              <a:gd name="connisteX11" fmla="*/ 1669415 w 2510155"/>
              <a:gd name="connsiteY11" fmla="*/ 1238250 h 1899285"/>
              <a:gd name="connisteX12" fmla="*/ 1787525 w 2510155"/>
              <a:gd name="connsiteY12" fmla="*/ 1339215 h 1899285"/>
              <a:gd name="connisteX13" fmla="*/ 1938655 w 2510155"/>
              <a:gd name="connsiteY13" fmla="*/ 1456690 h 1899285"/>
              <a:gd name="connisteX14" fmla="*/ 2263775 w 2510155"/>
              <a:gd name="connsiteY14" fmla="*/ 1697990 h 1899285"/>
              <a:gd name="connisteX15" fmla="*/ 2442845 w 2510155"/>
              <a:gd name="connsiteY15" fmla="*/ 1837690 h 1899285"/>
              <a:gd name="connisteX16" fmla="*/ 2510155 w 2510155"/>
              <a:gd name="connsiteY16" fmla="*/ 1899285 h 1899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2510155" h="1899285">
                <a:moveTo>
                  <a:pt x="0" y="0"/>
                </a:moveTo>
                <a:lnTo>
                  <a:pt x="173355" y="78740"/>
                </a:lnTo>
                <a:lnTo>
                  <a:pt x="313690" y="173990"/>
                </a:lnTo>
                <a:lnTo>
                  <a:pt x="481965" y="291465"/>
                </a:lnTo>
                <a:lnTo>
                  <a:pt x="711835" y="436880"/>
                </a:lnTo>
                <a:lnTo>
                  <a:pt x="868680" y="527050"/>
                </a:lnTo>
                <a:lnTo>
                  <a:pt x="1053465" y="622300"/>
                </a:lnTo>
                <a:lnTo>
                  <a:pt x="1188085" y="706120"/>
                </a:lnTo>
                <a:lnTo>
                  <a:pt x="1339215" y="840740"/>
                </a:lnTo>
                <a:lnTo>
                  <a:pt x="1478915" y="997585"/>
                </a:lnTo>
                <a:lnTo>
                  <a:pt x="1569085" y="1120775"/>
                </a:lnTo>
                <a:lnTo>
                  <a:pt x="1669415" y="1238250"/>
                </a:lnTo>
                <a:lnTo>
                  <a:pt x="1787525" y="1339215"/>
                </a:lnTo>
                <a:lnTo>
                  <a:pt x="1938655" y="1456690"/>
                </a:lnTo>
                <a:lnTo>
                  <a:pt x="2263775" y="1697990"/>
                </a:lnTo>
                <a:lnTo>
                  <a:pt x="2442845" y="1837690"/>
                </a:lnTo>
                <a:lnTo>
                  <a:pt x="2510155" y="189928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1725930" y="7909560"/>
            <a:ext cx="2560320" cy="767715"/>
          </a:xfrm>
          <a:custGeom>
            <a:avLst/>
            <a:gdLst>
              <a:gd name="connisteX0" fmla="*/ 0 w 2560320"/>
              <a:gd name="connsiteY0" fmla="*/ 767715 h 767715"/>
              <a:gd name="connisteX1" fmla="*/ 1170940 w 2560320"/>
              <a:gd name="connsiteY1" fmla="*/ 375285 h 767715"/>
              <a:gd name="connisteX2" fmla="*/ 1602105 w 2560320"/>
              <a:gd name="connsiteY2" fmla="*/ 252095 h 767715"/>
              <a:gd name="connisteX3" fmla="*/ 2095500 w 2560320"/>
              <a:gd name="connsiteY3" fmla="*/ 162560 h 767715"/>
              <a:gd name="connisteX4" fmla="*/ 2268855 w 2560320"/>
              <a:gd name="connsiteY4" fmla="*/ 112395 h 767715"/>
              <a:gd name="connisteX5" fmla="*/ 2560320 w 2560320"/>
              <a:gd name="connsiteY5" fmla="*/ 0 h 767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560320" h="767715">
                <a:moveTo>
                  <a:pt x="0" y="767715"/>
                </a:moveTo>
                <a:lnTo>
                  <a:pt x="1170940" y="375285"/>
                </a:lnTo>
                <a:lnTo>
                  <a:pt x="1602105" y="252095"/>
                </a:lnTo>
                <a:lnTo>
                  <a:pt x="2095500" y="162560"/>
                </a:lnTo>
                <a:lnTo>
                  <a:pt x="2268855" y="112395"/>
                </a:lnTo>
                <a:lnTo>
                  <a:pt x="256032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1170940" y="7038340"/>
            <a:ext cx="2459990" cy="2224405"/>
          </a:xfrm>
          <a:custGeom>
            <a:avLst/>
            <a:gdLst>
              <a:gd name="connisteX0" fmla="*/ 0 w 2459990"/>
              <a:gd name="connsiteY0" fmla="*/ 0 h 2224405"/>
              <a:gd name="connisteX1" fmla="*/ 375285 w 2459990"/>
              <a:gd name="connsiteY1" fmla="*/ 319405 h 2224405"/>
              <a:gd name="connisteX2" fmla="*/ 638810 w 2459990"/>
              <a:gd name="connsiteY2" fmla="*/ 509905 h 2224405"/>
              <a:gd name="connisteX3" fmla="*/ 890905 w 2459990"/>
              <a:gd name="connsiteY3" fmla="*/ 672465 h 2224405"/>
              <a:gd name="connisteX4" fmla="*/ 1198880 w 2459990"/>
              <a:gd name="connsiteY4" fmla="*/ 835025 h 2224405"/>
              <a:gd name="connisteX5" fmla="*/ 1367155 w 2459990"/>
              <a:gd name="connsiteY5" fmla="*/ 924560 h 2224405"/>
              <a:gd name="connisteX6" fmla="*/ 1490345 w 2459990"/>
              <a:gd name="connsiteY6" fmla="*/ 1014095 h 2224405"/>
              <a:gd name="connisteX7" fmla="*/ 1675130 w 2459990"/>
              <a:gd name="connsiteY7" fmla="*/ 1221740 h 2224405"/>
              <a:gd name="connisteX8" fmla="*/ 1922145 w 2459990"/>
              <a:gd name="connsiteY8" fmla="*/ 1535430 h 2224405"/>
              <a:gd name="connisteX9" fmla="*/ 2459990 w 2459990"/>
              <a:gd name="connsiteY9" fmla="*/ 2224405 h 22244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</a:cxnLst>
            <a:rect l="l" t="t" r="r" b="b"/>
            <a:pathLst>
              <a:path w="2459990" h="2224405">
                <a:moveTo>
                  <a:pt x="0" y="0"/>
                </a:moveTo>
                <a:lnTo>
                  <a:pt x="375285" y="319405"/>
                </a:lnTo>
                <a:lnTo>
                  <a:pt x="638810" y="509905"/>
                </a:lnTo>
                <a:lnTo>
                  <a:pt x="890905" y="672465"/>
                </a:lnTo>
                <a:lnTo>
                  <a:pt x="1198880" y="835025"/>
                </a:lnTo>
                <a:lnTo>
                  <a:pt x="1367155" y="924560"/>
                </a:lnTo>
                <a:lnTo>
                  <a:pt x="1490345" y="1014095"/>
                </a:lnTo>
                <a:lnTo>
                  <a:pt x="1675130" y="1221740"/>
                </a:lnTo>
                <a:lnTo>
                  <a:pt x="1922145" y="1535430"/>
                </a:lnTo>
                <a:lnTo>
                  <a:pt x="2459990" y="222440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1170940" y="6631940"/>
            <a:ext cx="952500" cy="1540510"/>
          </a:xfrm>
          <a:custGeom>
            <a:avLst/>
            <a:gdLst>
              <a:gd name="connisteX0" fmla="*/ 952500 w 952500"/>
              <a:gd name="connsiteY0" fmla="*/ 0 h 1540510"/>
              <a:gd name="connisteX1" fmla="*/ 784225 w 952500"/>
              <a:gd name="connsiteY1" fmla="*/ 369570 h 1540510"/>
              <a:gd name="connisteX2" fmla="*/ 643890 w 952500"/>
              <a:gd name="connsiteY2" fmla="*/ 582295 h 1540510"/>
              <a:gd name="connisteX3" fmla="*/ 459105 w 952500"/>
              <a:gd name="connsiteY3" fmla="*/ 812165 h 1540510"/>
              <a:gd name="connisteX4" fmla="*/ 252095 w 952500"/>
              <a:gd name="connsiteY4" fmla="*/ 1042035 h 1540510"/>
              <a:gd name="connisteX5" fmla="*/ 117475 w 952500"/>
              <a:gd name="connsiteY5" fmla="*/ 1254760 h 1540510"/>
              <a:gd name="connisteX6" fmla="*/ 0 w 952500"/>
              <a:gd name="connsiteY6" fmla="*/ 1540510 h 1540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952500" h="1540510">
                <a:moveTo>
                  <a:pt x="952500" y="0"/>
                </a:moveTo>
                <a:lnTo>
                  <a:pt x="784225" y="369570"/>
                </a:lnTo>
                <a:lnTo>
                  <a:pt x="643890" y="582295"/>
                </a:lnTo>
                <a:lnTo>
                  <a:pt x="459105" y="812165"/>
                </a:lnTo>
                <a:lnTo>
                  <a:pt x="252095" y="1042035"/>
                </a:lnTo>
                <a:lnTo>
                  <a:pt x="117475" y="1254760"/>
                </a:lnTo>
                <a:lnTo>
                  <a:pt x="0" y="154051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1529715" y="6847840"/>
            <a:ext cx="1002665" cy="1423035"/>
          </a:xfrm>
          <a:custGeom>
            <a:avLst/>
            <a:gdLst>
              <a:gd name="connisteX0" fmla="*/ 1002665 w 1002665"/>
              <a:gd name="connsiteY0" fmla="*/ 0 h 1423035"/>
              <a:gd name="connisteX1" fmla="*/ 0 w 1002665"/>
              <a:gd name="connsiteY1" fmla="*/ 1423035 h 14230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1002665" h="1423035">
                <a:moveTo>
                  <a:pt x="1002665" y="0"/>
                </a:moveTo>
                <a:lnTo>
                  <a:pt x="0" y="142303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non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812800" y="7615555"/>
            <a:ext cx="1882140" cy="1585595"/>
          </a:xfrm>
          <a:custGeom>
            <a:avLst/>
            <a:gdLst>
              <a:gd name="connisteX0" fmla="*/ 0 w 1882140"/>
              <a:gd name="connsiteY0" fmla="*/ 0 h 1585595"/>
              <a:gd name="connisteX1" fmla="*/ 95250 w 1882140"/>
              <a:gd name="connsiteY1" fmla="*/ 39370 h 1585595"/>
              <a:gd name="connisteX2" fmla="*/ 280035 w 1882140"/>
              <a:gd name="connsiteY2" fmla="*/ 134620 h 1585595"/>
              <a:gd name="connisteX3" fmla="*/ 548640 w 1882140"/>
              <a:gd name="connsiteY3" fmla="*/ 274320 h 1585595"/>
              <a:gd name="connisteX4" fmla="*/ 694690 w 1882140"/>
              <a:gd name="connsiteY4" fmla="*/ 330835 h 1585595"/>
              <a:gd name="connisteX5" fmla="*/ 806450 w 1882140"/>
              <a:gd name="connsiteY5" fmla="*/ 375285 h 1585595"/>
              <a:gd name="connisteX6" fmla="*/ 935355 w 1882140"/>
              <a:gd name="connsiteY6" fmla="*/ 436880 h 1585595"/>
              <a:gd name="connisteX7" fmla="*/ 1019175 w 1882140"/>
              <a:gd name="connsiteY7" fmla="*/ 498475 h 1585595"/>
              <a:gd name="connisteX8" fmla="*/ 1092200 w 1882140"/>
              <a:gd name="connsiteY8" fmla="*/ 571500 h 1585595"/>
              <a:gd name="connisteX9" fmla="*/ 1143000 w 1882140"/>
              <a:gd name="connsiteY9" fmla="*/ 716915 h 1585595"/>
              <a:gd name="connisteX10" fmla="*/ 1260475 w 1882140"/>
              <a:gd name="connsiteY10" fmla="*/ 1081405 h 1585595"/>
              <a:gd name="connisteX11" fmla="*/ 1316355 w 1882140"/>
              <a:gd name="connsiteY11" fmla="*/ 1226820 h 1585595"/>
              <a:gd name="connisteX12" fmla="*/ 1366520 w 1882140"/>
              <a:gd name="connsiteY12" fmla="*/ 1299845 h 1585595"/>
              <a:gd name="connisteX13" fmla="*/ 1461770 w 1882140"/>
              <a:gd name="connsiteY13" fmla="*/ 1383665 h 1585595"/>
              <a:gd name="connisteX14" fmla="*/ 1719580 w 1882140"/>
              <a:gd name="connsiteY14" fmla="*/ 1546225 h 1585595"/>
              <a:gd name="connisteX15" fmla="*/ 1882140 w 1882140"/>
              <a:gd name="connsiteY15" fmla="*/ 1579880 h 1585595"/>
              <a:gd name="connisteX16" fmla="*/ 1882140 w 1882140"/>
              <a:gd name="connsiteY16" fmla="*/ 1585595 h 15855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1882140" h="1585595">
                <a:moveTo>
                  <a:pt x="0" y="0"/>
                </a:moveTo>
                <a:lnTo>
                  <a:pt x="95250" y="39370"/>
                </a:lnTo>
                <a:lnTo>
                  <a:pt x="280035" y="134620"/>
                </a:lnTo>
                <a:lnTo>
                  <a:pt x="548640" y="274320"/>
                </a:lnTo>
                <a:lnTo>
                  <a:pt x="694690" y="330835"/>
                </a:lnTo>
                <a:lnTo>
                  <a:pt x="806450" y="375285"/>
                </a:lnTo>
                <a:lnTo>
                  <a:pt x="935355" y="436880"/>
                </a:lnTo>
                <a:lnTo>
                  <a:pt x="1019175" y="498475"/>
                </a:lnTo>
                <a:lnTo>
                  <a:pt x="1092200" y="571500"/>
                </a:lnTo>
                <a:lnTo>
                  <a:pt x="1143000" y="716915"/>
                </a:lnTo>
                <a:lnTo>
                  <a:pt x="1260475" y="1081405"/>
                </a:lnTo>
                <a:lnTo>
                  <a:pt x="1316355" y="1226820"/>
                </a:lnTo>
                <a:lnTo>
                  <a:pt x="1366520" y="1299845"/>
                </a:lnTo>
                <a:lnTo>
                  <a:pt x="1461770" y="1383665"/>
                </a:lnTo>
                <a:lnTo>
                  <a:pt x="1719580" y="1546225"/>
                </a:lnTo>
                <a:lnTo>
                  <a:pt x="1882140" y="1579880"/>
                </a:lnTo>
                <a:lnTo>
                  <a:pt x="1882140" y="158559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 rot="21120000">
            <a:off x="2067560" y="8383270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乐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680000">
            <a:off x="2102485" y="7862570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淮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源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920000">
            <a:off x="1850390" y="8029575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宁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高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速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 rot="19260000">
            <a:off x="2061845" y="8602980"/>
            <a:ext cx="24574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新能源大道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2280000">
            <a:off x="1895475" y="7298690"/>
            <a:ext cx="245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沂湖路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1800000">
            <a:off x="1839595" y="6713855"/>
            <a:ext cx="245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S243</a:t>
            </a:r>
            <a:endParaRPr lang="en-US" altLang="zh-CN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2" name="object 7"/>
          <p:cNvSpPr txBox="1"/>
          <p:nvPr/>
        </p:nvSpPr>
        <p:spPr>
          <a:xfrm>
            <a:off x="292318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643991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图则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技术修正内容</a:t>
            </a:r>
            <a:endParaRPr lang="en-US" altLang="en-US" sz="14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362749"/>
            <a:ext cx="20104099" cy="32258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南京溧水高新区控制性详细规划及城市设计整合规划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NJ</a:t>
            </a:r>
            <a:r>
              <a:rPr 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LSb020-09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规划管理单元图则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技术修正</a:t>
            </a:r>
            <a:endParaRPr lang="zh-CN" altLang="en-US" sz="1400" b="1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" name="object 3"/>
          <p:cNvSpPr txBox="1"/>
          <p:nvPr/>
        </p:nvSpPr>
        <p:spPr>
          <a:xfrm>
            <a:off x="320817" y="1355816"/>
            <a:ext cx="4321175" cy="62293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NJLSb020-09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规划管理单元图则位于溧水开发区，</a:t>
            </a:r>
            <a:r>
              <a:rPr lang="zh-CN" altLang="en-US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东至新能源大道，西至一干路，南至长乐大道，北至河头路，图则总用地面积约</a:t>
            </a:r>
            <a:r>
              <a:rPr lang="en-US" altLang="zh-CN" sz="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152.57ha</a:t>
            </a:r>
            <a:r>
              <a:rPr lang="zh-CN" altLang="en-US" sz="900" spc="2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900" spc="20" dirty="0">
              <a:solidFill>
                <a:prstClr val="black"/>
              </a:solidFill>
              <a:latin typeface="宋体" panose="02010600030101010101" pitchFamily="2" charset="-122"/>
              <a:sym typeface="+mn-ea"/>
            </a:endParaRPr>
          </a:p>
          <a:p>
            <a:pPr marL="12700" indent="323850" eaLnBrk="1" fontAlgn="auto" hangingPunct="1">
              <a:lnSpc>
                <a:spcPct val="150000"/>
              </a:lnSpc>
              <a:defRPr/>
            </a:pPr>
            <a:endParaRPr lang="zh-CN" altLang="en-US" sz="900" spc="2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22503" y="1406079"/>
            <a:ext cx="1288597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buClrTx/>
              <a:buSzTx/>
            </a:pP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用地面积调整：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</a:pPr>
            <a:r>
              <a:rPr lang="zh-CN" altLang="en-US" sz="9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09-12地块用地面积为171813.75㎡。</a:t>
            </a:r>
            <a:endParaRPr lang="zh-CN" altLang="en-US" sz="9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ct val="150000"/>
              </a:lnSpc>
              <a:buClrTx/>
              <a:buSzTx/>
            </a:pPr>
            <a:r>
              <a:rPr lang="zh-CN" altLang="en-US" sz="9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规划指标调整：</a:t>
            </a:r>
            <a:endParaRPr lang="zh-CN" altLang="en-US" sz="9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50000"/>
              </a:lnSpc>
              <a:buClrTx/>
              <a:buSzTx/>
            </a:pPr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</a:t>
            </a:r>
            <a:r>
              <a:rPr lang="en-US" altLang="zh-CN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09-30</a:t>
            </a:r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地块，用地面积为</a:t>
            </a:r>
            <a:r>
              <a:rPr lang="en-US" altLang="zh-CN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32123.92</a:t>
            </a:r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㎡，容积率</a:t>
            </a:r>
            <a:r>
              <a:rPr lang="en-US" altLang="zh-CN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≤2.5</a:t>
            </a:r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，建筑高度</a:t>
            </a:r>
            <a:r>
              <a:rPr lang="en-US" altLang="zh-CN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≤24</a:t>
            </a:r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米，建筑密度和绿地率不作要求，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新增备注：地块总体高度控制在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米以内，局部可突破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米但不超过</a:t>
            </a:r>
            <a:r>
              <a:rPr lang="en-US" altLang="zh-CN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9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米。</a:t>
            </a:r>
            <a:endParaRPr lang="zh-CN" altLang="en-US" sz="900" spc="2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52400" y="15240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6604721" y="9124553"/>
          <a:ext cx="3333750" cy="54424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/>
                <a:gridCol w="2810065"/>
              </a:tblGrid>
              <a:tr h="292215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批准单位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南京市规划和自然资源局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28"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批准文号</a:t>
                      </a:r>
                      <a:endParaRPr kumimoji="1" lang="zh-CN" altLang="en-US" sz="900" b="0" kern="1200" noProof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宁规划资源办〔</a:t>
                      </a:r>
                      <a:r>
                        <a:rPr kumimoji="1" lang="en-US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2026</a:t>
                      </a: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〕</a:t>
                      </a:r>
                      <a:r>
                        <a:rPr kumimoji="1" lang="en-US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17</a:t>
                      </a:r>
                      <a:r>
                        <a:rPr kumimoji="1" lang="zh-CN" altLang="zh-CN" sz="900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</a:t>
                      </a:r>
                      <a:endParaRPr kumimoji="1" lang="zh-CN" altLang="zh-CN" sz="900" b="0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9652" y="1772525"/>
            <a:ext cx="3224227" cy="38017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矩形 22"/>
          <p:cNvSpPr/>
          <p:nvPr/>
        </p:nvSpPr>
        <p:spPr bwMode="auto">
          <a:xfrm>
            <a:off x="839651" y="1772524"/>
            <a:ext cx="3224228" cy="3801745"/>
          </a:xfrm>
          <a:prstGeom prst="rect">
            <a:avLst/>
          </a:prstGeom>
          <a:solidFill>
            <a:schemeClr val="lt1"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1726084" y="2472411"/>
            <a:ext cx="152396" cy="152396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878060" y="2436847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NJLSb020-09</a:t>
            </a:r>
            <a:endParaRPr lang="en-US" altLang="zh-CN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878833" y="5562586"/>
            <a:ext cx="1325880" cy="22987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图则在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溧水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474498" y="9522644"/>
            <a:ext cx="1977390" cy="22987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spcAft>
                <a:spcPts val="0"/>
              </a:spcAft>
            </a:pP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图则在</a:t>
            </a:r>
            <a:r>
              <a:rPr lang="en-US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NJLSb020</a:t>
            </a:r>
            <a:r>
              <a:rPr lang="zh-CN" altLang="en-US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控规</a:t>
            </a:r>
            <a:r>
              <a:rPr lang="zh-CN" altLang="zh-CN" sz="9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单元的位置</a:t>
            </a:r>
            <a:endParaRPr lang="zh-CN" altLang="zh-CN" sz="900" kern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743835" y="6395085"/>
            <a:ext cx="1336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NJLSb020</a:t>
            </a:r>
            <a:r>
              <a:rPr lang="zh-CN" altLang="en-US" sz="1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任意多边形 59"/>
          <p:cNvSpPr/>
          <p:nvPr/>
        </p:nvSpPr>
        <p:spPr>
          <a:xfrm>
            <a:off x="2667635" y="6631940"/>
            <a:ext cx="1297305" cy="196215"/>
          </a:xfrm>
          <a:custGeom>
            <a:avLst/>
            <a:gdLst>
              <a:gd name="connisteX0" fmla="*/ 0 w 1297305"/>
              <a:gd name="connsiteY0" fmla="*/ 196215 h 196215"/>
              <a:gd name="connisteX1" fmla="*/ 148590 w 1297305"/>
              <a:gd name="connsiteY1" fmla="*/ 5715 h 196215"/>
              <a:gd name="connisteX2" fmla="*/ 1297305 w 1297305"/>
              <a:gd name="connsiteY2" fmla="*/ 5715 h 196215"/>
              <a:gd name="connisteX3" fmla="*/ 1297305 w 1297305"/>
              <a:gd name="connsiteY3" fmla="*/ 0 h 196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297305" h="196215">
                <a:moveTo>
                  <a:pt x="0" y="196215"/>
                </a:moveTo>
                <a:lnTo>
                  <a:pt x="148590" y="5715"/>
                </a:lnTo>
                <a:lnTo>
                  <a:pt x="1297305" y="5715"/>
                </a:lnTo>
                <a:lnTo>
                  <a:pt x="129730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7" name="任意多边形 26"/>
          <p:cNvSpPr/>
          <p:nvPr/>
        </p:nvSpPr>
        <p:spPr>
          <a:xfrm>
            <a:off x="1027430" y="6619240"/>
            <a:ext cx="2730500" cy="1156335"/>
          </a:xfrm>
          <a:custGeom>
            <a:avLst/>
            <a:gdLst>
              <a:gd name="connisteX0" fmla="*/ 0 w 2730500"/>
              <a:gd name="connsiteY0" fmla="*/ 0 h 1156335"/>
              <a:gd name="connisteX1" fmla="*/ 793750 w 2730500"/>
              <a:gd name="connsiteY1" fmla="*/ 494665 h 1156335"/>
              <a:gd name="connisteX2" fmla="*/ 1169670 w 2730500"/>
              <a:gd name="connsiteY2" fmla="*/ 757555 h 1156335"/>
              <a:gd name="connisteX3" fmla="*/ 1600835 w 2730500"/>
              <a:gd name="connsiteY3" fmla="*/ 1034415 h 1156335"/>
              <a:gd name="connisteX4" fmla="*/ 1704975 w 2730500"/>
              <a:gd name="connsiteY4" fmla="*/ 1106805 h 1156335"/>
              <a:gd name="connisteX5" fmla="*/ 1764030 w 2730500"/>
              <a:gd name="connsiteY5" fmla="*/ 1138555 h 1156335"/>
              <a:gd name="connisteX6" fmla="*/ 1841500 w 2730500"/>
              <a:gd name="connsiteY6" fmla="*/ 1156335 h 1156335"/>
              <a:gd name="connisteX7" fmla="*/ 2730500 w 2730500"/>
              <a:gd name="connsiteY7" fmla="*/ 1156335 h 11563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2730500" h="1156335">
                <a:moveTo>
                  <a:pt x="0" y="0"/>
                </a:moveTo>
                <a:lnTo>
                  <a:pt x="793750" y="494665"/>
                </a:lnTo>
                <a:lnTo>
                  <a:pt x="1169670" y="757555"/>
                </a:lnTo>
                <a:lnTo>
                  <a:pt x="1600835" y="1034415"/>
                </a:lnTo>
                <a:lnTo>
                  <a:pt x="1704975" y="1106805"/>
                </a:lnTo>
                <a:lnTo>
                  <a:pt x="1764030" y="1138555"/>
                </a:lnTo>
                <a:lnTo>
                  <a:pt x="1841500" y="1156335"/>
                </a:lnTo>
                <a:lnTo>
                  <a:pt x="2730500" y="115633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61" name="任意多边形 60"/>
          <p:cNvSpPr/>
          <p:nvPr/>
        </p:nvSpPr>
        <p:spPr>
          <a:xfrm>
            <a:off x="1771015" y="7747000"/>
            <a:ext cx="1259205" cy="285750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  <a:gd name="connsiteX0-1" fmla="*/ 0 w 1209675"/>
              <a:gd name="connsiteY0-2" fmla="*/ 257175 h 257175"/>
              <a:gd name="connsiteX1-3" fmla="*/ 433483 w 1209675"/>
              <a:gd name="connsiteY1-4" fmla="*/ 0 h 257175"/>
              <a:gd name="connsiteX2-5" fmla="*/ 1209675 w 1209675"/>
              <a:gd name="connsiteY2-6" fmla="*/ 0 h 257175"/>
              <a:gd name="connsiteX0-7" fmla="*/ 0 w 1792844"/>
              <a:gd name="connsiteY0-8" fmla="*/ 257175 h 257175"/>
              <a:gd name="connsiteX1-9" fmla="*/ 433483 w 1792844"/>
              <a:gd name="connsiteY1-10" fmla="*/ 0 h 257175"/>
              <a:gd name="connsiteX2-11" fmla="*/ 1792844 w 1792844"/>
              <a:gd name="connsiteY2-12" fmla="*/ 0 h 257175"/>
              <a:gd name="connsiteX0-13" fmla="*/ 0 w 1792844"/>
              <a:gd name="connsiteY0-14" fmla="*/ 257175 h 257175"/>
              <a:gd name="connsiteX1-15" fmla="*/ 243613 w 1792844"/>
              <a:gd name="connsiteY1-16" fmla="*/ 0 h 257175"/>
              <a:gd name="connsiteX2-17" fmla="*/ 1792844 w 1792844"/>
              <a:gd name="connsiteY2-18" fmla="*/ 0 h 2571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92844" h="257175">
                <a:moveTo>
                  <a:pt x="0" y="257175"/>
                </a:moveTo>
                <a:lnTo>
                  <a:pt x="243613" y="0"/>
                </a:lnTo>
                <a:lnTo>
                  <a:pt x="1792844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030220" y="7693025"/>
            <a:ext cx="617220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润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淮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en-US" altLang="zh-CN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408150" y="8989695"/>
            <a:ext cx="1786890" cy="64770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14933295" y="9025255"/>
            <a:ext cx="126174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897890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US" altLang="zh-CN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技术修正范围</a:t>
            </a:r>
            <a:endParaRPr lang="en-US" altLang="zh-CN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44" name="矩形 43"/>
          <p:cNvSpPr/>
          <p:nvPr>
            <p:custDataLst>
              <p:tags r:id="rId4"/>
            </p:custDataLst>
          </p:nvPr>
        </p:nvSpPr>
        <p:spPr>
          <a:xfrm>
            <a:off x="14506575" y="9423400"/>
            <a:ext cx="429260" cy="174625"/>
          </a:xfrm>
          <a:prstGeom prst="rect">
            <a:avLst/>
          </a:prstGeom>
          <a:noFill/>
          <a:ln w="19050" cmpd="thickThin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89769" tIns="44885" rIns="89769" bIns="44885" numCol="1" spcCol="0" rtlCol="0" fromWordArt="0" anchor="t" anchorCtr="0" forceAA="0" compatLnSpc="1">
            <a:noAutofit/>
          </a:bodyPr>
          <a:lstStyle/>
          <a:p>
            <a:pPr lvl="0" algn="l" defTabSz="897890">
              <a:buClrTx/>
              <a:buSzTx/>
              <a:buFontTx/>
            </a:pPr>
            <a:endParaRPr lang="zh-CN" altLang="en-US" sz="9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5" name="Text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935835" y="9343390"/>
            <a:ext cx="1259205" cy="3124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p"/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SzPct val="65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897890" eaLnBrk="1" hangingPunct="1">
              <a:lnSpc>
                <a:spcPct val="120000"/>
              </a:lnSpc>
              <a:spcBef>
                <a:spcPct val="0"/>
              </a:spcBef>
              <a:buSzTx/>
              <a:buNone/>
              <a:defRPr/>
            </a:pPr>
            <a:r>
              <a:rPr lang="en-US" altLang="zh-CN" sz="9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 </a:t>
            </a:r>
            <a:r>
              <a:rPr lang="zh-CN" altLang="en-US" sz="12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单元图则范围</a:t>
            </a:r>
            <a:endParaRPr lang="en-US" altLang="zh-CN" sz="12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sp>
        <p:nvSpPr>
          <p:cNvPr id="36" name="矩形 35"/>
          <p:cNvSpPr/>
          <p:nvPr>
            <p:custDataLst>
              <p:tags r:id="rId6"/>
            </p:custDataLst>
          </p:nvPr>
        </p:nvSpPr>
        <p:spPr>
          <a:xfrm>
            <a:off x="14506575" y="9102725"/>
            <a:ext cx="429260" cy="17653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1915281" y="739163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NJLSb020-09</a:t>
            </a:r>
            <a:endParaRPr lang="en-US" altLang="zh-CN" sz="1000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</a:t>
            </a:r>
            <a:endParaRPr lang="zh-CN" altLang="en-US" sz="1000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标注 45"/>
          <p:cNvSpPr/>
          <p:nvPr/>
        </p:nvSpPr>
        <p:spPr>
          <a:xfrm>
            <a:off x="5643880" y="3228975"/>
            <a:ext cx="2286635" cy="2371090"/>
          </a:xfrm>
          <a:prstGeom prst="wedgeRectCallout">
            <a:avLst>
              <a:gd name="adj1" fmla="val 92488"/>
              <a:gd name="adj2" fmla="val 38805"/>
            </a:avLst>
          </a:prstGeom>
          <a:solidFill>
            <a:schemeClr val="bg1">
              <a:alpha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09-12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17.18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M1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≤2.5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≤24m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矩形标注 46"/>
          <p:cNvSpPr/>
          <p:nvPr/>
        </p:nvSpPr>
        <p:spPr>
          <a:xfrm>
            <a:off x="9763760" y="5749290"/>
            <a:ext cx="3705860" cy="2970530"/>
          </a:xfrm>
          <a:prstGeom prst="wedgeRectCallout">
            <a:avLst>
              <a:gd name="adj1" fmla="val -74327"/>
              <a:gd name="adj2" fmla="val -47361"/>
            </a:avLst>
          </a:prstGeom>
          <a:solidFill>
            <a:schemeClr val="bg1">
              <a:alpha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09-30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地块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用地面积：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3.21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用地性质：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M1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容积率：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≤2.5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建筑密度：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建筑高度：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≤24m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绿地率：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备注：地块总体高度控制在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24m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以内，局部可突破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24m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但不超过</a:t>
            </a:r>
            <a:r>
              <a:rPr lang="en-US" altLang="zh-CN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30m</a:t>
            </a:r>
            <a:endParaRPr lang="en-US" altLang="zh-CN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 rot="1200000">
            <a:off x="8182610" y="3213735"/>
            <a:ext cx="16497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新能源大道</a:t>
            </a:r>
            <a:endParaRPr lang="zh-CN" altLang="en-US" sz="1400" b="1"/>
          </a:p>
        </p:txBody>
      </p:sp>
      <p:sp>
        <p:nvSpPr>
          <p:cNvPr id="21" name="文本框 20"/>
          <p:cNvSpPr txBox="1"/>
          <p:nvPr/>
        </p:nvSpPr>
        <p:spPr>
          <a:xfrm rot="2460000">
            <a:off x="8074660" y="6273800"/>
            <a:ext cx="16497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一干</a:t>
            </a:r>
            <a:r>
              <a:rPr lang="zh-CN" altLang="en-US" sz="1400" b="1"/>
              <a:t>路</a:t>
            </a:r>
            <a:endParaRPr lang="zh-CN" altLang="en-US" sz="1400" b="1"/>
          </a:p>
        </p:txBody>
      </p:sp>
      <p:sp>
        <p:nvSpPr>
          <p:cNvPr id="30" name="文本框 29"/>
          <p:cNvSpPr txBox="1"/>
          <p:nvPr/>
        </p:nvSpPr>
        <p:spPr>
          <a:xfrm rot="20580000">
            <a:off x="14129385" y="7162800"/>
            <a:ext cx="16497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长乐大道</a:t>
            </a:r>
            <a:endParaRPr lang="zh-CN" altLang="en-US" sz="1400" b="1"/>
          </a:p>
        </p:txBody>
      </p:sp>
      <p:sp>
        <p:nvSpPr>
          <p:cNvPr id="31" name="文本框 30"/>
          <p:cNvSpPr txBox="1"/>
          <p:nvPr/>
        </p:nvSpPr>
        <p:spPr>
          <a:xfrm rot="1980000">
            <a:off x="8616315" y="3900805"/>
            <a:ext cx="35496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河头路</a:t>
            </a:r>
            <a:endParaRPr lang="zh-CN" altLang="en-US" sz="1400" b="1"/>
          </a:p>
        </p:txBody>
      </p:sp>
      <p:sp>
        <p:nvSpPr>
          <p:cNvPr id="32" name="文本框 31"/>
          <p:cNvSpPr txBox="1"/>
          <p:nvPr/>
        </p:nvSpPr>
        <p:spPr>
          <a:xfrm rot="2040000">
            <a:off x="1393190" y="7916545"/>
            <a:ext cx="245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河头路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565785" y="7560945"/>
            <a:ext cx="2026285" cy="1771015"/>
          </a:xfrm>
          <a:custGeom>
            <a:avLst/>
            <a:gdLst>
              <a:gd name="connisteX0" fmla="*/ 0 w 2026285"/>
              <a:gd name="connsiteY0" fmla="*/ 0 h 1771015"/>
              <a:gd name="connisteX1" fmla="*/ 8890 w 2026285"/>
              <a:gd name="connsiteY1" fmla="*/ 60960 h 1771015"/>
              <a:gd name="connisteX2" fmla="*/ 21590 w 2026285"/>
              <a:gd name="connsiteY2" fmla="*/ 104140 h 1771015"/>
              <a:gd name="connisteX3" fmla="*/ 52070 w 2026285"/>
              <a:gd name="connsiteY3" fmla="*/ 160655 h 1771015"/>
              <a:gd name="connisteX4" fmla="*/ 104140 w 2026285"/>
              <a:gd name="connsiteY4" fmla="*/ 220980 h 1771015"/>
              <a:gd name="connisteX5" fmla="*/ 156210 w 2026285"/>
              <a:gd name="connsiteY5" fmla="*/ 260350 h 1771015"/>
              <a:gd name="connisteX6" fmla="*/ 255270 w 2026285"/>
              <a:gd name="connsiteY6" fmla="*/ 316230 h 1771015"/>
              <a:gd name="connisteX7" fmla="*/ 402590 w 2026285"/>
              <a:gd name="connsiteY7" fmla="*/ 394335 h 1771015"/>
              <a:gd name="connisteX8" fmla="*/ 515620 w 2026285"/>
              <a:gd name="connsiteY8" fmla="*/ 467995 h 1771015"/>
              <a:gd name="connisteX9" fmla="*/ 619125 w 2026285"/>
              <a:gd name="connsiteY9" fmla="*/ 528320 h 1771015"/>
              <a:gd name="connisteX10" fmla="*/ 753745 w 2026285"/>
              <a:gd name="connsiteY10" fmla="*/ 580390 h 1771015"/>
              <a:gd name="connisteX11" fmla="*/ 870585 w 2026285"/>
              <a:gd name="connsiteY11" fmla="*/ 654050 h 1771015"/>
              <a:gd name="connisteX12" fmla="*/ 982980 w 2026285"/>
              <a:gd name="connsiteY12" fmla="*/ 727710 h 1771015"/>
              <a:gd name="connisteX13" fmla="*/ 1061085 w 2026285"/>
              <a:gd name="connsiteY13" fmla="*/ 805815 h 1771015"/>
              <a:gd name="connisteX14" fmla="*/ 1138555 w 2026285"/>
              <a:gd name="connsiteY14" fmla="*/ 922655 h 1771015"/>
              <a:gd name="connisteX15" fmla="*/ 1207770 w 2026285"/>
              <a:gd name="connsiteY15" fmla="*/ 1091565 h 1771015"/>
              <a:gd name="connisteX16" fmla="*/ 1251585 w 2026285"/>
              <a:gd name="connsiteY16" fmla="*/ 1199515 h 1771015"/>
              <a:gd name="connisteX17" fmla="*/ 1294765 w 2026285"/>
              <a:gd name="connsiteY17" fmla="*/ 1264285 h 1771015"/>
              <a:gd name="connisteX18" fmla="*/ 1363980 w 2026285"/>
              <a:gd name="connsiteY18" fmla="*/ 1363980 h 1771015"/>
              <a:gd name="connisteX19" fmla="*/ 1450340 w 2026285"/>
              <a:gd name="connsiteY19" fmla="*/ 1450975 h 1771015"/>
              <a:gd name="connisteX20" fmla="*/ 1580515 w 2026285"/>
              <a:gd name="connsiteY20" fmla="*/ 1546225 h 1771015"/>
              <a:gd name="connisteX21" fmla="*/ 1805305 w 2026285"/>
              <a:gd name="connsiteY21" fmla="*/ 1654175 h 1771015"/>
              <a:gd name="connisteX22" fmla="*/ 2026285 w 2026285"/>
              <a:gd name="connsiteY22" fmla="*/ 1771015 h 17710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</a:cxnLst>
            <a:rect l="l" t="t" r="r" b="b"/>
            <a:pathLst>
              <a:path w="2026285" h="1771015">
                <a:moveTo>
                  <a:pt x="0" y="0"/>
                </a:moveTo>
                <a:lnTo>
                  <a:pt x="8890" y="60960"/>
                </a:lnTo>
                <a:lnTo>
                  <a:pt x="21590" y="104140"/>
                </a:lnTo>
                <a:lnTo>
                  <a:pt x="52070" y="160655"/>
                </a:lnTo>
                <a:lnTo>
                  <a:pt x="104140" y="220980"/>
                </a:lnTo>
                <a:lnTo>
                  <a:pt x="156210" y="260350"/>
                </a:lnTo>
                <a:lnTo>
                  <a:pt x="255270" y="316230"/>
                </a:lnTo>
                <a:lnTo>
                  <a:pt x="402590" y="394335"/>
                </a:lnTo>
                <a:lnTo>
                  <a:pt x="515620" y="467995"/>
                </a:lnTo>
                <a:lnTo>
                  <a:pt x="619125" y="528320"/>
                </a:lnTo>
                <a:lnTo>
                  <a:pt x="753745" y="580390"/>
                </a:lnTo>
                <a:lnTo>
                  <a:pt x="870585" y="654050"/>
                </a:lnTo>
                <a:lnTo>
                  <a:pt x="982980" y="727710"/>
                </a:lnTo>
                <a:lnTo>
                  <a:pt x="1061085" y="805815"/>
                </a:lnTo>
                <a:lnTo>
                  <a:pt x="1138555" y="922655"/>
                </a:lnTo>
                <a:lnTo>
                  <a:pt x="1207770" y="1091565"/>
                </a:lnTo>
                <a:lnTo>
                  <a:pt x="1251585" y="1199515"/>
                </a:lnTo>
                <a:lnTo>
                  <a:pt x="1294765" y="1264285"/>
                </a:lnTo>
                <a:lnTo>
                  <a:pt x="1363980" y="1363980"/>
                </a:lnTo>
                <a:lnTo>
                  <a:pt x="1450340" y="1450975"/>
                </a:lnTo>
                <a:lnTo>
                  <a:pt x="1580515" y="1546225"/>
                </a:lnTo>
                <a:lnTo>
                  <a:pt x="1805305" y="1654175"/>
                </a:lnTo>
                <a:lnTo>
                  <a:pt x="2026285" y="1771015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 rot="19200000">
            <a:off x="1449070" y="8264525"/>
            <a:ext cx="231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" b="1">
                <a:effectLst>
                  <a:glow rad="228600">
                    <a:schemeClr val="bg1">
                      <a:alpha val="10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一干路</a:t>
            </a:r>
            <a:endParaRPr lang="zh-CN" altLang="en-US" sz="600" b="1">
              <a:effectLst>
                <a:glow rad="228600">
                  <a:schemeClr val="bg1">
                    <a:alpha val="10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1513840" y="8023860"/>
            <a:ext cx="520065" cy="631825"/>
          </a:xfrm>
          <a:custGeom>
            <a:avLst/>
            <a:gdLst>
              <a:gd name="connisteX0" fmla="*/ 173355 w 520065"/>
              <a:gd name="connsiteY0" fmla="*/ 0 h 631825"/>
              <a:gd name="connisteX1" fmla="*/ 0 w 520065"/>
              <a:gd name="connsiteY1" fmla="*/ 250825 h 631825"/>
              <a:gd name="connisteX2" fmla="*/ 52070 w 520065"/>
              <a:gd name="connsiteY2" fmla="*/ 290195 h 631825"/>
              <a:gd name="connisteX3" fmla="*/ 86995 w 520065"/>
              <a:gd name="connsiteY3" fmla="*/ 320040 h 631825"/>
              <a:gd name="connisteX4" fmla="*/ 134620 w 520065"/>
              <a:gd name="connsiteY4" fmla="*/ 372110 h 631825"/>
              <a:gd name="connisteX5" fmla="*/ 164465 w 520065"/>
              <a:gd name="connsiteY5" fmla="*/ 419735 h 631825"/>
              <a:gd name="connisteX6" fmla="*/ 212090 w 520065"/>
              <a:gd name="connsiteY6" fmla="*/ 506730 h 631825"/>
              <a:gd name="connisteX7" fmla="*/ 238125 w 520065"/>
              <a:gd name="connsiteY7" fmla="*/ 588645 h 631825"/>
              <a:gd name="connisteX8" fmla="*/ 251460 w 520065"/>
              <a:gd name="connsiteY8" fmla="*/ 631825 h 631825"/>
              <a:gd name="connisteX9" fmla="*/ 520065 w 520065"/>
              <a:gd name="connsiteY9" fmla="*/ 545465 h 631825"/>
              <a:gd name="connisteX10" fmla="*/ 428625 w 520065"/>
              <a:gd name="connsiteY10" fmla="*/ 281305 h 631825"/>
              <a:gd name="connisteX11" fmla="*/ 385445 w 520065"/>
              <a:gd name="connsiteY11" fmla="*/ 164465 h 631825"/>
              <a:gd name="connisteX12" fmla="*/ 311785 w 520065"/>
              <a:gd name="connsiteY12" fmla="*/ 81915 h 631825"/>
              <a:gd name="connisteX13" fmla="*/ 234315 w 520065"/>
              <a:gd name="connsiteY13" fmla="*/ 34290 h 631825"/>
              <a:gd name="connisteX14" fmla="*/ 173355 w 520065"/>
              <a:gd name="connsiteY14" fmla="*/ 0 h 6318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520065" h="631825">
                <a:moveTo>
                  <a:pt x="173355" y="0"/>
                </a:moveTo>
                <a:lnTo>
                  <a:pt x="0" y="250825"/>
                </a:lnTo>
                <a:lnTo>
                  <a:pt x="52070" y="290195"/>
                </a:lnTo>
                <a:lnTo>
                  <a:pt x="86995" y="320040"/>
                </a:lnTo>
                <a:lnTo>
                  <a:pt x="134620" y="372110"/>
                </a:lnTo>
                <a:lnTo>
                  <a:pt x="164465" y="419735"/>
                </a:lnTo>
                <a:lnTo>
                  <a:pt x="212090" y="506730"/>
                </a:lnTo>
                <a:lnTo>
                  <a:pt x="238125" y="588645"/>
                </a:lnTo>
                <a:lnTo>
                  <a:pt x="251460" y="631825"/>
                </a:lnTo>
                <a:lnTo>
                  <a:pt x="520065" y="545465"/>
                </a:lnTo>
                <a:lnTo>
                  <a:pt x="428625" y="281305"/>
                </a:lnTo>
                <a:lnTo>
                  <a:pt x="385445" y="164465"/>
                </a:lnTo>
                <a:lnTo>
                  <a:pt x="311785" y="81915"/>
                </a:lnTo>
                <a:lnTo>
                  <a:pt x="234315" y="34290"/>
                </a:lnTo>
                <a:lnTo>
                  <a:pt x="173355" y="0"/>
                </a:lnTo>
                <a:close/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WPS 演示</Application>
  <PresentationFormat>自定义</PresentationFormat>
  <Paragraphs>102</Paragraphs>
  <Slides>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Calibri</vt:lpstr>
      <vt:lpstr>微软雅黑</vt:lpstr>
      <vt:lpstr>黑体</vt:lpstr>
      <vt:lpstr>Times New Roman</vt:lpstr>
      <vt:lpstr>Arial Unicode MS</vt:lpstr>
      <vt:lpstr>等线</vt:lpstr>
      <vt:lpstr>Office Theme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儱这一辈子ミ</cp:lastModifiedBy>
  <cp:revision>416</cp:revision>
  <cp:lastPrinted>2024-03-26T06:31:00Z</cp:lastPrinted>
  <dcterms:created xsi:type="dcterms:W3CDTF">2019-11-04T11:42:00Z</dcterms:created>
  <dcterms:modified xsi:type="dcterms:W3CDTF">2026-06-15T03:48:03Z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2019-10-22T08:00:00Z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2019-11-17T08:00:00Z</vt:filetime>
  </property>
  <property fmtid="{D5CDD505-2E9C-101B-9397-08002B2CF9AE}" pid="5" name="ICV">
    <vt:lpwstr>5DEFA5DABBAB44879923AEDBC0941517_13</vt:lpwstr>
  </property>
  <property fmtid="{D5CDD505-2E9C-101B-9397-08002B2CF9AE}" pid="6" name="KSOProductBuildVer">
    <vt:lpwstr>2052-12.1.0.26895</vt:lpwstr>
  </property>
</Properties>
</file>