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6" userDrawn="1">
          <p15:clr>
            <a:srgbClr val="A4A3A4"/>
          </p15:clr>
        </p15:guide>
        <p15:guide id="2" pos="63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30A"/>
    <a:srgbClr val="E21318"/>
    <a:srgbClr val="C00000"/>
    <a:srgbClr val="0000FF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3866" autoAdjust="0"/>
  </p:normalViewPr>
  <p:slideViewPr>
    <p:cSldViewPr showGuides="1">
      <p:cViewPr varScale="1">
        <p:scale>
          <a:sx n="58" d="100"/>
          <a:sy n="58" d="100"/>
        </p:scale>
        <p:origin x="300" y="96"/>
      </p:cViewPr>
      <p:guideLst>
        <p:guide orient="horz" pos="3166"/>
        <p:guide pos="63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1413" cy="498475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175" y="0"/>
            <a:ext cx="6221413" cy="498475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marL="0" marR="0" lvl="0" indent="0" algn="r" defTabSz="7359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DB716A-964D-4EB2-8D0E-86C29F8A49E2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2026/6/30 Tuesday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8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00" y="4776788"/>
            <a:ext cx="11485563" cy="3908425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6221413" cy="498475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175" y="9428163"/>
            <a:ext cx="6221413" cy="498475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marL="0" marR="0" lvl="0" indent="0" algn="r" defTabSz="7359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A655C-B1AC-4425-A5A8-AB2C31E5176D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33813" y="1243013"/>
            <a:ext cx="6688137" cy="3346450"/>
          </a:xfrm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73587" tIns="36794" rIns="73587" bIns="36794" anchor="t" anchorCtr="0"/>
          <a:lstStyle/>
          <a:p>
            <a:pPr lvl="0" defTabSz="91440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33813" y="1243013"/>
            <a:ext cx="6688137" cy="33464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73587" tIns="36794" rIns="73587" bIns="36794" anchor="t" anchorCtr="0"/>
          <a:lstStyle/>
          <a:p>
            <a:pPr lvl="0" defTabSz="91440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131175" y="9428163"/>
            <a:ext cx="6221413" cy="498475"/>
          </a:xfrm>
          <a:prstGeom prst="rect">
            <a:avLst/>
          </a:prstGeom>
          <a:noFill/>
          <a:ln w="9525">
            <a:noFill/>
          </a:ln>
        </p:spPr>
        <p:txBody>
          <a:bodyPr lIns="73587" tIns="36794" rIns="73587" bIns="36794" anchor="b" anchorCtr="0"/>
          <a:lstStyle/>
          <a:p>
            <a:pPr lvl="0" algn="r">
              <a:buNone/>
            </a:pPr>
            <a:fld id="{9A0DB2DC-4C9A-4742-B13C-FB6460FD3503}" type="slidenum">
              <a:rPr lang="zh-CN" altLang="en-US" sz="1000" dirty="0">
                <a:solidFill>
                  <a:srgbClr val="000000"/>
                </a:solidFill>
              </a:rPr>
              <a:t>2</a:t>
            </a:fld>
            <a:endParaRPr lang="zh-CN" altLang="en-US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>
              <a:gd name="txL" fmla="*/ 0 w 1"/>
              <a:gd name="txT" fmla="*/ 0 h 1270"/>
              <a:gd name="txR" fmla="*/ 1 w 1"/>
              <a:gd name="txB" fmla="*/ 1270 h 1270"/>
            </a:gdLst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txL" t="txT" r="txR" b="txB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8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6/30/2026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75" y="0"/>
            <a:ext cx="20097750" cy="10058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5"/>
          <p:cNvSpPr txBox="1"/>
          <p:nvPr/>
        </p:nvSpPr>
        <p:spPr>
          <a:xfrm>
            <a:off x="12968288" y="619125"/>
            <a:ext cx="6948487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9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195" name="object 16"/>
          <p:cNvSpPr txBox="1"/>
          <p:nvPr/>
        </p:nvSpPr>
        <p:spPr>
          <a:xfrm>
            <a:off x="5434013" y="8666163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025-58809511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12"/>
          <p:cNvSpPr txBox="1"/>
          <p:nvPr/>
        </p:nvSpPr>
        <p:spPr>
          <a:xfrm>
            <a:off x="15844838" y="6521450"/>
            <a:ext cx="3711575" cy="22717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  <a:buNone/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是城市发展的控制与引导性文件，不代表具体的项目实施计划和实施方案。一旦有建设行为，应依据批准的具体项目建设方案实施。</a:t>
            </a:r>
          </a:p>
          <a:p>
            <a:pPr marL="12700" indent="-12700" algn="just" eaLnBrk="1" hangingPunct="1">
              <a:lnSpc>
                <a:spcPct val="200000"/>
              </a:lnSpc>
              <a:buNone/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  <a:buNone/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8197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66650" y="533400"/>
            <a:ext cx="473075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object 5"/>
          <p:cNvSpPr txBox="1"/>
          <p:nvPr/>
        </p:nvSpPr>
        <p:spPr>
          <a:xfrm>
            <a:off x="11204178" y="2221735"/>
            <a:ext cx="3838128" cy="97648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  <a:buNone/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南京市主城区（城中片区）控制性详细规划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鼓楼老城单元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NJZCa010—37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NJZCa010—38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规划管理单元图则技术修正</a:t>
            </a:r>
          </a:p>
        </p:txBody>
      </p:sp>
      <p:pic>
        <p:nvPicPr>
          <p:cNvPr id="8199" name="图片 14"/>
          <p:cNvPicPr>
            <a:picLocks noChangeAspect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850" y="5824538"/>
            <a:ext cx="5192713" cy="424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9990138" y="5819775"/>
            <a:ext cx="5178425" cy="4268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01" name="object 4"/>
          <p:cNvSpPr txBox="1"/>
          <p:nvPr/>
        </p:nvSpPr>
        <p:spPr>
          <a:xfrm>
            <a:off x="10052050" y="9058275"/>
            <a:ext cx="5122863" cy="6121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374650" indent="-361950" algn="ctr" eaLnBrk="1" hangingPunct="1">
              <a:lnSpc>
                <a:spcPct val="153000"/>
              </a:lnSpc>
              <a:buNone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</a:p>
          <a:p>
            <a:pPr marL="374650" indent="-361950" algn="ctr" eaLnBrk="1" hangingPunct="1">
              <a:lnSpc>
                <a:spcPct val="153000"/>
              </a:lnSpc>
              <a:buNone/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15844838" y="609600"/>
            <a:ext cx="3711575" cy="2169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marR="0" indent="-12700" algn="just" defTabSz="914400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400" kern="1200" cap="none" spc="0" normalizeH="0" baseline="0" noProof="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前言</a:t>
            </a:r>
            <a:endParaRPr kumimoji="0" lang="en-US" altLang="zh-CN" sz="1400" kern="1200" cap="none" spc="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700" indent="200025" eaLnBrk="1" hangingPunct="1">
              <a:lnSpc>
                <a:spcPts val="1975"/>
              </a:lnSpc>
              <a:defRPr/>
            </a:pP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促进商办设施和科研载体健康发展</a:t>
            </a: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，我局会同鼓楼区政府组织开展了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南京市主城区（城中片区）控制性详细规划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鼓楼老城单元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》NJZCa010—37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NJZCa010—38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工作。</a:t>
            </a:r>
          </a:p>
          <a:p>
            <a:pPr marL="12700" indent="-12700" algn="just" eaLnBrk="1" hangingPunct="1">
              <a:lnSpc>
                <a:spcPct val="200000"/>
              </a:lnSpc>
              <a:defRPr/>
            </a:pP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根据《中华人民共和国城乡规划法</a:t>
            </a:r>
            <a:r>
              <a:rPr kumimoji="0" lang="en-US" altLang="zh-CN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》《</a:t>
            </a: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南京市国土空间规划条例</a:t>
            </a:r>
            <a:r>
              <a:rPr kumimoji="0" lang="en-US" altLang="zh-CN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，现将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南京市主城区（城中片区）控制性详细规划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鼓楼老城单元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》NJZCa010—37</a:t>
            </a:r>
            <a:r>
              <a:rPr lang="zh-CN" alt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NJZCa010—38</a:t>
            </a: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规划管理单元图则技术修正</a:t>
            </a:r>
            <a:r>
              <a:rPr kumimoji="0" lang="zh-CN" altLang="en-US" sz="900" kern="1200" cap="none" spc="0" normalizeH="0" baseline="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成果向社会予以公布。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&#10;&#10;AI-generated content may be incorrect.">
            <a:extLst>
              <a:ext uri="{FF2B5EF4-FFF2-40B4-BE49-F238E27FC236}">
                <a16:creationId xmlns:a16="http://schemas.microsoft.com/office/drawing/2014/main" id="{0F92C794-71CA-3E51-E2FC-F0D4DE1ACC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5023" y="1710728"/>
            <a:ext cx="9893692" cy="7818364"/>
          </a:xfrm>
          <a:prstGeom prst="rect">
            <a:avLst/>
          </a:prstGeom>
        </p:spPr>
      </p:pic>
      <p:pic>
        <p:nvPicPr>
          <p:cNvPr id="1026" name="图片 480" descr="E:/鼓楼/鼓楼地块城市设计/湛江路/20240412/图则公示/图片1.jpg图片1">
            <a:extLst>
              <a:ext uri="{FF2B5EF4-FFF2-40B4-BE49-F238E27FC236}">
                <a16:creationId xmlns:a16="http://schemas.microsoft.com/office/drawing/2014/main" id="{B8D7888F-8C90-0351-A7EB-1EA50E31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52" y="1869270"/>
            <a:ext cx="3354024" cy="40359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椭圆 30"/>
          <p:cNvSpPr/>
          <p:nvPr/>
        </p:nvSpPr>
        <p:spPr>
          <a:xfrm>
            <a:off x="2163489" y="4002516"/>
            <a:ext cx="169863" cy="17145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文本框 31"/>
          <p:cNvSpPr txBox="1"/>
          <p:nvPr/>
        </p:nvSpPr>
        <p:spPr>
          <a:xfrm>
            <a:off x="2231898" y="3846719"/>
            <a:ext cx="141416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NJZCa010—37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</a:t>
            </a:r>
          </a:p>
          <a:p>
            <a:pPr algn="ctr">
              <a:buNone/>
            </a:pP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10248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object 2"/>
          <p:cNvSpPr txBox="1"/>
          <p:nvPr/>
        </p:nvSpPr>
        <p:spPr>
          <a:xfrm>
            <a:off x="0" y="363538"/>
            <a:ext cx="20104100" cy="28507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algn="ctr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南京市主城区（城中片区）控制性详细规划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鼓楼老城单元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》NJZCa010—37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NJZCa010—38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规划管理单元图则技术修正</a:t>
            </a:r>
          </a:p>
        </p:txBody>
      </p:sp>
      <p:sp>
        <p:nvSpPr>
          <p:cNvPr id="37" name="矩形 36"/>
          <p:cNvSpPr/>
          <p:nvPr/>
        </p:nvSpPr>
        <p:spPr>
          <a:xfrm>
            <a:off x="1798909" y="5910859"/>
            <a:ext cx="13388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鼓楼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5" name="矩形 4"/>
          <p:cNvSpPr/>
          <p:nvPr/>
        </p:nvSpPr>
        <p:spPr>
          <a:xfrm>
            <a:off x="5241925" y="1192213"/>
            <a:ext cx="10425284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调整规划控制条文</a:t>
            </a:r>
            <a:r>
              <a:rPr lang="zh-CN" altLang="zh-CN" sz="900" spc="2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900" spc="2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37-019</a:t>
            </a:r>
            <a:r>
              <a:rPr lang="zh-CN" altLang="en-US" sz="900" spc="2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用地与</a:t>
            </a:r>
            <a:r>
              <a:rPr lang="en-US" altLang="zh-CN" sz="900" spc="2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38-011</a:t>
            </a:r>
            <a:r>
              <a:rPr lang="zh-CN" altLang="en-US" sz="900" spc="2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用地可兼容科研设计、酒店式公寓功能，具体面积指标以市政府批准为准。</a:t>
            </a:r>
            <a:endParaRPr kumimoji="0" lang="zh-CN" altLang="zh-CN" sz="900" b="0" i="0" u="none" strike="noStrike" kern="12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56" name="object 10"/>
          <p:cNvSpPr/>
          <p:nvPr/>
        </p:nvSpPr>
        <p:spPr>
          <a:xfrm>
            <a:off x="0" y="10048875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object 11"/>
          <p:cNvSpPr/>
          <p:nvPr/>
        </p:nvSpPr>
        <p:spPr>
          <a:xfrm>
            <a:off x="5191125" y="784225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object 7"/>
          <p:cNvSpPr txBox="1"/>
          <p:nvPr/>
        </p:nvSpPr>
        <p:spPr>
          <a:xfrm>
            <a:off x="315913" y="946150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object 3"/>
          <p:cNvSpPr txBox="1"/>
          <p:nvPr/>
        </p:nvSpPr>
        <p:spPr>
          <a:xfrm>
            <a:off x="315913" y="1209161"/>
            <a:ext cx="4694238" cy="598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0" indent="323850" algn="just" defTabSz="914400" eaLnBrk="1" fontAlgn="auto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NJZCa010—37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NJZCa010—38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规划管理单元图则位于南京市主城区（城中片区），东至中山北路、西至回龙桥、南至模范中路、北至校门口。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NJZCa010-37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24.70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NJZCa010-38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用地面积约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23.37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kumimoji="0" lang="zh-CN" altLang="en-US" sz="900" kern="1200" cap="none" spc="20" normalizeH="0" baseline="0" noProof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61246" y="9659939"/>
            <a:ext cx="3354025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NJZCa010</a:t>
            </a:r>
            <a:r>
              <a:rPr kumimoji="0" lang="zh-CN" altLang="zh-CN" sz="9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控规单元的位置</a:t>
            </a:r>
          </a:p>
        </p:txBody>
      </p:sp>
      <p:sp>
        <p:nvSpPr>
          <p:cNvPr id="10269" name="object 7"/>
          <p:cNvSpPr txBox="1"/>
          <p:nvPr/>
        </p:nvSpPr>
        <p:spPr>
          <a:xfrm>
            <a:off x="5643563" y="925513"/>
            <a:ext cx="2174875" cy="214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图则技术修正内容</a:t>
            </a:r>
          </a:p>
        </p:txBody>
      </p:sp>
      <p:graphicFrame>
        <p:nvGraphicFramePr>
          <p:cNvPr id="168" name="表格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04189"/>
              </p:ext>
            </p:extLst>
          </p:nvPr>
        </p:nvGraphicFramePr>
        <p:xfrm>
          <a:off x="16136938" y="9124950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南京市规划和自然资源局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宁规划资源办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〔2026〕83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441534" y="7088711"/>
            <a:ext cx="793832" cy="32453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9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37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endParaRPr lang="en-US" altLang="zh-CN" sz="9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9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Bb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4156506" y="8720470"/>
            <a:ext cx="1696666" cy="599908"/>
            <a:chOff x="17976523" y="7056099"/>
            <a:chExt cx="1696666" cy="599908"/>
          </a:xfrm>
        </p:grpSpPr>
        <p:sp>
          <p:nvSpPr>
            <p:cNvPr id="41" name="矩形 40"/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2540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7976523" y="7056099"/>
              <a:ext cx="1696666" cy="599908"/>
              <a:chOff x="17976523" y="7056099"/>
              <a:chExt cx="1696666" cy="599908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8431927" y="7056099"/>
                <a:ext cx="1241262" cy="59990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技术修正地块范围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  <p:sp>
        <p:nvSpPr>
          <p:cNvPr id="46" name="矩形标注 22">
            <a:extLst>
              <a:ext uri="{FF2B5EF4-FFF2-40B4-BE49-F238E27FC236}">
                <a16:creationId xmlns:a16="http://schemas.microsoft.com/office/drawing/2014/main" id="{4B6F5268-6E67-45BD-B29E-7B09A8031A1B}"/>
              </a:ext>
            </a:extLst>
          </p:cNvPr>
          <p:cNvSpPr/>
          <p:nvPr/>
        </p:nvSpPr>
        <p:spPr>
          <a:xfrm>
            <a:off x="6731001" y="4241255"/>
            <a:ext cx="1592858" cy="1101476"/>
          </a:xfrm>
          <a:prstGeom prst="wedgeRectCallout">
            <a:avLst>
              <a:gd name="adj1" fmla="val 125657"/>
              <a:gd name="adj2" fmla="val 213079"/>
            </a:avLst>
          </a:prstGeom>
          <a:solidFill>
            <a:schemeClr val="bg1">
              <a:lumMod val="95000"/>
              <a:alpha val="7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97865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37—019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商办混合用地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(Bb)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5.91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容积率：≤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建筑密度：≤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建筑高度：≤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60m</a:t>
            </a:r>
          </a:p>
        </p:txBody>
      </p:sp>
      <p:sp>
        <p:nvSpPr>
          <p:cNvPr id="47" name="矩形标注 22">
            <a:extLst>
              <a:ext uri="{FF2B5EF4-FFF2-40B4-BE49-F238E27FC236}">
                <a16:creationId xmlns:a16="http://schemas.microsoft.com/office/drawing/2014/main" id="{08121929-F49E-45C2-B561-9FC7A3BA2B46}"/>
              </a:ext>
            </a:extLst>
          </p:cNvPr>
          <p:cNvSpPr/>
          <p:nvPr/>
        </p:nvSpPr>
        <p:spPr>
          <a:xfrm>
            <a:off x="13968205" y="3898784"/>
            <a:ext cx="1592858" cy="1101476"/>
          </a:xfrm>
          <a:prstGeom prst="wedgeRectCallout">
            <a:avLst>
              <a:gd name="adj1" fmla="val -197146"/>
              <a:gd name="adj2" fmla="val 267344"/>
            </a:avLst>
          </a:prstGeom>
          <a:solidFill>
            <a:schemeClr val="bg1">
              <a:lumMod val="95000"/>
              <a:alpha val="79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97865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38—011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商办混合用地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(Bb)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0.89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容积率：≤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建筑密度：≤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</a:p>
          <a:p>
            <a:pPr defTabSz="697865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建筑高度：≤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2DC0A90-039A-ED01-C84D-DD8BFF926F90}"/>
              </a:ext>
            </a:extLst>
          </p:cNvPr>
          <p:cNvSpPr txBox="1"/>
          <p:nvPr/>
        </p:nvSpPr>
        <p:spPr>
          <a:xfrm>
            <a:off x="11085562" y="7361892"/>
            <a:ext cx="793832" cy="32453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9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</a:t>
            </a:r>
            <a:r>
              <a:rPr lang="en-US" altLang="zh-CN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011</a:t>
            </a:r>
            <a:endParaRPr lang="en-US" altLang="zh-CN" sz="900" b="1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en-US" altLang="zh-CN" sz="9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Bb</a:t>
            </a:r>
          </a:p>
        </p:txBody>
      </p:sp>
      <p:sp>
        <p:nvSpPr>
          <p:cNvPr id="49" name="文本框 31">
            <a:extLst>
              <a:ext uri="{FF2B5EF4-FFF2-40B4-BE49-F238E27FC236}">
                <a16:creationId xmlns:a16="http://schemas.microsoft.com/office/drawing/2014/main" id="{775D22F6-DA2F-714D-8C5F-C843CD843130}"/>
              </a:ext>
            </a:extLst>
          </p:cNvPr>
          <p:cNvSpPr txBox="1"/>
          <p:nvPr/>
        </p:nvSpPr>
        <p:spPr>
          <a:xfrm>
            <a:off x="10710341" y="8029359"/>
            <a:ext cx="872168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模范中路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31">
            <a:extLst>
              <a:ext uri="{FF2B5EF4-FFF2-40B4-BE49-F238E27FC236}">
                <a16:creationId xmlns:a16="http://schemas.microsoft.com/office/drawing/2014/main" id="{464601E4-A43C-3607-E619-1C2FCC1BA736}"/>
              </a:ext>
            </a:extLst>
          </p:cNvPr>
          <p:cNvSpPr txBox="1"/>
          <p:nvPr/>
        </p:nvSpPr>
        <p:spPr>
          <a:xfrm rot="2705886">
            <a:off x="12787071" y="4260227"/>
            <a:ext cx="998248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中山北路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31">
            <a:extLst>
              <a:ext uri="{FF2B5EF4-FFF2-40B4-BE49-F238E27FC236}">
                <a16:creationId xmlns:a16="http://schemas.microsoft.com/office/drawing/2014/main" id="{C4A0082C-53A6-8C7E-C089-B065B235DA95}"/>
              </a:ext>
            </a:extLst>
          </p:cNvPr>
          <p:cNvSpPr txBox="1"/>
          <p:nvPr/>
        </p:nvSpPr>
        <p:spPr>
          <a:xfrm rot="17888471">
            <a:off x="8097545" y="5426768"/>
            <a:ext cx="915479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回龙桥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文本框 31">
            <a:extLst>
              <a:ext uri="{FF2B5EF4-FFF2-40B4-BE49-F238E27FC236}">
                <a16:creationId xmlns:a16="http://schemas.microsoft.com/office/drawing/2014/main" id="{8098C242-4E0C-7DE0-057B-CDEE90435610}"/>
              </a:ext>
            </a:extLst>
          </p:cNvPr>
          <p:cNvSpPr txBox="1"/>
          <p:nvPr/>
        </p:nvSpPr>
        <p:spPr>
          <a:xfrm rot="21329995">
            <a:off x="10433599" y="3115382"/>
            <a:ext cx="952320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校门口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31">
            <a:extLst>
              <a:ext uri="{FF2B5EF4-FFF2-40B4-BE49-F238E27FC236}">
                <a16:creationId xmlns:a16="http://schemas.microsoft.com/office/drawing/2014/main" id="{3938CB3A-7D24-FCFB-33FD-8995549B9089}"/>
              </a:ext>
            </a:extLst>
          </p:cNvPr>
          <p:cNvSpPr txBox="1"/>
          <p:nvPr/>
        </p:nvSpPr>
        <p:spPr>
          <a:xfrm>
            <a:off x="9138701" y="6462641"/>
            <a:ext cx="1224136" cy="276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晚市一号巷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31">
            <a:extLst>
              <a:ext uri="{FF2B5EF4-FFF2-40B4-BE49-F238E27FC236}">
                <a16:creationId xmlns:a16="http://schemas.microsoft.com/office/drawing/2014/main" id="{137F0E54-E8A2-4A9C-86EE-BF35C36EF9EF}"/>
              </a:ext>
            </a:extLst>
          </p:cNvPr>
          <p:cNvSpPr txBox="1"/>
          <p:nvPr/>
        </p:nvSpPr>
        <p:spPr>
          <a:xfrm>
            <a:off x="11117653" y="5624208"/>
            <a:ext cx="369332" cy="70681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algn="ctr">
              <a:buNone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十一号路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59180A0-345A-BADC-5EC7-0918FE4538D4}"/>
              </a:ext>
            </a:extLst>
          </p:cNvPr>
          <p:cNvGrpSpPr/>
          <p:nvPr/>
        </p:nvGrpSpPr>
        <p:grpSpPr>
          <a:xfrm>
            <a:off x="763018" y="6134589"/>
            <a:ext cx="3352253" cy="3562829"/>
            <a:chOff x="763018" y="6134589"/>
            <a:chExt cx="3352253" cy="3562829"/>
          </a:xfrm>
        </p:grpSpPr>
        <p:pic>
          <p:nvPicPr>
            <p:cNvPr id="9" name="图片 8" descr="地图&#10;&#10;AI-generated content may be incorrect.">
              <a:extLst>
                <a:ext uri="{FF2B5EF4-FFF2-40B4-BE49-F238E27FC236}">
                  <a16:creationId xmlns:a16="http://schemas.microsoft.com/office/drawing/2014/main" id="{7412B5DE-B589-6415-5852-1400F6E7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018" y="6134589"/>
              <a:ext cx="3352253" cy="352584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AF325D7-9C0A-0501-FE75-E688C64F960F}"/>
                </a:ext>
              </a:extLst>
            </p:cNvPr>
            <p:cNvGrpSpPr/>
            <p:nvPr/>
          </p:nvGrpSpPr>
          <p:grpSpPr>
            <a:xfrm>
              <a:off x="1041786" y="7627203"/>
              <a:ext cx="2655885" cy="354668"/>
              <a:chOff x="1041786" y="7627203"/>
              <a:chExt cx="2655885" cy="354668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279A7C7F-67DB-5B36-25B0-4160659CEAAC}"/>
                  </a:ext>
                </a:extLst>
              </p:cNvPr>
              <p:cNvSpPr/>
              <p:nvPr/>
            </p:nvSpPr>
            <p:spPr>
              <a:xfrm>
                <a:off x="2553546" y="7650604"/>
                <a:ext cx="1127283" cy="266700"/>
              </a:xfrm>
              <a:custGeom>
                <a:avLst/>
                <a:gdLst>
                  <a:gd name="connsiteX0" fmla="*/ 0 w 777240"/>
                  <a:gd name="connsiteY0" fmla="*/ 0 h 266700"/>
                  <a:gd name="connsiteX1" fmla="*/ 220980 w 777240"/>
                  <a:gd name="connsiteY1" fmla="*/ 266700 h 266700"/>
                  <a:gd name="connsiteX2" fmla="*/ 777240 w 777240"/>
                  <a:gd name="connsiteY2" fmla="*/ 266700 h 266700"/>
                  <a:gd name="connsiteX0" fmla="*/ 0 w 1127283"/>
                  <a:gd name="connsiteY0" fmla="*/ 0 h 266700"/>
                  <a:gd name="connsiteX1" fmla="*/ 220980 w 1127283"/>
                  <a:gd name="connsiteY1" fmla="*/ 266700 h 266700"/>
                  <a:gd name="connsiteX2" fmla="*/ 1127283 w 1127283"/>
                  <a:gd name="connsiteY2" fmla="*/ 26431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283" h="266700">
                    <a:moveTo>
                      <a:pt x="0" y="0"/>
                    </a:moveTo>
                    <a:lnTo>
                      <a:pt x="220980" y="266700"/>
                    </a:lnTo>
                    <a:lnTo>
                      <a:pt x="1127283" y="264319"/>
                    </a:ln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31">
                <a:extLst>
                  <a:ext uri="{FF2B5EF4-FFF2-40B4-BE49-F238E27FC236}">
                    <a16:creationId xmlns:a16="http://schemas.microsoft.com/office/drawing/2014/main" id="{57F58E92-8C8D-D497-AFF8-497191ABD390}"/>
                  </a:ext>
                </a:extLst>
              </p:cNvPr>
              <p:cNvSpPr txBox="1"/>
              <p:nvPr/>
            </p:nvSpPr>
            <p:spPr>
              <a:xfrm>
                <a:off x="2692268" y="7627203"/>
                <a:ext cx="1005403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en-US" altLang="zh-CN" sz="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NJZCa010—38</a:t>
                </a:r>
              </a:p>
              <a:p>
                <a:pPr algn="ctr">
                  <a:buNone/>
                </a:pPr>
                <a:r>
                  <a:rPr lang="zh-CN" altLang="en-US" sz="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规划管理单元图则</a:t>
                </a:r>
              </a:p>
            </p:txBody>
          </p:sp>
          <p:sp>
            <p:nvSpPr>
              <p:cNvPr id="60" name="文本框 31">
                <a:extLst>
                  <a:ext uri="{FF2B5EF4-FFF2-40B4-BE49-F238E27FC236}">
                    <a16:creationId xmlns:a16="http://schemas.microsoft.com/office/drawing/2014/main" id="{170347D4-DEEE-D911-AB96-2A0A234BF813}"/>
                  </a:ext>
                </a:extLst>
              </p:cNvPr>
              <p:cNvSpPr txBox="1"/>
              <p:nvPr/>
            </p:nvSpPr>
            <p:spPr>
              <a:xfrm>
                <a:off x="1041786" y="7643317"/>
                <a:ext cx="1005403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altLang="zh-CN" sz="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NJZCa010—37</a:t>
                </a:r>
              </a:p>
              <a:p>
                <a:pPr algn="ctr">
                  <a:buNone/>
                </a:pPr>
                <a:r>
                  <a:rPr lang="zh-CN" altLang="en-US" sz="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规划管理单元图则</a:t>
                </a: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F07CA570-5281-8297-51B3-5C68B2D45111}"/>
                  </a:ext>
                </a:extLst>
              </p:cNvPr>
              <p:cNvSpPr/>
              <p:nvPr/>
            </p:nvSpPr>
            <p:spPr>
              <a:xfrm flipH="1">
                <a:off x="1167563" y="7725604"/>
                <a:ext cx="974528" cy="214192"/>
              </a:xfrm>
              <a:custGeom>
                <a:avLst/>
                <a:gdLst>
                  <a:gd name="connsiteX0" fmla="*/ 0 w 777240"/>
                  <a:gd name="connsiteY0" fmla="*/ 0 h 266700"/>
                  <a:gd name="connsiteX1" fmla="*/ 220980 w 777240"/>
                  <a:gd name="connsiteY1" fmla="*/ 266700 h 266700"/>
                  <a:gd name="connsiteX2" fmla="*/ 777240 w 777240"/>
                  <a:gd name="connsiteY2" fmla="*/ 266700 h 266700"/>
                  <a:gd name="connsiteX0" fmla="*/ 0 w 1127283"/>
                  <a:gd name="connsiteY0" fmla="*/ 0 h 266700"/>
                  <a:gd name="connsiteX1" fmla="*/ 220980 w 1127283"/>
                  <a:gd name="connsiteY1" fmla="*/ 266700 h 266700"/>
                  <a:gd name="connsiteX2" fmla="*/ 1127283 w 1127283"/>
                  <a:gd name="connsiteY2" fmla="*/ 26431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283" h="266700">
                    <a:moveTo>
                      <a:pt x="0" y="0"/>
                    </a:moveTo>
                    <a:lnTo>
                      <a:pt x="220980" y="266700"/>
                    </a:lnTo>
                    <a:lnTo>
                      <a:pt x="1127283" y="264319"/>
                    </a:ln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E731255-FF0C-CBBE-3788-D4FE23756A6F}"/>
                </a:ext>
              </a:extLst>
            </p:cNvPr>
            <p:cNvGrpSpPr/>
            <p:nvPr/>
          </p:nvGrpSpPr>
          <p:grpSpPr>
            <a:xfrm>
              <a:off x="1195064" y="9124950"/>
              <a:ext cx="792089" cy="338554"/>
              <a:chOff x="2897731" y="7655390"/>
              <a:chExt cx="792089" cy="338554"/>
            </a:xfrm>
          </p:grpSpPr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6B1F55B2-6C23-F50F-A985-A9C120691CBB}"/>
                  </a:ext>
                </a:extLst>
              </p:cNvPr>
              <p:cNvSpPr/>
              <p:nvPr/>
            </p:nvSpPr>
            <p:spPr>
              <a:xfrm flipH="1">
                <a:off x="2897731" y="7691317"/>
                <a:ext cx="792089" cy="266700"/>
              </a:xfrm>
              <a:custGeom>
                <a:avLst/>
                <a:gdLst>
                  <a:gd name="connsiteX0" fmla="*/ 0 w 777240"/>
                  <a:gd name="connsiteY0" fmla="*/ 0 h 266700"/>
                  <a:gd name="connsiteX1" fmla="*/ 220980 w 777240"/>
                  <a:gd name="connsiteY1" fmla="*/ 266700 h 266700"/>
                  <a:gd name="connsiteX2" fmla="*/ 777240 w 777240"/>
                  <a:gd name="connsiteY2" fmla="*/ 266700 h 266700"/>
                  <a:gd name="connsiteX0" fmla="*/ 0 w 1127283"/>
                  <a:gd name="connsiteY0" fmla="*/ 0 h 266700"/>
                  <a:gd name="connsiteX1" fmla="*/ 220980 w 1127283"/>
                  <a:gd name="connsiteY1" fmla="*/ 266700 h 266700"/>
                  <a:gd name="connsiteX2" fmla="*/ 1127283 w 1127283"/>
                  <a:gd name="connsiteY2" fmla="*/ 264319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7283" h="266700">
                    <a:moveTo>
                      <a:pt x="0" y="0"/>
                    </a:moveTo>
                    <a:lnTo>
                      <a:pt x="220980" y="266700"/>
                    </a:lnTo>
                    <a:lnTo>
                      <a:pt x="1127283" y="264319"/>
                    </a:lnTo>
                  </a:path>
                </a:pathLst>
              </a:custGeom>
              <a:noFill/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id="{49D895FC-3378-3216-FB52-C2B34A75A19B}"/>
                  </a:ext>
                </a:extLst>
              </p:cNvPr>
              <p:cNvSpPr txBox="1"/>
              <p:nvPr/>
            </p:nvSpPr>
            <p:spPr>
              <a:xfrm>
                <a:off x="2903214" y="7655390"/>
                <a:ext cx="702436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altLang="zh-CN" sz="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NJZCa010</a:t>
                </a:r>
              </a:p>
              <a:p>
                <a:pPr algn="ctr">
                  <a:buNone/>
                </a:pPr>
                <a:r>
                  <a:rPr lang="zh-CN" altLang="en-US" sz="8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控规单元</a:t>
                </a:r>
              </a:p>
            </p:txBody>
          </p:sp>
        </p:grpSp>
        <p:sp>
          <p:nvSpPr>
            <p:cNvPr id="25" name="文本框 31">
              <a:extLst>
                <a:ext uri="{FF2B5EF4-FFF2-40B4-BE49-F238E27FC236}">
                  <a16:creationId xmlns:a16="http://schemas.microsoft.com/office/drawing/2014/main" id="{2BC21E21-B777-CA4A-37E6-9496792238DD}"/>
                </a:ext>
              </a:extLst>
            </p:cNvPr>
            <p:cNvSpPr txBox="1"/>
            <p:nvPr/>
          </p:nvSpPr>
          <p:spPr>
            <a:xfrm rot="20905442">
              <a:off x="2051985" y="7681101"/>
              <a:ext cx="687922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模范中路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7" name="文本框 31">
              <a:extLst>
                <a:ext uri="{FF2B5EF4-FFF2-40B4-BE49-F238E27FC236}">
                  <a16:creationId xmlns:a16="http://schemas.microsoft.com/office/drawing/2014/main" id="{89235F7E-A353-543C-BBA8-61671F436EC7}"/>
                </a:ext>
              </a:extLst>
            </p:cNvPr>
            <p:cNvSpPr txBox="1"/>
            <p:nvPr/>
          </p:nvSpPr>
          <p:spPr>
            <a:xfrm rot="2705886">
              <a:off x="2261667" y="7354214"/>
              <a:ext cx="687922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中山北路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8" name="文本框 31">
              <a:extLst>
                <a:ext uri="{FF2B5EF4-FFF2-40B4-BE49-F238E27FC236}">
                  <a16:creationId xmlns:a16="http://schemas.microsoft.com/office/drawing/2014/main" id="{13E12D42-ABE1-BD0A-D1F2-450600B71E8B}"/>
                </a:ext>
              </a:extLst>
            </p:cNvPr>
            <p:cNvSpPr txBox="1"/>
            <p:nvPr/>
          </p:nvSpPr>
          <p:spPr>
            <a:xfrm rot="18037222">
              <a:off x="1821405" y="7432730"/>
              <a:ext cx="516164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回龙桥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9" name="文本框 31">
              <a:extLst>
                <a:ext uri="{FF2B5EF4-FFF2-40B4-BE49-F238E27FC236}">
                  <a16:creationId xmlns:a16="http://schemas.microsoft.com/office/drawing/2014/main" id="{389C80CB-75B4-C07A-3195-468FD7C5BF28}"/>
                </a:ext>
              </a:extLst>
            </p:cNvPr>
            <p:cNvSpPr txBox="1"/>
            <p:nvPr/>
          </p:nvSpPr>
          <p:spPr>
            <a:xfrm rot="21329995">
              <a:off x="2054314" y="7200757"/>
              <a:ext cx="490794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校门口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7381771-2F23-2676-A1C2-FDF9A4A9375C}"/>
                </a:ext>
              </a:extLst>
            </p:cNvPr>
            <p:cNvSpPr txBox="1"/>
            <p:nvPr/>
          </p:nvSpPr>
          <p:spPr>
            <a:xfrm rot="20839386">
              <a:off x="1476298" y="8029125"/>
              <a:ext cx="307777" cy="57381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秦淮河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8289ABE-F28C-53DA-4439-FBDA456A5986}"/>
                </a:ext>
              </a:extLst>
            </p:cNvPr>
            <p:cNvSpPr txBox="1"/>
            <p:nvPr/>
          </p:nvSpPr>
          <p:spPr>
            <a:xfrm>
              <a:off x="3467087" y="8010594"/>
              <a:ext cx="307777" cy="57381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中山路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4" name="文本框 31">
              <a:extLst>
                <a:ext uri="{FF2B5EF4-FFF2-40B4-BE49-F238E27FC236}">
                  <a16:creationId xmlns:a16="http://schemas.microsoft.com/office/drawing/2014/main" id="{6E0142DC-2119-CDA9-F5E9-F03C84E409A3}"/>
                </a:ext>
              </a:extLst>
            </p:cNvPr>
            <p:cNvSpPr txBox="1"/>
            <p:nvPr/>
          </p:nvSpPr>
          <p:spPr>
            <a:xfrm>
              <a:off x="2670727" y="9481974"/>
              <a:ext cx="490794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汉中路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文本框 31">
              <a:extLst>
                <a:ext uri="{FF2B5EF4-FFF2-40B4-BE49-F238E27FC236}">
                  <a16:creationId xmlns:a16="http://schemas.microsoft.com/office/drawing/2014/main" id="{50257D40-E9C0-BDEE-9F11-9D30818DB4CB}"/>
                </a:ext>
              </a:extLst>
            </p:cNvPr>
            <p:cNvSpPr txBox="1"/>
            <p:nvPr/>
          </p:nvSpPr>
          <p:spPr>
            <a:xfrm>
              <a:off x="1974114" y="6572078"/>
              <a:ext cx="490794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护城河</a:t>
              </a:r>
              <a:endParaRPr lang="en-US" altLang="zh-CN" sz="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C8B841D9-B33C-539B-6F1D-0E17A12B2895}"/>
                </a:ext>
              </a:extLst>
            </p:cNvPr>
            <p:cNvSpPr/>
            <p:nvPr/>
          </p:nvSpPr>
          <p:spPr>
            <a:xfrm>
              <a:off x="2337670" y="7360444"/>
              <a:ext cx="26194" cy="383381"/>
            </a:xfrm>
            <a:custGeom>
              <a:avLst/>
              <a:gdLst>
                <a:gd name="connsiteX0" fmla="*/ 4763 w 26194"/>
                <a:gd name="connsiteY0" fmla="*/ 0 h 383381"/>
                <a:gd name="connsiteX1" fmla="*/ 0 w 26194"/>
                <a:gd name="connsiteY1" fmla="*/ 59531 h 383381"/>
                <a:gd name="connsiteX2" fmla="*/ 9525 w 26194"/>
                <a:gd name="connsiteY2" fmla="*/ 114300 h 383381"/>
                <a:gd name="connsiteX3" fmla="*/ 14288 w 26194"/>
                <a:gd name="connsiteY3" fmla="*/ 164306 h 383381"/>
                <a:gd name="connsiteX4" fmla="*/ 19050 w 26194"/>
                <a:gd name="connsiteY4" fmla="*/ 195262 h 383381"/>
                <a:gd name="connsiteX5" fmla="*/ 21431 w 26194"/>
                <a:gd name="connsiteY5" fmla="*/ 233362 h 383381"/>
                <a:gd name="connsiteX6" fmla="*/ 26194 w 26194"/>
                <a:gd name="connsiteY6" fmla="*/ 257175 h 383381"/>
                <a:gd name="connsiteX7" fmla="*/ 26194 w 26194"/>
                <a:gd name="connsiteY7" fmla="*/ 257175 h 383381"/>
                <a:gd name="connsiteX8" fmla="*/ 16669 w 26194"/>
                <a:gd name="connsiteY8" fmla="*/ 290512 h 383381"/>
                <a:gd name="connsiteX9" fmla="*/ 9525 w 26194"/>
                <a:gd name="connsiteY9" fmla="*/ 309562 h 383381"/>
                <a:gd name="connsiteX10" fmla="*/ 7144 w 26194"/>
                <a:gd name="connsiteY10" fmla="*/ 326231 h 383381"/>
                <a:gd name="connsiteX11" fmla="*/ 4763 w 26194"/>
                <a:gd name="connsiteY11" fmla="*/ 383381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94" h="383381">
                  <a:moveTo>
                    <a:pt x="4763" y="0"/>
                  </a:moveTo>
                  <a:lnTo>
                    <a:pt x="0" y="59531"/>
                  </a:lnTo>
                  <a:lnTo>
                    <a:pt x="9525" y="114300"/>
                  </a:lnTo>
                  <a:lnTo>
                    <a:pt x="14288" y="164306"/>
                  </a:lnTo>
                  <a:lnTo>
                    <a:pt x="19050" y="195262"/>
                  </a:lnTo>
                  <a:lnTo>
                    <a:pt x="21431" y="233362"/>
                  </a:lnTo>
                  <a:lnTo>
                    <a:pt x="26194" y="257175"/>
                  </a:lnTo>
                  <a:lnTo>
                    <a:pt x="26194" y="257175"/>
                  </a:lnTo>
                  <a:lnTo>
                    <a:pt x="16669" y="290512"/>
                  </a:lnTo>
                  <a:lnTo>
                    <a:pt x="9525" y="309562"/>
                  </a:lnTo>
                  <a:lnTo>
                    <a:pt x="7144" y="326231"/>
                  </a:lnTo>
                  <a:cubicBezTo>
                    <a:pt x="6350" y="345281"/>
                    <a:pt x="5557" y="364331"/>
                    <a:pt x="4763" y="383381"/>
                  </a:cubicBezTo>
                </a:path>
              </a:pathLst>
            </a:custGeom>
            <a:noFill/>
            <a:ln w="9525">
              <a:solidFill>
                <a:srgbClr val="D8130A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461</Words>
  <Application>Microsoft Office PowerPoint</Application>
  <PresentationFormat>自定义</PresentationFormat>
  <Paragraphs>68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3_Office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493</cp:revision>
  <cp:lastPrinted>2024-03-26T06:31:00Z</cp:lastPrinted>
  <dcterms:created xsi:type="dcterms:W3CDTF">2019-11-04T11:42:00Z</dcterms:created>
  <dcterms:modified xsi:type="dcterms:W3CDTF">2026-06-30T04:31:50Z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2019-10-17T16:00:00Z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2019-11-12T16:00:00Z</vt:filetime>
  </property>
  <property fmtid="{D5CDD505-2E9C-101B-9397-08002B2CF9AE}" pid="5" name="ICV">
    <vt:lpwstr>20029AC2926B49EF9193DE0963BD0B5D_12</vt:lpwstr>
  </property>
  <property fmtid="{D5CDD505-2E9C-101B-9397-08002B2CF9AE}" pid="6" name="KSOProductBuildVer">
    <vt:lpwstr>2052-12.1.0.24034</vt:lpwstr>
  </property>
</Properties>
</file>