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4" r:id="rId2"/>
  </p:sldMasterIdLst>
  <p:notesMasterIdLst>
    <p:notesMasterId r:id="rId5"/>
  </p:notesMasterIdLst>
  <p:handoutMasterIdLst>
    <p:handoutMasterId r:id="rId6"/>
  </p:handoutMasterIdLst>
  <p:sldIdLst>
    <p:sldId id="256" r:id="rId3"/>
    <p:sldId id="259" r:id="rId4"/>
  </p:sldIdLst>
  <p:sldSz cx="20104100" cy="10058400"/>
  <p:notesSz cx="14355763" cy="9926638"/>
  <p:custDataLst>
    <p:tags r:id="rId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6" userDrawn="1">
          <p15:clr>
            <a:srgbClr val="A4A3A4"/>
          </p15:clr>
        </p15:guide>
        <p15:guide id="2" pos="63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00000"/>
    <a:srgbClr val="D42324"/>
    <a:srgbClr val="FFFFFF"/>
    <a:srgbClr val="0108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96331" autoAdjust="0"/>
  </p:normalViewPr>
  <p:slideViewPr>
    <p:cSldViewPr showGuides="1">
      <p:cViewPr varScale="1">
        <p:scale>
          <a:sx n="79" d="100"/>
          <a:sy n="79" d="100"/>
        </p:scale>
        <p:origin x="360" y="102"/>
      </p:cViewPr>
      <p:guideLst>
        <p:guide orient="horz" pos="3166"/>
        <p:guide pos="63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220693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30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8131430" y="0"/>
            <a:ext cx="6220693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305"/>
            </a:lvl1pPr>
          </a:lstStyle>
          <a:p>
            <a:fld id="{0F9B84EA-7D68-4D60-9CB1-D50884785D1C}" type="datetimeFigureOut">
              <a:rPr lang="zh-CN" altLang="en-US" smtClean="0"/>
              <a:t>2026/7/7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281"/>
            <a:ext cx="6220693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0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8131430" y="9428281"/>
            <a:ext cx="6220693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30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8131230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r">
              <a:defRPr sz="1000"/>
            </a:lvl1pPr>
          </a:lstStyle>
          <a:p>
            <a:pPr defTabSz="735965">
              <a:defRPr/>
            </a:pPr>
            <a:fld id="{C1DB716A-964D-4EB2-8D0E-86C29F8A49E2}" type="datetimeFigureOut">
              <a:rPr lang="zh-CN" altLang="en-US" smtClean="0"/>
              <a:t>2026/7/7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33813" y="1243013"/>
            <a:ext cx="668813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3587" tIns="36794" rIns="73587" bIns="36794" rtlCol="0" anchor="ctr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435126" y="4776884"/>
            <a:ext cx="11485517" cy="3908927"/>
          </a:xfrm>
          <a:prstGeom prst="rect">
            <a:avLst/>
          </a:prstGeom>
        </p:spPr>
        <p:txBody>
          <a:bodyPr vert="horz" lIns="73587" tIns="36794" rIns="73587" bIns="36794" rtlCol="0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368300" marR="0" lvl="1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二级</a:t>
            </a:r>
          </a:p>
          <a:p>
            <a:pPr marL="735965" marR="0" lvl="2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三级</a:t>
            </a:r>
          </a:p>
          <a:p>
            <a:pPr marL="1103630" marR="0" lvl="3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四级</a:t>
            </a:r>
          </a:p>
          <a:p>
            <a:pPr marL="1471930" marR="0" lvl="4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3" y="9428428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 anchor="b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8131230" y="9428428"/>
            <a:ext cx="6221133" cy="498212"/>
          </a:xfrm>
          <a:prstGeom prst="rect">
            <a:avLst/>
          </a:prstGeom>
        </p:spPr>
        <p:txBody>
          <a:bodyPr vert="horz" wrap="square" lIns="73587" tIns="36794" rIns="73587" bIns="36794" numCol="1" anchor="b" anchorCtr="0" compatLnSpc="1"/>
          <a:lstStyle>
            <a:lvl1pPr algn="r">
              <a:defRPr sz="1000"/>
            </a:lvl1pPr>
          </a:lstStyle>
          <a:p>
            <a:pPr defTabSz="735965">
              <a:defRPr/>
            </a:pPr>
            <a:fld id="{213A655C-B1AC-4425-A5A8-AB2C31E5176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33813" y="1243013"/>
            <a:ext cx="6688137" cy="334645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2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73587" tIns="36794" rIns="73587" bIns="36794" anchor="t" anchorCtr="0"/>
          <a:lstStyle/>
          <a:p>
            <a:pPr lvl="0" defTabSz="91440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8131175" y="9428163"/>
            <a:ext cx="6221413" cy="498475"/>
          </a:xfrm>
          <a:prstGeom prst="rect">
            <a:avLst/>
          </a:prstGeom>
          <a:noFill/>
          <a:ln w="9525">
            <a:noFill/>
          </a:ln>
        </p:spPr>
        <p:txBody>
          <a:bodyPr lIns="73587" tIns="36794" rIns="73587" bIns="36794" anchor="b" anchorCtr="0"/>
          <a:lstStyle/>
          <a:p>
            <a:pPr lvl="0" algn="r">
              <a:buNone/>
            </a:pPr>
            <a:fld id="{9A0DB2DC-4C9A-4742-B13C-FB6460FD3503}" type="slidenum">
              <a:rPr lang="zh-CN" altLang="en-US" sz="1000" dirty="0">
                <a:solidFill>
                  <a:srgbClr val="000000"/>
                </a:solidFill>
              </a:rPr>
              <a:t>2</a:t>
            </a:fld>
            <a:endParaRPr lang="zh-CN" altLang="en-US" sz="1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7/7/2026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"/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9975850" y="5824538"/>
            <a:ext cx="5192713" cy="424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9990138" y="5819775"/>
            <a:ext cx="5178425" cy="4268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968374" y="619172"/>
            <a:ext cx="6948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南京市国土空间规划编制成果公布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6" name="object 4"/>
          <p:cNvSpPr txBox="1"/>
          <p:nvPr/>
        </p:nvSpPr>
        <p:spPr>
          <a:xfrm>
            <a:off x="10052050" y="9058223"/>
            <a:ext cx="5122864" cy="61150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4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南京市规划和自然资源局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二O</a:t>
            </a:r>
            <a:r>
              <a:rPr lang="en-US" altLang="en-US" sz="1200" dirty="0" err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en-US" altLang="zh-CN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9" name="object 7"/>
          <p:cNvSpPr txBox="1"/>
          <p:nvPr/>
        </p:nvSpPr>
        <p:spPr>
          <a:xfrm>
            <a:off x="15844664" y="609716"/>
            <a:ext cx="3712442" cy="171513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促进产业用地高质量利用，我局会同浦口区人民政府组织开展了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《南京江北新区控制性详细规划》NJJBe040—05规划管理单元修改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工作。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根据《中华人民共和国城乡规划法》《南京市国土空间规划条例》，现将</a:t>
            </a:r>
            <a:r>
              <a:rPr lang="zh-CN" altLang="en-US" sz="9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《南京江北新区控制性详细规划》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NJJBe040—05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规划管理单元图则修改成果向社会予以公布。</a:t>
            </a:r>
          </a:p>
        </p:txBody>
      </p:sp>
      <p:sp>
        <p:nvSpPr>
          <p:cNvPr id="8203" name="object 16"/>
          <p:cNvSpPr txBox="1"/>
          <p:nvPr/>
        </p:nvSpPr>
        <p:spPr>
          <a:xfrm>
            <a:off x="5434013" y="8665409"/>
            <a:ext cx="2689225" cy="98869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84150" indent="-171450" eaLnBrk="1" hangingPunct="1"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 址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南京市鼓楼区</a:t>
            </a:r>
            <a:r>
              <a:rPr lang="en-US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中山路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171号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邮 编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网 址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http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://ghj.nanjing.gov.cn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025-58180569</a:t>
            </a:r>
            <a:endParaRPr lang="zh-CN" altLang="en-US" sz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12"/>
          <p:cNvSpPr txBox="1"/>
          <p:nvPr/>
        </p:nvSpPr>
        <p:spPr>
          <a:xfrm>
            <a:off x="15844664" y="6520894"/>
            <a:ext cx="3712442" cy="22724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本规划</a:t>
            </a:r>
            <a:r>
              <a:rPr lang="en-US" altLang="zh-CN" sz="9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是城市发展的控制与引导性文件，不代表具体的项目实施计划和实施方案。一旦有建设行为，应依据批准的具体项目建设方案实施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国土空间规划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是不断优化更新的过程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，规划内容以南京市规划和自然资源局存档备查的最新版本为准，同一地区同内容深度规划若有更新，南京市规划和自然资源局将</a:t>
            </a:r>
            <a:r>
              <a:rPr lang="en-US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依法及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时在网站上公布，本材料自动作废。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900" noProof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本材料版权及解释权归南京市规划和自然资源局所有，未取得版权人的书面授权，谢绝改变、分发、发布或使用本材料图文资料。</a:t>
            </a: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 rotWithShape="1">
          <a:blip r:embed="rId5"/>
          <a:srcRect r="79277"/>
          <a:stretch>
            <a:fillRect/>
          </a:stretch>
        </p:blipFill>
        <p:spPr>
          <a:xfrm>
            <a:off x="12566650" y="533400"/>
            <a:ext cx="473732" cy="53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object 5"/>
          <p:cNvSpPr txBox="1"/>
          <p:nvPr/>
        </p:nvSpPr>
        <p:spPr>
          <a:xfrm>
            <a:off x="10966426" y="2367905"/>
            <a:ext cx="4267088" cy="50101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1430" algn="ctr" eaLnBrk="1" hangingPunct="1">
              <a:lnSpc>
                <a:spcPct val="102000"/>
              </a:lnSpc>
            </a:pP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《南京江北新区控制性详细规划》</a:t>
            </a:r>
          </a:p>
          <a:p>
            <a:pPr marL="11430" algn="ctr" eaLnBrk="1" hangingPunct="1">
              <a:lnSpc>
                <a:spcPct val="102000"/>
              </a:lnSpc>
            </a:pP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  <a:sym typeface="+mn-ea"/>
              </a:rPr>
              <a:t>NJJBe040—05规划管理单元修改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rcRect l="16056" t="4271" r="16910" b="4280"/>
          <a:stretch>
            <a:fillRect/>
          </a:stretch>
        </p:blipFill>
        <p:spPr>
          <a:xfrm>
            <a:off x="7936230" y="2256790"/>
            <a:ext cx="7547610" cy="727265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rcRect l="2290" t="6266" r="14216" b="2201"/>
          <a:stretch>
            <a:fillRect/>
          </a:stretch>
        </p:blipFill>
        <p:spPr>
          <a:xfrm>
            <a:off x="701675" y="6279515"/>
            <a:ext cx="3717290" cy="3293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43" name="图片 39"/>
          <p:cNvPicPr>
            <a:picLocks noChangeAspect="1"/>
          </p:cNvPicPr>
          <p:nvPr/>
        </p:nvPicPr>
        <p:blipFill>
          <a:blip r:embed="rId5"/>
          <a:srcRect l="4327" t="14584" r="2792" b="10815"/>
          <a:stretch>
            <a:fillRect/>
          </a:stretch>
        </p:blipFill>
        <p:spPr>
          <a:xfrm>
            <a:off x="701675" y="1801813"/>
            <a:ext cx="3711575" cy="42179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" name="矩形 5"/>
          <p:cNvSpPr/>
          <p:nvPr/>
        </p:nvSpPr>
        <p:spPr>
          <a:xfrm>
            <a:off x="3065463" y="4746625"/>
            <a:ext cx="1333500" cy="1273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35025" y="1788478"/>
            <a:ext cx="3652838" cy="4217988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1927860" y="5065395"/>
            <a:ext cx="169863" cy="17145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7" name="文本框 31"/>
          <p:cNvSpPr txBox="1"/>
          <p:nvPr/>
        </p:nvSpPr>
        <p:spPr>
          <a:xfrm>
            <a:off x="2202657" y="5065395"/>
            <a:ext cx="119888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NJJBe040—05</a:t>
            </a:r>
          </a:p>
          <a:p>
            <a:pPr algn="ctr">
              <a:buNone/>
            </a:pPr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sp>
        <p:nvSpPr>
          <p:cNvPr id="10248" name="object 8"/>
          <p:cNvSpPr/>
          <p:nvPr/>
        </p:nvSpPr>
        <p:spPr>
          <a:xfrm>
            <a:off x="0" y="779463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9" name="object 9"/>
          <p:cNvSpPr/>
          <p:nvPr/>
        </p:nvSpPr>
        <p:spPr>
          <a:xfrm>
            <a:off x="0" y="0"/>
            <a:ext cx="0" cy="10053638"/>
          </a:xfrm>
          <a:custGeom>
            <a:avLst/>
            <a:gdLst>
              <a:gd name="txL" fmla="*/ 0 w 1"/>
              <a:gd name="txT" fmla="*/ 0 h 10053320"/>
              <a:gd name="txR" fmla="*/ 0 w 1"/>
              <a:gd name="txB" fmla="*/ 10053320 h 10053320"/>
            </a:gdLst>
            <a:ahLst/>
            <a:cxnLst>
              <a:cxn ang="0">
                <a:pos x="0" y="0"/>
              </a:cxn>
              <a:cxn ang="0">
                <a:pos x="0" y="10060684"/>
              </a:cxn>
            </a:cxnLst>
            <a:rect l="txL" t="txT" r="txR" b="txB"/>
            <a:pathLst>
              <a:path w="1" h="10053320">
                <a:moveTo>
                  <a:pt x="0" y="0"/>
                </a:moveTo>
                <a:lnTo>
                  <a:pt x="0" y="1005274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9" name="矩形 38"/>
          <p:cNvSpPr/>
          <p:nvPr/>
        </p:nvSpPr>
        <p:spPr>
          <a:xfrm>
            <a:off x="18038763" y="1857375"/>
            <a:ext cx="506413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814513" y="5992813"/>
            <a:ext cx="1338263" cy="2301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</a:t>
            </a:r>
            <a:r>
              <a:rPr kumimoji="0" lang="zh-CN" altLang="zh-CN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图则在</a:t>
            </a:r>
            <a:r>
              <a:rPr kumimoji="0" lang="zh-CN" altLang="en-US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浦口</a:t>
            </a:r>
            <a:r>
              <a:rPr kumimoji="0" lang="zh-CN" altLang="zh-CN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区的位置</a:t>
            </a:r>
          </a:p>
        </p:txBody>
      </p:sp>
      <p:sp>
        <p:nvSpPr>
          <p:cNvPr id="3" name="矩形 2"/>
          <p:cNvSpPr/>
          <p:nvPr/>
        </p:nvSpPr>
        <p:spPr>
          <a:xfrm>
            <a:off x="12323763" y="1857375"/>
            <a:ext cx="609600" cy="200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59413" y="1192213"/>
            <a:ext cx="14193838" cy="714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323850" algn="l" defTabSz="914400" eaLnBrk="1" fontAlgn="auto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（一）用地性质及控制指标。05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32地块用地性质修改为一类工业和科研混合用地（M1+B29a），容积率≤2.0，建筑密度≤55%，建筑高度≤60米，绿地率≥10%。</a:t>
            </a:r>
          </a:p>
          <a:p>
            <a:pPr marL="12700" indent="323850" algn="l" eaLnBrk="1" fontAlgn="auto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增加条文引导。05—32地块为一类工业和科研混合用地，产业功能需符合地区产业规划要求，发展绿色、环境友好型都市产业。加强滨水沿线建筑引导，塑造优美的空间环境，鼓励高层建筑临横江大道布置，空间界面应公建化设计，形成统一协调的城市风貌。</a:t>
            </a:r>
            <a:endParaRPr lang="en-US" altLang="zh-CN" sz="9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indent="323850" algn="l" defTabSz="914400" eaLnBrk="1" fontAlgn="auto" hangingPunct="1">
              <a:lnSpc>
                <a:spcPct val="150000"/>
              </a:lnSpc>
              <a:buClrTx/>
              <a:buSzTx/>
              <a:buFontTx/>
              <a:defRPr/>
            </a:pPr>
            <a:endParaRPr kumimoji="0" lang="zh-CN" altLang="zh-CN" sz="900" b="0" i="0" u="none" strike="noStrike" kern="1200" cap="none" spc="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256" name="object 10"/>
          <p:cNvSpPr/>
          <p:nvPr/>
        </p:nvSpPr>
        <p:spPr>
          <a:xfrm>
            <a:off x="0" y="10048875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60" name="文本框 49"/>
          <p:cNvSpPr txBox="1"/>
          <p:nvPr/>
        </p:nvSpPr>
        <p:spPr>
          <a:xfrm>
            <a:off x="2527300" y="6434455"/>
            <a:ext cx="1438275" cy="245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buNone/>
            </a:pPr>
            <a:r>
              <a:rPr lang="zh-CN" altLang="en-US" sz="1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NJJBe040</a:t>
            </a:r>
            <a:r>
              <a:rPr lang="zh-CN" altLang="en-US" sz="1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控规单元</a:t>
            </a:r>
          </a:p>
        </p:txBody>
      </p:sp>
      <p:sp>
        <p:nvSpPr>
          <p:cNvPr id="51" name="任意多边形 50"/>
          <p:cNvSpPr/>
          <p:nvPr/>
        </p:nvSpPr>
        <p:spPr>
          <a:xfrm>
            <a:off x="2563495" y="6684963"/>
            <a:ext cx="1285875" cy="90488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  <a:gd name="connsiteX0-1" fmla="*/ 0 w 1017170"/>
              <a:gd name="connsiteY0-2" fmla="*/ 16543 h 16543"/>
              <a:gd name="connsiteX1-3" fmla="*/ 64670 w 1017170"/>
              <a:gd name="connsiteY1-4" fmla="*/ 0 h 16543"/>
              <a:gd name="connsiteX2-5" fmla="*/ 1017170 w 1017170"/>
              <a:gd name="connsiteY2-6" fmla="*/ 0 h 165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017170" h="16543">
                <a:moveTo>
                  <a:pt x="0" y="16543"/>
                </a:moveTo>
                <a:lnTo>
                  <a:pt x="64670" y="0"/>
                </a:lnTo>
                <a:lnTo>
                  <a:pt x="1017170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2" name="文本框 51"/>
          <p:cNvSpPr txBox="1"/>
          <p:nvPr/>
        </p:nvSpPr>
        <p:spPr>
          <a:xfrm>
            <a:off x="3220085" y="7225665"/>
            <a:ext cx="119888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>
              <a:buNone/>
            </a:pPr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NJJBe040—05</a:t>
            </a:r>
          </a:p>
          <a:p>
            <a:pPr algn="l">
              <a:buNone/>
            </a:pPr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sp>
        <p:nvSpPr>
          <p:cNvPr id="10265" name="object 11"/>
          <p:cNvSpPr/>
          <p:nvPr/>
        </p:nvSpPr>
        <p:spPr>
          <a:xfrm>
            <a:off x="5191125" y="784225"/>
            <a:ext cx="0" cy="9117013"/>
          </a:xfrm>
          <a:custGeom>
            <a:avLst/>
            <a:gdLst>
              <a:gd name="txL" fmla="*/ 0 w 1"/>
              <a:gd name="txT" fmla="*/ 0 h 9116695"/>
              <a:gd name="txR" fmla="*/ 0 w 1"/>
              <a:gd name="txB" fmla="*/ 9116695 h 9116695"/>
            </a:gdLst>
            <a:ahLst/>
            <a:cxnLst>
              <a:cxn ang="0">
                <a:pos x="0" y="0"/>
              </a:cxn>
              <a:cxn ang="0">
                <a:pos x="0" y="9124211"/>
              </a:cxn>
            </a:cxnLst>
            <a:rect l="txL" t="txT" r="txR" b="txB"/>
            <a:pathLst>
              <a:path w="1" h="9116695">
                <a:moveTo>
                  <a:pt x="0" y="0"/>
                </a:moveTo>
                <a:lnTo>
                  <a:pt x="0" y="9116254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66" name="object 7"/>
          <p:cNvSpPr txBox="1"/>
          <p:nvPr/>
        </p:nvSpPr>
        <p:spPr>
          <a:xfrm>
            <a:off x="315913" y="946150"/>
            <a:ext cx="1454150" cy="2222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区位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object 3"/>
          <p:cNvSpPr txBox="1"/>
          <p:nvPr/>
        </p:nvSpPr>
        <p:spPr>
          <a:xfrm>
            <a:off x="315913" y="1298575"/>
            <a:ext cx="4694238" cy="830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700" marR="0" indent="323850" algn="just" defTabSz="914400" eaLnBrk="1" fontAlgn="auto" hangingPunct="1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900" spc="2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NJJBe040—05规划管理单元图则位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于浦口区</a:t>
            </a:r>
            <a:r>
              <a:rPr lang="zh-CN" altLang="en-US" sz="900" spc="2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西南部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en-US" sz="900" spc="20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东至紫创路、南至横江大道、西至园腾路、北至浦滨路，用地面积约70.48公顷。</a:t>
            </a:r>
          </a:p>
          <a:p>
            <a:pPr marL="12700" marR="0" indent="323850" algn="just" defTabSz="914400" eaLnBrk="1" fontAlgn="auto" hangingPunct="1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0" lang="zh-CN" altLang="en-US" sz="900" kern="1200" cap="none" spc="20" normalizeH="0" baseline="0" noProof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12700" marR="0" indent="323850" algn="just" defTabSz="914400" eaLnBrk="1" fontAlgn="auto" hangingPunct="1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0" lang="en-US" altLang="zh-CN" sz="900" kern="1200" cap="none" spc="20" normalizeH="0" baseline="0" noProof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644525" y="9577388"/>
            <a:ext cx="3679825" cy="229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</a:t>
            </a:r>
            <a:r>
              <a:rPr kumimoji="0" lang="zh-CN" altLang="zh-CN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图则在</a:t>
            </a:r>
            <a:r>
              <a:rPr lang="zh-CN" altLang="zh-CN" sz="900" kern="1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NJJBe040</a:t>
            </a:r>
            <a:r>
              <a:rPr kumimoji="0" lang="zh-CN" altLang="zh-CN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控规单元的位置</a:t>
            </a:r>
          </a:p>
        </p:txBody>
      </p:sp>
      <p:sp>
        <p:nvSpPr>
          <p:cNvPr id="10269" name="object 7"/>
          <p:cNvSpPr txBox="1"/>
          <p:nvPr/>
        </p:nvSpPr>
        <p:spPr>
          <a:xfrm>
            <a:off x="5643563" y="925513"/>
            <a:ext cx="2174875" cy="21431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>
              <a:buNone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图则修改内容</a:t>
            </a:r>
            <a:endParaRPr lang="en-US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-639" y="286450"/>
            <a:ext cx="20104099" cy="32258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algn="ctr">
              <a:lnSpc>
                <a:spcPct val="150000"/>
              </a:lnSpc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《南京江北新区控制性详细规划》NJJBe040—05规划管理单元图则</a:t>
            </a:r>
          </a:p>
        </p:txBody>
      </p:sp>
      <p:sp>
        <p:nvSpPr>
          <p:cNvPr id="11" name="任意多边形 10"/>
          <p:cNvSpPr/>
          <p:nvPr/>
        </p:nvSpPr>
        <p:spPr>
          <a:xfrm>
            <a:off x="3067685" y="7620953"/>
            <a:ext cx="1285875" cy="90488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  <a:gd name="connsiteX0-1" fmla="*/ 0 w 1017170"/>
              <a:gd name="connsiteY0-2" fmla="*/ 16543 h 16543"/>
              <a:gd name="connsiteX1-3" fmla="*/ 64670 w 1017170"/>
              <a:gd name="connsiteY1-4" fmla="*/ 0 h 16543"/>
              <a:gd name="connsiteX2-5" fmla="*/ 1017170 w 1017170"/>
              <a:gd name="connsiteY2-6" fmla="*/ 0 h 165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017170" h="16543">
                <a:moveTo>
                  <a:pt x="0" y="16543"/>
                </a:moveTo>
                <a:lnTo>
                  <a:pt x="64670" y="0"/>
                </a:lnTo>
                <a:lnTo>
                  <a:pt x="1017170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0" name="组合 207"/>
          <p:cNvGrpSpPr/>
          <p:nvPr/>
        </p:nvGrpSpPr>
        <p:grpSpPr>
          <a:xfrm>
            <a:off x="16244570" y="8407083"/>
            <a:ext cx="1666875" cy="635000"/>
            <a:chOff x="17976523" y="7061476"/>
            <a:chExt cx="1666732" cy="634020"/>
          </a:xfrm>
        </p:grpSpPr>
        <p:sp>
          <p:nvSpPr>
            <p:cNvPr id="52" name="矩形 51"/>
            <p:cNvSpPr/>
            <p:nvPr/>
          </p:nvSpPr>
          <p:spPr>
            <a:xfrm>
              <a:off x="17976523" y="7425942"/>
              <a:ext cx="349281" cy="12911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53" name="组合 209"/>
            <p:cNvGrpSpPr/>
            <p:nvPr/>
          </p:nvGrpSpPr>
          <p:grpSpPr>
            <a:xfrm>
              <a:off x="17976523" y="7061476"/>
              <a:ext cx="1666732" cy="634020"/>
              <a:chOff x="17976523" y="7061476"/>
              <a:chExt cx="1666732" cy="634020"/>
            </a:xfrm>
          </p:grpSpPr>
          <p:sp>
            <p:nvSpPr>
              <p:cNvPr id="54" name="文本框 210"/>
              <p:cNvSpPr txBox="1"/>
              <p:nvPr/>
            </p:nvSpPr>
            <p:spPr>
              <a:xfrm>
                <a:off x="18401993" y="7061476"/>
                <a:ext cx="1241262" cy="6340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rIns="0">
                <a:spAutoFit/>
              </a:bodyPr>
              <a:lstStyle/>
              <a:p>
                <a:pPr>
                  <a:lnSpc>
                    <a:spcPct val="160000"/>
                  </a:lnSpc>
                  <a:buNone/>
                </a:pPr>
                <a:r>
                  <a:rPr lang="zh-CN" altLang="en-US" sz="11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修改地块范围</a:t>
                </a:r>
              </a:p>
              <a:p>
                <a:pPr>
                  <a:lnSpc>
                    <a:spcPct val="160000"/>
                  </a:lnSpc>
                  <a:buNone/>
                </a:pPr>
                <a:r>
                  <a:rPr lang="zh-CN" altLang="en-US" sz="11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图则单元边界</a:t>
                </a:r>
                <a:endParaRPr lang="en-US" altLang="zh-CN" sz="11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矩形 54"/>
              <p:cNvSpPr/>
              <p:nvPr/>
            </p:nvSpPr>
            <p:spPr>
              <a:xfrm>
                <a:off x="17976523" y="7193276"/>
                <a:ext cx="349281" cy="129117"/>
              </a:xfrm>
              <a:prstGeom prst="rect">
                <a:avLst/>
              </a:prstGeom>
              <a:noFill/>
              <a:ln w="19050">
                <a:solidFill>
                  <a:srgbClr val="0000FF"/>
                </a:solidFill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ea"/>
                </a:endParaRPr>
              </a:p>
            </p:txBody>
          </p:sp>
        </p:grpSp>
      </p:grpSp>
      <p:graphicFrame>
        <p:nvGraphicFramePr>
          <p:cNvPr id="56" name="表格 55"/>
          <p:cNvGraphicFramePr>
            <a:graphicFrameLocks noGrp="1"/>
          </p:cNvGraphicFramePr>
          <p:nvPr/>
        </p:nvGraphicFramePr>
        <p:xfrm>
          <a:off x="16136938" y="9124950"/>
          <a:ext cx="3333750" cy="54451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3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0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批准单位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南京市人民政府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批准文号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r>
                        <a:rPr kumimoji="1" lang="zh-CN" altLang="en-US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宁政复</a:t>
                      </a:r>
                      <a:r>
                        <a:rPr kumimoji="1" lang="en-US" altLang="zh-CN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〔2026〕72</a:t>
                      </a:r>
                      <a:r>
                        <a:rPr kumimoji="1" lang="zh-CN" altLang="en-US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号</a:t>
                      </a:r>
                      <a:endParaRPr kumimoji="1" lang="zh-CN" altLang="en-US" sz="9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任意多边形: 形状 7"/>
          <p:cNvSpPr/>
          <p:nvPr/>
        </p:nvSpPr>
        <p:spPr bwMode="auto">
          <a:xfrm>
            <a:off x="11649075" y="7198360"/>
            <a:ext cx="1256665" cy="1502410"/>
          </a:xfrm>
          <a:custGeom>
            <a:avLst/>
            <a:gdLst>
              <a:gd name="connsiteX0" fmla="*/ 78581 w 219075"/>
              <a:gd name="connsiteY0" fmla="*/ 0 h 261938"/>
              <a:gd name="connsiteX1" fmla="*/ 219075 w 219075"/>
              <a:gd name="connsiteY1" fmla="*/ 109538 h 261938"/>
              <a:gd name="connsiteX2" fmla="*/ 161925 w 219075"/>
              <a:gd name="connsiteY2" fmla="*/ 261938 h 261938"/>
              <a:gd name="connsiteX3" fmla="*/ 0 w 219075"/>
              <a:gd name="connsiteY3" fmla="*/ 135732 h 261938"/>
              <a:gd name="connsiteX4" fmla="*/ 78581 w 219075"/>
              <a:gd name="connsiteY4" fmla="*/ 0 h 261938"/>
              <a:gd name="connsiteX0-1" fmla="*/ 78581 w 216744"/>
              <a:gd name="connsiteY0-2" fmla="*/ 0 h 261938"/>
              <a:gd name="connsiteX1-3" fmla="*/ 216744 w 216744"/>
              <a:gd name="connsiteY1-4" fmla="*/ 107207 h 261938"/>
              <a:gd name="connsiteX2-5" fmla="*/ 161925 w 216744"/>
              <a:gd name="connsiteY2-6" fmla="*/ 261938 h 261938"/>
              <a:gd name="connsiteX3-7" fmla="*/ 0 w 216744"/>
              <a:gd name="connsiteY3-8" fmla="*/ 135732 h 261938"/>
              <a:gd name="connsiteX4-9" fmla="*/ 78581 w 216744"/>
              <a:gd name="connsiteY4-10" fmla="*/ 0 h 261938"/>
              <a:gd name="connsiteX0-11" fmla="*/ 80912 w 219075"/>
              <a:gd name="connsiteY0-12" fmla="*/ 0 h 261938"/>
              <a:gd name="connsiteX1-13" fmla="*/ 219075 w 219075"/>
              <a:gd name="connsiteY1-14" fmla="*/ 107207 h 261938"/>
              <a:gd name="connsiteX2-15" fmla="*/ 164256 w 219075"/>
              <a:gd name="connsiteY2-16" fmla="*/ 261938 h 261938"/>
              <a:gd name="connsiteX3-17" fmla="*/ 0 w 219075"/>
              <a:gd name="connsiteY3-18" fmla="*/ 133401 h 261938"/>
              <a:gd name="connsiteX4-19" fmla="*/ 80912 w 219075"/>
              <a:gd name="connsiteY4-20" fmla="*/ 0 h 261938"/>
              <a:gd name="connsiteX0-21" fmla="*/ 82466 w 219075"/>
              <a:gd name="connsiteY0-22" fmla="*/ 0 h 259607"/>
              <a:gd name="connsiteX1-23" fmla="*/ 219075 w 219075"/>
              <a:gd name="connsiteY1-24" fmla="*/ 104876 h 259607"/>
              <a:gd name="connsiteX2-25" fmla="*/ 164256 w 219075"/>
              <a:gd name="connsiteY2-26" fmla="*/ 259607 h 259607"/>
              <a:gd name="connsiteX3-27" fmla="*/ 0 w 219075"/>
              <a:gd name="connsiteY3-28" fmla="*/ 131070 h 259607"/>
              <a:gd name="connsiteX4-29" fmla="*/ 82466 w 219075"/>
              <a:gd name="connsiteY4-30" fmla="*/ 0 h 259607"/>
              <a:gd name="connsiteX0-31" fmla="*/ 83243 w 219075"/>
              <a:gd name="connsiteY0-32" fmla="*/ 0 h 261938"/>
              <a:gd name="connsiteX1-33" fmla="*/ 219075 w 219075"/>
              <a:gd name="connsiteY1-34" fmla="*/ 107207 h 261938"/>
              <a:gd name="connsiteX2-35" fmla="*/ 164256 w 219075"/>
              <a:gd name="connsiteY2-36" fmla="*/ 261938 h 261938"/>
              <a:gd name="connsiteX3-37" fmla="*/ 0 w 219075"/>
              <a:gd name="connsiteY3-38" fmla="*/ 133401 h 261938"/>
              <a:gd name="connsiteX4-39" fmla="*/ 83243 w 219075"/>
              <a:gd name="connsiteY4-40" fmla="*/ 0 h 26193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19075" h="261938">
                <a:moveTo>
                  <a:pt x="83243" y="0"/>
                </a:moveTo>
                <a:lnTo>
                  <a:pt x="219075" y="107207"/>
                </a:lnTo>
                <a:lnTo>
                  <a:pt x="164256" y="261938"/>
                </a:lnTo>
                <a:lnTo>
                  <a:pt x="0" y="133401"/>
                </a:lnTo>
                <a:lnTo>
                  <a:pt x="83243" y="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8515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00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 rot="1472165">
            <a:off x="12763500" y="3225165"/>
            <a:ext cx="1397000" cy="18415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dist" defTabSz="794385">
              <a:buClrTx/>
              <a:buSzTx/>
              <a:buFontTx/>
            </a:pPr>
            <a:r>
              <a:rPr lang="zh-CN" altLang="en-US" sz="1200" b="1" dirty="0">
                <a:solidFill>
                  <a:prstClr val="black"/>
                </a:solidFill>
                <a:effectLst>
                  <a:glow rad="76200">
                    <a:prstClr val="white"/>
                  </a:glow>
                </a:effectLst>
                <a:latin typeface="Calibri" panose="020F0502020204030204"/>
                <a:ea typeface="微软雅黑" panose="020B0503020204020204" pitchFamily="34" charset="-122"/>
              </a:rPr>
              <a:t>紫创路</a:t>
            </a:r>
          </a:p>
        </p:txBody>
      </p:sp>
      <p:sp>
        <p:nvSpPr>
          <p:cNvPr id="16" name="矩形 15"/>
          <p:cNvSpPr/>
          <p:nvPr/>
        </p:nvSpPr>
        <p:spPr>
          <a:xfrm rot="2174340">
            <a:off x="9546590" y="7005320"/>
            <a:ext cx="942340" cy="18415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dist" defTabSz="777875"/>
            <a:r>
              <a:rPr lang="zh-CN" altLang="en-US" sz="1200" b="1" dirty="0">
                <a:solidFill>
                  <a:prstClr val="black"/>
                </a:solidFill>
                <a:effectLst>
                  <a:glow rad="762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园腾路</a:t>
            </a:r>
          </a:p>
        </p:txBody>
      </p:sp>
      <p:sp>
        <p:nvSpPr>
          <p:cNvPr id="22" name="任意多边形 3"/>
          <p:cNvSpPr/>
          <p:nvPr/>
        </p:nvSpPr>
        <p:spPr>
          <a:xfrm>
            <a:off x="8691245" y="2803525"/>
            <a:ext cx="6222365" cy="6238875"/>
          </a:xfrm>
          <a:custGeom>
            <a:avLst/>
            <a:gdLst>
              <a:gd name="connsiteX0" fmla="*/ 0 w 2476500"/>
              <a:gd name="connsiteY0" fmla="*/ 1181100 h 2489200"/>
              <a:gd name="connsiteX1" fmla="*/ 977900 w 2476500"/>
              <a:gd name="connsiteY1" fmla="*/ 0 h 2489200"/>
              <a:gd name="connsiteX2" fmla="*/ 1346200 w 2476500"/>
              <a:gd name="connsiteY2" fmla="*/ 101600 h 2489200"/>
              <a:gd name="connsiteX3" fmla="*/ 1581150 w 2476500"/>
              <a:gd name="connsiteY3" fmla="*/ 177800 h 2489200"/>
              <a:gd name="connsiteX4" fmla="*/ 1828800 w 2476500"/>
              <a:gd name="connsiteY4" fmla="*/ 273050 h 2489200"/>
              <a:gd name="connsiteX5" fmla="*/ 2114550 w 2476500"/>
              <a:gd name="connsiteY5" fmla="*/ 425450 h 2489200"/>
              <a:gd name="connsiteX6" fmla="*/ 2476500 w 2476500"/>
              <a:gd name="connsiteY6" fmla="*/ 673100 h 2489200"/>
              <a:gd name="connsiteX7" fmla="*/ 2400300 w 2476500"/>
              <a:gd name="connsiteY7" fmla="*/ 768350 h 2489200"/>
              <a:gd name="connsiteX8" fmla="*/ 2216150 w 2476500"/>
              <a:gd name="connsiteY8" fmla="*/ 1079500 h 2489200"/>
              <a:gd name="connsiteX9" fmla="*/ 2082800 w 2476500"/>
              <a:gd name="connsiteY9" fmla="*/ 1339850 h 2489200"/>
              <a:gd name="connsiteX10" fmla="*/ 1968500 w 2476500"/>
              <a:gd name="connsiteY10" fmla="*/ 1581150 h 2489200"/>
              <a:gd name="connsiteX11" fmla="*/ 1790700 w 2476500"/>
              <a:gd name="connsiteY11" fmla="*/ 2063750 h 2489200"/>
              <a:gd name="connsiteX12" fmla="*/ 1651000 w 2476500"/>
              <a:gd name="connsiteY12" fmla="*/ 2489200 h 2489200"/>
              <a:gd name="connsiteX13" fmla="*/ 1524000 w 2476500"/>
              <a:gd name="connsiteY13" fmla="*/ 2387600 h 2489200"/>
              <a:gd name="connsiteX14" fmla="*/ 1022350 w 2476500"/>
              <a:gd name="connsiteY14" fmla="*/ 2006600 h 2489200"/>
              <a:gd name="connsiteX15" fmla="*/ 577850 w 2476500"/>
              <a:gd name="connsiteY15" fmla="*/ 1657350 h 2489200"/>
              <a:gd name="connsiteX16" fmla="*/ 292100 w 2476500"/>
              <a:gd name="connsiteY16" fmla="*/ 1428750 h 2489200"/>
              <a:gd name="connsiteX17" fmla="*/ 0 w 2476500"/>
              <a:gd name="connsiteY17" fmla="*/ 1181100 h 2489200"/>
              <a:gd name="connsiteX0-1" fmla="*/ 0 w 2482850"/>
              <a:gd name="connsiteY0-2" fmla="*/ 1193800 h 2489200"/>
              <a:gd name="connsiteX1-3" fmla="*/ 984250 w 2482850"/>
              <a:gd name="connsiteY1-4" fmla="*/ 0 h 2489200"/>
              <a:gd name="connsiteX2-5" fmla="*/ 1352550 w 2482850"/>
              <a:gd name="connsiteY2-6" fmla="*/ 101600 h 2489200"/>
              <a:gd name="connsiteX3-7" fmla="*/ 1587500 w 2482850"/>
              <a:gd name="connsiteY3-8" fmla="*/ 177800 h 2489200"/>
              <a:gd name="connsiteX4-9" fmla="*/ 1835150 w 2482850"/>
              <a:gd name="connsiteY4-10" fmla="*/ 273050 h 2489200"/>
              <a:gd name="connsiteX5-11" fmla="*/ 2120900 w 2482850"/>
              <a:gd name="connsiteY5-12" fmla="*/ 425450 h 2489200"/>
              <a:gd name="connsiteX6-13" fmla="*/ 2482850 w 2482850"/>
              <a:gd name="connsiteY6-14" fmla="*/ 673100 h 2489200"/>
              <a:gd name="connsiteX7-15" fmla="*/ 2406650 w 2482850"/>
              <a:gd name="connsiteY7-16" fmla="*/ 768350 h 2489200"/>
              <a:gd name="connsiteX8-17" fmla="*/ 2222500 w 2482850"/>
              <a:gd name="connsiteY8-18" fmla="*/ 1079500 h 2489200"/>
              <a:gd name="connsiteX9-19" fmla="*/ 2089150 w 2482850"/>
              <a:gd name="connsiteY9-20" fmla="*/ 1339850 h 2489200"/>
              <a:gd name="connsiteX10-21" fmla="*/ 1974850 w 2482850"/>
              <a:gd name="connsiteY10-22" fmla="*/ 1581150 h 2489200"/>
              <a:gd name="connsiteX11-23" fmla="*/ 1797050 w 2482850"/>
              <a:gd name="connsiteY11-24" fmla="*/ 2063750 h 2489200"/>
              <a:gd name="connsiteX12-25" fmla="*/ 1657350 w 2482850"/>
              <a:gd name="connsiteY12-26" fmla="*/ 2489200 h 2489200"/>
              <a:gd name="connsiteX13-27" fmla="*/ 1530350 w 2482850"/>
              <a:gd name="connsiteY13-28" fmla="*/ 2387600 h 2489200"/>
              <a:gd name="connsiteX14-29" fmla="*/ 1028700 w 2482850"/>
              <a:gd name="connsiteY14-30" fmla="*/ 2006600 h 2489200"/>
              <a:gd name="connsiteX15-31" fmla="*/ 584200 w 2482850"/>
              <a:gd name="connsiteY15-32" fmla="*/ 1657350 h 2489200"/>
              <a:gd name="connsiteX16-33" fmla="*/ 298450 w 2482850"/>
              <a:gd name="connsiteY16-34" fmla="*/ 1428750 h 2489200"/>
              <a:gd name="connsiteX17-35" fmla="*/ 0 w 2482850"/>
              <a:gd name="connsiteY17-36" fmla="*/ 1193800 h 248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2482850" h="2489200">
                <a:moveTo>
                  <a:pt x="0" y="1193800"/>
                </a:moveTo>
                <a:lnTo>
                  <a:pt x="984250" y="0"/>
                </a:lnTo>
                <a:lnTo>
                  <a:pt x="1352550" y="101600"/>
                </a:lnTo>
                <a:lnTo>
                  <a:pt x="1587500" y="177800"/>
                </a:lnTo>
                <a:lnTo>
                  <a:pt x="1835150" y="273050"/>
                </a:lnTo>
                <a:lnTo>
                  <a:pt x="2120900" y="425450"/>
                </a:lnTo>
                <a:lnTo>
                  <a:pt x="2482850" y="673100"/>
                </a:lnTo>
                <a:lnTo>
                  <a:pt x="2406650" y="768350"/>
                </a:lnTo>
                <a:lnTo>
                  <a:pt x="2222500" y="1079500"/>
                </a:lnTo>
                <a:lnTo>
                  <a:pt x="2089150" y="1339850"/>
                </a:lnTo>
                <a:lnTo>
                  <a:pt x="1974850" y="1581150"/>
                </a:lnTo>
                <a:lnTo>
                  <a:pt x="1797050" y="2063750"/>
                </a:lnTo>
                <a:lnTo>
                  <a:pt x="1657350" y="2489200"/>
                </a:lnTo>
                <a:lnTo>
                  <a:pt x="1530350" y="2387600"/>
                </a:lnTo>
                <a:lnTo>
                  <a:pt x="1028700" y="2006600"/>
                </a:lnTo>
                <a:lnTo>
                  <a:pt x="584200" y="1657350"/>
                </a:lnTo>
                <a:lnTo>
                  <a:pt x="298450" y="1428750"/>
                </a:lnTo>
                <a:lnTo>
                  <a:pt x="0" y="1193800"/>
                </a:lnTo>
                <a:close/>
              </a:path>
            </a:pathLst>
          </a:cu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36295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900">
              <a:solidFill>
                <a:prstClr val="white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 rot="1512975">
            <a:off x="14150975" y="5691505"/>
            <a:ext cx="184150" cy="1239520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dist" defTabSz="777875">
              <a:defRPr/>
            </a:pPr>
            <a:r>
              <a:rPr lang="zh-CN" altLang="en-US" sz="1200" b="1" kern="0" dirty="0">
                <a:solidFill>
                  <a:prstClr val="black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横江大道</a:t>
            </a:r>
          </a:p>
        </p:txBody>
      </p:sp>
      <p:sp>
        <p:nvSpPr>
          <p:cNvPr id="27" name="矩形 26"/>
          <p:cNvSpPr/>
          <p:nvPr/>
        </p:nvSpPr>
        <p:spPr>
          <a:xfrm rot="2403359">
            <a:off x="9693275" y="3550285"/>
            <a:ext cx="184150" cy="1125855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algn="dist" defTabSz="777875"/>
            <a:r>
              <a:rPr lang="zh-CN" altLang="en-US" sz="1200" b="1" kern="0" dirty="0">
                <a:solidFill>
                  <a:prstClr val="black"/>
                </a:solidFill>
                <a:effectLst>
                  <a:glow rad="101600">
                    <a:prstClr val="white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浦滨路</a:t>
            </a:r>
          </a:p>
        </p:txBody>
      </p:sp>
      <p:sp>
        <p:nvSpPr>
          <p:cNvPr id="8" name="矩形标注 104"/>
          <p:cNvSpPr/>
          <p:nvPr/>
        </p:nvSpPr>
        <p:spPr bwMode="auto">
          <a:xfrm>
            <a:off x="13067030" y="7512685"/>
            <a:ext cx="3015615" cy="1480185"/>
          </a:xfrm>
          <a:prstGeom prst="wedgeRectCallout">
            <a:avLst>
              <a:gd name="adj1" fmla="val -73396"/>
              <a:gd name="adj2" fmla="val -17789"/>
            </a:avLst>
          </a:prstGeom>
          <a:solidFill>
            <a:schemeClr val="bg1">
              <a:alpha val="50000"/>
            </a:schemeClr>
          </a:solidFill>
          <a:ln w="63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7778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05—32地块</a:t>
            </a:r>
          </a:p>
          <a:p>
            <a:pPr defTabSz="7778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一类工业和科研混合用地（M1+B29a）</a:t>
            </a:r>
          </a:p>
          <a:p>
            <a:pPr defTabSz="7778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用地面积</a:t>
            </a:r>
            <a:r>
              <a:rPr lang="zh-CN" altLang="en-US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3.30公顷</a:t>
            </a:r>
          </a:p>
          <a:p>
            <a:pPr defTabSz="7778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容积率≤2.0</a:t>
            </a:r>
          </a:p>
          <a:p>
            <a:pPr defTabSz="7778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建筑密度≤55%</a:t>
            </a:r>
          </a:p>
          <a:p>
            <a:pPr defTabSz="7778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建筑高度≤60米</a:t>
            </a:r>
          </a:p>
          <a:p>
            <a:pPr defTabSz="7778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绿地率≥10%</a:t>
            </a:r>
            <a:endParaRPr lang="en-US" altLang="zh-CN" sz="1200" b="1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2Y0ZDAzNDUzMWQxNTUxMjJmYzQwOTRhYjVjMTI3ZTA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自定义</PresentationFormat>
  <Paragraphs>47</Paragraphs>
  <Slides>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等线</vt:lpstr>
      <vt:lpstr>黑体</vt:lpstr>
      <vt:lpstr>宋体</vt:lpstr>
      <vt:lpstr>微软雅黑</vt:lpstr>
      <vt:lpstr>Arial</vt:lpstr>
      <vt:lpstr>Calibri</vt:lpstr>
      <vt:lpstr>Times New Roman</vt:lpstr>
      <vt:lpstr>Office Theme</vt:lpstr>
      <vt:lpstr>1_Office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郑毅</cp:lastModifiedBy>
  <cp:revision>412</cp:revision>
  <cp:lastPrinted>2024-03-26T06:31:00Z</cp:lastPrinted>
  <dcterms:created xsi:type="dcterms:W3CDTF">2019-11-04T11:42:00Z</dcterms:created>
  <dcterms:modified xsi:type="dcterms:W3CDTF">2026-07-07T09:29:39Z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2019-10-19T08:00:00Z</vt:filetime>
  </property>
  <property fmtid="{D5CDD505-2E9C-101B-9397-08002B2CF9AE}" pid="3" name="Creator">
    <vt:lpwstr>Microsoft? Office PowerPoint 2007</vt:lpwstr>
  </property>
  <property fmtid="{D5CDD505-2E9C-101B-9397-08002B2CF9AE}" pid="4" name="LastSaved">
    <vt:filetime>2019-11-14T08:00:00Z</vt:filetime>
  </property>
  <property fmtid="{D5CDD505-2E9C-101B-9397-08002B2CF9AE}" pid="5" name="ICV">
    <vt:lpwstr>025739FC62884286A644B31DD35D3DC6_13</vt:lpwstr>
  </property>
  <property fmtid="{D5CDD505-2E9C-101B-9397-08002B2CF9AE}" pid="6" name="KSOProductBuildVer">
    <vt:lpwstr>2052-12.1.0.26884</vt:lpwstr>
  </property>
</Properties>
</file>