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63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40" autoAdjust="0"/>
    <p:restoredTop sz="96331" autoAdjust="0"/>
  </p:normalViewPr>
  <p:slideViewPr>
    <p:cSldViewPr showGuides="1">
      <p:cViewPr varScale="1">
        <p:scale>
          <a:sx n="48" d="100"/>
          <a:sy n="48" d="100"/>
        </p:scale>
        <p:origin x="84" y="294"/>
      </p:cViewPr>
      <p:guideLst>
        <p:guide orient="horz" pos="3168"/>
        <p:guide pos="63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686">
              <a:defRPr/>
            </a:pPr>
            <a:fld id="{C1DB716A-964D-4EB2-8D0E-86C29F8A49E2}" type="datetimeFigureOut">
              <a:rPr lang="zh-CN" altLang="en-US" smtClean="0"/>
              <a:pPr defTabSz="735686">
                <a:defRPr/>
              </a:pPr>
              <a:t>2026/8/3 Monday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161" marR="0" lvl="1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686" marR="0" lvl="2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849" marR="0" lvl="3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2010" marR="0" lvl="4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686">
              <a:defRPr/>
            </a:pPr>
            <a:fld id="{213A655C-B1AC-4425-A5A8-AB2C31E5176D}" type="slidenum">
              <a:rPr lang="zh-CN" altLang="en-US" smtClean="0"/>
              <a:pPr defTabSz="735686"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256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8/3/2026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8/3/2026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8/3/2026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8/3/2026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8/3/2026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8/3/2026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image" Target="../media/image6.jpeg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image" Target="../media/image5.jpeg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microsoft.com/office/2007/relationships/hdphoto" Target="../media/hdphoto2.wdp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slideLayout" Target="../slideLayouts/slideLayout5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image" Target="../media/image8.png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7B079759-24FC-4D58-89E9-3BBB4D9B3E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21294" t="9220" b="30357"/>
          <a:stretch/>
        </p:blipFill>
        <p:spPr>
          <a:xfrm>
            <a:off x="10065019" y="5804656"/>
            <a:ext cx="5109895" cy="426888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3" name="矩形 2"/>
          <p:cNvSpPr/>
          <p:nvPr/>
        </p:nvSpPr>
        <p:spPr>
          <a:xfrm>
            <a:off x="10058534" y="5804656"/>
            <a:ext cx="5122864" cy="426888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61215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八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为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提高鼓楼老城区活力，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加快城市更新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进程，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结合军人俱乐部地块改造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及修缮工程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方案，我局会同鼓楼区政府组织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开展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南京市主城区（城中片区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鼓楼老城单元控制性详细规划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NJZCa010—57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规划管理单元图则修改工作。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南京市主城区（城中片区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鼓楼老城单元控制性详细规划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》NJZCa010-57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规划管理单元图则修改成果向社会予以公布。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025-58809511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6"/>
          <a:srcRect r="79277"/>
          <a:stretch/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1123620" y="2243118"/>
            <a:ext cx="3857652" cy="753476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 smtClean="0">
                <a:solidFill>
                  <a:schemeClr val="bg1"/>
                </a:solidFill>
                <a:latin typeface="宋体" panose="02010600030101010101" pitchFamily="2" charset="-122"/>
              </a:rPr>
              <a:t>南京市主城区（城中片区）</a:t>
            </a:r>
            <a:r>
              <a:rPr lang="en-US" altLang="zh-CN" sz="1600" b="1" dirty="0" smtClean="0">
                <a:solidFill>
                  <a:schemeClr val="bg1"/>
                </a:solidFill>
                <a:latin typeface="宋体" panose="02010600030101010101" pitchFamily="2" charset="-122"/>
              </a:rPr>
              <a:t>—</a:t>
            </a:r>
            <a:r>
              <a:rPr lang="zh-CN" altLang="en-US" sz="1600" b="1" dirty="0" smtClean="0">
                <a:solidFill>
                  <a:schemeClr val="bg1"/>
                </a:solidFill>
                <a:latin typeface="宋体" panose="02010600030101010101" pitchFamily="2" charset="-122"/>
              </a:rPr>
              <a:t>鼓楼老城单元控制性详细规划</a:t>
            </a:r>
            <a:r>
              <a:rPr lang="en-US" altLang="zh-CN" sz="1600" b="1" dirty="0" smtClean="0">
                <a:solidFill>
                  <a:schemeClr val="bg1"/>
                </a:solidFill>
                <a:latin typeface="宋体" panose="02010600030101010101" pitchFamily="2" charset="-122"/>
              </a:rPr>
              <a:t>》</a:t>
            </a:r>
            <a:r>
              <a:rPr lang="en-US" altLang="zh-CN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NJZCa010-57</a:t>
            </a:r>
            <a:r>
              <a:rPr lang="zh-CN" altLang="en-US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规划管理单元图则修改</a:t>
            </a:r>
            <a:endParaRPr lang="zh-CN" altLang="en-US" sz="1600" b="1" dirty="0">
              <a:solidFill>
                <a:srgbClr val="FFFFFF"/>
              </a:solidFill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2" t="7404" r="5468" b="7762"/>
          <a:stretch/>
        </p:blipFill>
        <p:spPr>
          <a:xfrm>
            <a:off x="7616114" y="2423269"/>
            <a:ext cx="9004470" cy="6079941"/>
          </a:xfrm>
          <a:prstGeom prst="rect">
            <a:avLst/>
          </a:prstGeom>
        </p:spPr>
      </p:pic>
      <p:pic>
        <p:nvPicPr>
          <p:cNvPr id="39" name="图片 38" descr="E:/鼓楼/鼓楼地块城市设计/湛江路/20240424/图则公示/图片1.jpg图片1">
            <a:extLst>
              <a:ext uri="{FF2B5EF4-FFF2-40B4-BE49-F238E27FC236}">
                <a16:creationId xmlns:a16="http://schemas.microsoft.com/office/drawing/2014/main" id="{DD0AE896-88AD-40B1-91E1-3EB4C765D5E7}"/>
              </a:ext>
            </a:extLst>
          </p:cNvPr>
          <p:cNvPicPr>
            <a:picLocks noChangeAspect="1"/>
          </p:cNvPicPr>
          <p:nvPr/>
        </p:nvPicPr>
        <p:blipFill>
          <a:blip r:embed="rId26"/>
          <a:srcRect t="1814" r="11494"/>
          <a:stretch>
            <a:fillRect/>
          </a:stretch>
        </p:blipFill>
        <p:spPr>
          <a:xfrm>
            <a:off x="1825546" y="1305280"/>
            <a:ext cx="3048000" cy="4167505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图则修改内容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3231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南京市主城区（城中片区）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鼓楼老城单元控制性详细规划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NJZCa010-57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规划管理单元图则修改</a:t>
            </a:r>
          </a:p>
        </p:txBody>
      </p:sp>
      <p:sp>
        <p:nvSpPr>
          <p:cNvPr id="14" name="矩形 13"/>
          <p:cNvSpPr/>
          <p:nvPr/>
        </p:nvSpPr>
        <p:spPr>
          <a:xfrm>
            <a:off x="12414188" y="1857816"/>
            <a:ext cx="609584" cy="199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607158" y="1178029"/>
            <a:ext cx="140219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根据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最新地籍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线将原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57-010 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地块合并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至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57-007 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地块内，并结合土地权属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调整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57-007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地块用地边界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调整后用地面积为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2.76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容积率为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1.51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，建筑密度为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47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%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，绿地率不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作要求，其他指标不变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57-007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地块西北侧新增商业用地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(B1)1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处，地块编号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57-010 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地块，用地面积为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0.15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公顷，容积率≤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1.22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30%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，建筑高度≤</a:t>
            </a:r>
            <a:r>
              <a:rPr lang="en-US" altLang="zh-CN" sz="900" spc="2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18</a:t>
            </a:r>
            <a:r>
              <a:rPr lang="zh-CN" altLang="en-US" sz="900" spc="2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，绿地率≥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20%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。新增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57-024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地块，用地性质为城市轨道交通用地（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S2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），用地面积为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0.03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公顷，配套设施内容为“地铁地面设施” 。</a:t>
            </a:r>
            <a:endParaRPr lang="zh-CN" altLang="en-US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落实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历史文化资源库国民政府立法院、监察院旧址，原国民政府旧址、原国民政府最高法院旧址，华侨招待所旧址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处文物实体线。落实三普数据傅佐路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26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号常鑫旺旧居文物实体线。落实历史文化资源库国民政府立法院、监察院旧址，原国民政府旧址、原国民政府最高法院旧址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条控制范围线。修正原国民政府旧址、原国民政府最高法院旧址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处文化保护线。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75735" y="9402155"/>
            <a:ext cx="367905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en-US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NJZCa010</a:t>
            </a:r>
            <a:r>
              <a:rPr lang="zh-CN" altLang="en-US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控规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  <a:endParaRPr lang="zh-CN" altLang="zh-CN" sz="9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8E2E7A0-5722-5A9A-3032-4C94CED4150B}"/>
              </a:ext>
            </a:extLst>
          </p:cNvPr>
          <p:cNvSpPr/>
          <p:nvPr/>
        </p:nvSpPr>
        <p:spPr>
          <a:xfrm>
            <a:off x="1825546" y="5512580"/>
            <a:ext cx="304799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鼓楼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区的位置</a:t>
            </a: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1377401" cy="10387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NJZCa010-57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管理单元图则位于江苏路以东、山西路以南、大方巷以北、中山北路以西，总用地面积约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20.51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  <a:endParaRPr lang="en-US" altLang="zh-CN" sz="900" spc="2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aphicFrame>
        <p:nvGraphicFramePr>
          <p:cNvPr id="29" name="表格 28">
            <a:extLst>
              <a:ext uri="{FF2B5EF4-FFF2-40B4-BE49-F238E27FC236}">
                <a16:creationId xmlns:a16="http://schemas.microsoft.com/office/drawing/2014/main" id="{830759D3-E25B-AD77-71FC-324B42EA8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644785"/>
              </p:ext>
            </p:extLst>
          </p:nvPr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南京市人民政府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chemeClr val="accent2"/>
                        </a:buClr>
                        <a:buSzPct val="110000"/>
                      </a:pP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宁政复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〔</a:t>
                      </a:r>
                      <a:r>
                        <a:rPr kumimoji="1" lang="en-US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2026〕35</a:t>
                      </a:r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  <a:endParaRPr kumimoji="1" lang="zh-CN" altLang="en-US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0" name="椭圆 39">
            <a:extLst>
              <a:ext uri="{FF2B5EF4-FFF2-40B4-BE49-F238E27FC236}">
                <a16:creationId xmlns:a16="http://schemas.microsoft.com/office/drawing/2014/main" id="{04C5BC33-49A1-49F8-938D-FC1D9462783A}"/>
              </a:ext>
            </a:extLst>
          </p:cNvPr>
          <p:cNvSpPr/>
          <p:nvPr/>
        </p:nvSpPr>
        <p:spPr>
          <a:xfrm>
            <a:off x="3551379" y="3766137"/>
            <a:ext cx="152396" cy="152396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1F5D87F-79A9-4EA4-BE0D-94706EA0B7A4}"/>
              </a:ext>
            </a:extLst>
          </p:cNvPr>
          <p:cNvSpPr txBox="1"/>
          <p:nvPr/>
        </p:nvSpPr>
        <p:spPr>
          <a:xfrm>
            <a:off x="3106027" y="337666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NJZCa010-57</a:t>
            </a:r>
          </a:p>
          <a:p>
            <a:pPr algn="ctr"/>
            <a:r>
              <a:rPr lang="zh-CN" altLang="en-US" sz="1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管理单元图则</a:t>
            </a:r>
          </a:p>
        </p:txBody>
      </p:sp>
      <p:grpSp>
        <p:nvGrpSpPr>
          <p:cNvPr id="89" name="组合 88"/>
          <p:cNvGrpSpPr/>
          <p:nvPr/>
        </p:nvGrpSpPr>
        <p:grpSpPr>
          <a:xfrm>
            <a:off x="931843" y="5883048"/>
            <a:ext cx="3480885" cy="3488884"/>
            <a:chOff x="5276850" y="2093913"/>
            <a:chExt cx="4177217" cy="4186816"/>
          </a:xfrm>
        </p:grpSpPr>
        <p:pic>
          <p:nvPicPr>
            <p:cNvPr id="90" name="图片 89" descr="土地利用规划图"/>
            <p:cNvPicPr>
              <a:picLocks noChangeAspect="1"/>
            </p:cNvPicPr>
            <p:nvPr/>
          </p:nvPicPr>
          <p:blipFill rotWithShape="1">
            <a:blip r:embed="rId27"/>
            <a:srcRect l="11741" t="25706" r="17008" b="8501"/>
            <a:stretch/>
          </p:blipFill>
          <p:spPr>
            <a:xfrm>
              <a:off x="5276850" y="2093913"/>
              <a:ext cx="4162425" cy="41868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矩形 90"/>
            <p:cNvSpPr/>
            <p:nvPr/>
          </p:nvSpPr>
          <p:spPr bwMode="auto">
            <a:xfrm>
              <a:off x="5276850" y="2093913"/>
              <a:ext cx="4162424" cy="4183062"/>
            </a:xfrm>
            <a:prstGeom prst="rect">
              <a:avLst/>
            </a:prstGeom>
            <a:solidFill>
              <a:srgbClr val="FFFFFF">
                <a:alpha val="75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lt1"/>
                </a:solidFill>
              </a:endParaRPr>
            </a:p>
          </p:txBody>
        </p:sp>
        <p:pic>
          <p:nvPicPr>
            <p:cNvPr id="92" name="Picture 2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76836" y="2379327"/>
              <a:ext cx="3215770" cy="3823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3" name="组合 92"/>
            <p:cNvGrpSpPr/>
            <p:nvPr/>
          </p:nvGrpSpPr>
          <p:grpSpPr>
            <a:xfrm>
              <a:off x="6061646" y="2520950"/>
              <a:ext cx="3108322" cy="3519810"/>
              <a:chOff x="7311300" y="1794657"/>
              <a:chExt cx="7174109" cy="8123838"/>
            </a:xfrm>
          </p:grpSpPr>
          <p:sp>
            <p:nvSpPr>
              <p:cNvPr id="120" name="Freeform 32"/>
              <p:cNvSpPr>
                <a:spLocks/>
              </p:cNvSpPr>
              <p:nvPr/>
            </p:nvSpPr>
            <p:spPr bwMode="auto">
              <a:xfrm>
                <a:off x="9616950" y="1794657"/>
                <a:ext cx="1507878" cy="8091695"/>
              </a:xfrm>
              <a:custGeom>
                <a:avLst/>
                <a:gdLst>
                  <a:gd name="T0" fmla="*/ 245 w 1290"/>
                  <a:gd name="T1" fmla="*/ 0 h 6922"/>
                  <a:gd name="T2" fmla="*/ 142 w 1290"/>
                  <a:gd name="T3" fmla="*/ 945 h 6922"/>
                  <a:gd name="T4" fmla="*/ 20 w 1290"/>
                  <a:gd name="T5" fmla="*/ 1802 h 6922"/>
                  <a:gd name="T6" fmla="*/ 20 w 1290"/>
                  <a:gd name="T7" fmla="*/ 2620 h 6922"/>
                  <a:gd name="T8" fmla="*/ 122 w 1290"/>
                  <a:gd name="T9" fmla="*/ 2993 h 6922"/>
                  <a:gd name="T10" fmla="*/ 377 w 1290"/>
                  <a:gd name="T11" fmla="*/ 3360 h 6922"/>
                  <a:gd name="T12" fmla="*/ 319 w 1290"/>
                  <a:gd name="T13" fmla="*/ 3769 h 6922"/>
                  <a:gd name="T14" fmla="*/ 198 w 1290"/>
                  <a:gd name="T15" fmla="*/ 4292 h 6922"/>
                  <a:gd name="T16" fmla="*/ 235 w 1290"/>
                  <a:gd name="T17" fmla="*/ 4744 h 6922"/>
                  <a:gd name="T18" fmla="*/ 330 w 1290"/>
                  <a:gd name="T19" fmla="*/ 5510 h 6922"/>
                  <a:gd name="T20" fmla="*/ 640 w 1290"/>
                  <a:gd name="T21" fmla="*/ 6033 h 6922"/>
                  <a:gd name="T22" fmla="*/ 1130 w 1290"/>
                  <a:gd name="T23" fmla="*/ 6498 h 6922"/>
                  <a:gd name="T24" fmla="*/ 1290 w 1290"/>
                  <a:gd name="T25" fmla="*/ 6922 h 6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0" h="6922">
                    <a:moveTo>
                      <a:pt x="245" y="0"/>
                    </a:moveTo>
                    <a:cubicBezTo>
                      <a:pt x="228" y="157"/>
                      <a:pt x="179" y="645"/>
                      <a:pt x="142" y="945"/>
                    </a:cubicBezTo>
                    <a:cubicBezTo>
                      <a:pt x="105" y="1245"/>
                      <a:pt x="40" y="1523"/>
                      <a:pt x="20" y="1802"/>
                    </a:cubicBezTo>
                    <a:cubicBezTo>
                      <a:pt x="0" y="2081"/>
                      <a:pt x="3" y="2422"/>
                      <a:pt x="20" y="2620"/>
                    </a:cubicBezTo>
                    <a:cubicBezTo>
                      <a:pt x="37" y="2818"/>
                      <a:pt x="63" y="2870"/>
                      <a:pt x="122" y="2993"/>
                    </a:cubicBezTo>
                    <a:cubicBezTo>
                      <a:pt x="181" y="3116"/>
                      <a:pt x="344" y="3231"/>
                      <a:pt x="377" y="3360"/>
                    </a:cubicBezTo>
                    <a:cubicBezTo>
                      <a:pt x="410" y="3489"/>
                      <a:pt x="349" y="3614"/>
                      <a:pt x="319" y="3769"/>
                    </a:cubicBezTo>
                    <a:cubicBezTo>
                      <a:pt x="289" y="3924"/>
                      <a:pt x="212" y="4130"/>
                      <a:pt x="198" y="4292"/>
                    </a:cubicBezTo>
                    <a:cubicBezTo>
                      <a:pt x="184" y="4454"/>
                      <a:pt x="213" y="4541"/>
                      <a:pt x="235" y="4744"/>
                    </a:cubicBezTo>
                    <a:cubicBezTo>
                      <a:pt x="257" y="4947"/>
                      <a:pt x="263" y="5295"/>
                      <a:pt x="330" y="5510"/>
                    </a:cubicBezTo>
                    <a:cubicBezTo>
                      <a:pt x="397" y="5725"/>
                      <a:pt x="507" y="5868"/>
                      <a:pt x="640" y="6033"/>
                    </a:cubicBezTo>
                    <a:cubicBezTo>
                      <a:pt x="773" y="6198"/>
                      <a:pt x="1022" y="6350"/>
                      <a:pt x="1130" y="6498"/>
                    </a:cubicBezTo>
                    <a:cubicBezTo>
                      <a:pt x="1238" y="6646"/>
                      <a:pt x="1256" y="6839"/>
                      <a:pt x="1290" y="6922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headEnd type="arrow" w="lg" len="sm"/>
                <a:tailEnd type="arrow" w="lg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05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Freeform 33"/>
              <p:cNvSpPr>
                <a:spLocks/>
              </p:cNvSpPr>
              <p:nvPr/>
            </p:nvSpPr>
            <p:spPr bwMode="auto">
              <a:xfrm>
                <a:off x="7311300" y="4605856"/>
                <a:ext cx="7174109" cy="1954982"/>
              </a:xfrm>
              <a:custGeom>
                <a:avLst/>
                <a:gdLst>
                  <a:gd name="T0" fmla="*/ 0 w 6137"/>
                  <a:gd name="T1" fmla="*/ 1672 h 1672"/>
                  <a:gd name="T2" fmla="*/ 836 w 6137"/>
                  <a:gd name="T3" fmla="*/ 1564 h 1672"/>
                  <a:gd name="T4" fmla="*/ 1343 w 6137"/>
                  <a:gd name="T5" fmla="*/ 1318 h 1672"/>
                  <a:gd name="T6" fmla="*/ 1741 w 6137"/>
                  <a:gd name="T7" fmla="*/ 1127 h 1672"/>
                  <a:gd name="T8" fmla="*/ 2001 w 6137"/>
                  <a:gd name="T9" fmla="*/ 954 h 1672"/>
                  <a:gd name="T10" fmla="*/ 2386 w 6137"/>
                  <a:gd name="T11" fmla="*/ 879 h 1672"/>
                  <a:gd name="T12" fmla="*/ 2738 w 6137"/>
                  <a:gd name="T13" fmla="*/ 867 h 1672"/>
                  <a:gd name="T14" fmla="*/ 3023 w 6137"/>
                  <a:gd name="T15" fmla="*/ 707 h 1672"/>
                  <a:gd name="T16" fmla="*/ 3382 w 6137"/>
                  <a:gd name="T17" fmla="*/ 373 h 1672"/>
                  <a:gd name="T18" fmla="*/ 3558 w 6137"/>
                  <a:gd name="T19" fmla="*/ 193 h 1672"/>
                  <a:gd name="T20" fmla="*/ 4069 w 6137"/>
                  <a:gd name="T21" fmla="*/ 172 h 1672"/>
                  <a:gd name="T22" fmla="*/ 4525 w 6137"/>
                  <a:gd name="T23" fmla="*/ 159 h 1672"/>
                  <a:gd name="T24" fmla="*/ 5015 w 6137"/>
                  <a:gd name="T25" fmla="*/ 164 h 1672"/>
                  <a:gd name="T26" fmla="*/ 5417 w 6137"/>
                  <a:gd name="T27" fmla="*/ 105 h 1672"/>
                  <a:gd name="T28" fmla="*/ 5844 w 6137"/>
                  <a:gd name="T29" fmla="*/ 5 h 1672"/>
                  <a:gd name="T30" fmla="*/ 6137 w 6137"/>
                  <a:gd name="T31" fmla="*/ 72 h 1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137" h="1672">
                    <a:moveTo>
                      <a:pt x="0" y="1672"/>
                    </a:moveTo>
                    <a:cubicBezTo>
                      <a:pt x="139" y="1654"/>
                      <a:pt x="612" y="1623"/>
                      <a:pt x="836" y="1564"/>
                    </a:cubicBezTo>
                    <a:cubicBezTo>
                      <a:pt x="1060" y="1505"/>
                      <a:pt x="1192" y="1391"/>
                      <a:pt x="1343" y="1318"/>
                    </a:cubicBezTo>
                    <a:cubicBezTo>
                      <a:pt x="1494" y="1245"/>
                      <a:pt x="1631" y="1188"/>
                      <a:pt x="1741" y="1127"/>
                    </a:cubicBezTo>
                    <a:cubicBezTo>
                      <a:pt x="1851" y="1066"/>
                      <a:pt x="1894" y="995"/>
                      <a:pt x="2001" y="954"/>
                    </a:cubicBezTo>
                    <a:cubicBezTo>
                      <a:pt x="2108" y="913"/>
                      <a:pt x="2263" y="893"/>
                      <a:pt x="2386" y="879"/>
                    </a:cubicBezTo>
                    <a:cubicBezTo>
                      <a:pt x="2509" y="865"/>
                      <a:pt x="2632" y="896"/>
                      <a:pt x="2738" y="867"/>
                    </a:cubicBezTo>
                    <a:cubicBezTo>
                      <a:pt x="2844" y="838"/>
                      <a:pt x="2916" y="789"/>
                      <a:pt x="3023" y="707"/>
                    </a:cubicBezTo>
                    <a:cubicBezTo>
                      <a:pt x="3130" y="625"/>
                      <a:pt x="3293" y="459"/>
                      <a:pt x="3382" y="373"/>
                    </a:cubicBezTo>
                    <a:cubicBezTo>
                      <a:pt x="3471" y="287"/>
                      <a:pt x="3444" y="227"/>
                      <a:pt x="3558" y="193"/>
                    </a:cubicBezTo>
                    <a:cubicBezTo>
                      <a:pt x="3672" y="159"/>
                      <a:pt x="3908" y="178"/>
                      <a:pt x="4069" y="172"/>
                    </a:cubicBezTo>
                    <a:cubicBezTo>
                      <a:pt x="4230" y="166"/>
                      <a:pt x="4367" y="160"/>
                      <a:pt x="4525" y="159"/>
                    </a:cubicBezTo>
                    <a:cubicBezTo>
                      <a:pt x="4683" y="158"/>
                      <a:pt x="4866" y="173"/>
                      <a:pt x="5015" y="164"/>
                    </a:cubicBezTo>
                    <a:cubicBezTo>
                      <a:pt x="5164" y="155"/>
                      <a:pt x="5279" y="131"/>
                      <a:pt x="5417" y="105"/>
                    </a:cubicBezTo>
                    <a:cubicBezTo>
                      <a:pt x="5555" y="79"/>
                      <a:pt x="5724" y="10"/>
                      <a:pt x="5844" y="5"/>
                    </a:cubicBezTo>
                    <a:cubicBezTo>
                      <a:pt x="5964" y="0"/>
                      <a:pt x="6050" y="36"/>
                      <a:pt x="6137" y="72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headEnd type="arrow" w="lg" len="sm"/>
                <a:tailEnd type="arrow" w="lg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05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Freeform 34"/>
              <p:cNvSpPr>
                <a:spLocks/>
              </p:cNvSpPr>
              <p:nvPr/>
            </p:nvSpPr>
            <p:spPr bwMode="auto">
              <a:xfrm>
                <a:off x="7609560" y="3500967"/>
                <a:ext cx="5467328" cy="3799198"/>
              </a:xfrm>
              <a:custGeom>
                <a:avLst/>
                <a:gdLst>
                  <a:gd name="T0" fmla="*/ 0 w 4690"/>
                  <a:gd name="T1" fmla="*/ 0 h 3200"/>
                  <a:gd name="T2" fmla="*/ 1382 w 4690"/>
                  <a:gd name="T3" fmla="*/ 75 h 3200"/>
                  <a:gd name="T4" fmla="*/ 1853 w 4690"/>
                  <a:gd name="T5" fmla="*/ 314 h 3200"/>
                  <a:gd name="T6" fmla="*/ 2552 w 4690"/>
                  <a:gd name="T7" fmla="*/ 1050 h 3200"/>
                  <a:gd name="T8" fmla="*/ 3551 w 4690"/>
                  <a:gd name="T9" fmla="*/ 2056 h 3200"/>
                  <a:gd name="T10" fmla="*/ 4690 w 4690"/>
                  <a:gd name="T11" fmla="*/ 3200 h 3200"/>
                  <a:gd name="connsiteX0" fmla="*/ 0 w 9973"/>
                  <a:gd name="connsiteY0" fmla="*/ 0 h 10157"/>
                  <a:gd name="connsiteX1" fmla="*/ 2920 w 9973"/>
                  <a:gd name="connsiteY1" fmla="*/ 391 h 10157"/>
                  <a:gd name="connsiteX2" fmla="*/ 3924 w 9973"/>
                  <a:gd name="connsiteY2" fmla="*/ 1138 h 10157"/>
                  <a:gd name="connsiteX3" fmla="*/ 5414 w 9973"/>
                  <a:gd name="connsiteY3" fmla="*/ 3438 h 10157"/>
                  <a:gd name="connsiteX4" fmla="*/ 7544 w 9973"/>
                  <a:gd name="connsiteY4" fmla="*/ 6582 h 10157"/>
                  <a:gd name="connsiteX5" fmla="*/ 9973 w 9973"/>
                  <a:gd name="connsiteY5" fmla="*/ 10157 h 10157"/>
                  <a:gd name="connsiteX0" fmla="*/ 0 w 10000"/>
                  <a:gd name="connsiteY0" fmla="*/ 0 h 10000"/>
                  <a:gd name="connsiteX1" fmla="*/ 3089 w 10000"/>
                  <a:gd name="connsiteY1" fmla="*/ 385 h 10000"/>
                  <a:gd name="connsiteX2" fmla="*/ 3935 w 10000"/>
                  <a:gd name="connsiteY2" fmla="*/ 1120 h 10000"/>
                  <a:gd name="connsiteX3" fmla="*/ 5429 w 10000"/>
                  <a:gd name="connsiteY3" fmla="*/ 3385 h 10000"/>
                  <a:gd name="connsiteX4" fmla="*/ 7564 w 10000"/>
                  <a:gd name="connsiteY4" fmla="*/ 6480 h 10000"/>
                  <a:gd name="connsiteX5" fmla="*/ 10000 w 10000"/>
                  <a:gd name="connsiteY5" fmla="*/ 10000 h 10000"/>
                  <a:gd name="connsiteX0" fmla="*/ 0 w 10000"/>
                  <a:gd name="connsiteY0" fmla="*/ 0 h 10000"/>
                  <a:gd name="connsiteX1" fmla="*/ 3089 w 10000"/>
                  <a:gd name="connsiteY1" fmla="*/ 385 h 10000"/>
                  <a:gd name="connsiteX2" fmla="*/ 4015 w 10000"/>
                  <a:gd name="connsiteY2" fmla="*/ 1159 h 10000"/>
                  <a:gd name="connsiteX3" fmla="*/ 5429 w 10000"/>
                  <a:gd name="connsiteY3" fmla="*/ 3385 h 10000"/>
                  <a:gd name="connsiteX4" fmla="*/ 7564 w 10000"/>
                  <a:gd name="connsiteY4" fmla="*/ 6480 h 10000"/>
                  <a:gd name="connsiteX5" fmla="*/ 10000 w 10000"/>
                  <a:gd name="connsiteY5" fmla="*/ 10000 h 10000"/>
                  <a:gd name="connsiteX0" fmla="*/ 0 w 10000"/>
                  <a:gd name="connsiteY0" fmla="*/ 0 h 10000"/>
                  <a:gd name="connsiteX1" fmla="*/ 3035 w 10000"/>
                  <a:gd name="connsiteY1" fmla="*/ 269 h 10000"/>
                  <a:gd name="connsiteX2" fmla="*/ 4015 w 10000"/>
                  <a:gd name="connsiteY2" fmla="*/ 1159 h 10000"/>
                  <a:gd name="connsiteX3" fmla="*/ 5429 w 10000"/>
                  <a:gd name="connsiteY3" fmla="*/ 3385 h 10000"/>
                  <a:gd name="connsiteX4" fmla="*/ 7564 w 10000"/>
                  <a:gd name="connsiteY4" fmla="*/ 6480 h 10000"/>
                  <a:gd name="connsiteX5" fmla="*/ 10000 w 10000"/>
                  <a:gd name="connsiteY5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cubicBezTo>
                      <a:pt x="1163" y="46"/>
                      <a:pt x="2366" y="76"/>
                      <a:pt x="3035" y="269"/>
                    </a:cubicBezTo>
                    <a:cubicBezTo>
                      <a:pt x="3704" y="462"/>
                      <a:pt x="3616" y="640"/>
                      <a:pt x="4015" y="1159"/>
                    </a:cubicBezTo>
                    <a:cubicBezTo>
                      <a:pt x="4414" y="1678"/>
                      <a:pt x="4838" y="2498"/>
                      <a:pt x="5429" y="3385"/>
                    </a:cubicBezTo>
                    <a:cubicBezTo>
                      <a:pt x="6020" y="4272"/>
                      <a:pt x="6803" y="5379"/>
                      <a:pt x="7564" y="6480"/>
                    </a:cubicBezTo>
                    <a:lnTo>
                      <a:pt x="10000" y="10000"/>
                    </a:lnTo>
                  </a:path>
                </a:pathLst>
              </a:custGeom>
              <a:noFill/>
              <a:ln w="19050">
                <a:solidFill>
                  <a:srgbClr val="808080"/>
                </a:solidFill>
                <a:headEnd type="arrow" w="lg" len="sm"/>
                <a:tailEnd type="none" w="lg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05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Freeform 35"/>
              <p:cNvSpPr>
                <a:spLocks/>
              </p:cNvSpPr>
              <p:nvPr/>
            </p:nvSpPr>
            <p:spPr bwMode="auto">
              <a:xfrm>
                <a:off x="13073966" y="2458007"/>
                <a:ext cx="32144" cy="7460488"/>
              </a:xfrm>
              <a:custGeom>
                <a:avLst/>
                <a:gdLst>
                  <a:gd name="T0" fmla="*/ 27 w 27"/>
                  <a:gd name="T1" fmla="*/ 0 h 6383"/>
                  <a:gd name="T2" fmla="*/ 4 w 27"/>
                  <a:gd name="T3" fmla="*/ 489 h 6383"/>
                  <a:gd name="T4" fmla="*/ 4 w 27"/>
                  <a:gd name="T5" fmla="*/ 2525 h 6383"/>
                  <a:gd name="T6" fmla="*/ 4 w 27"/>
                  <a:gd name="T7" fmla="*/ 6383 h 6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6383">
                    <a:moveTo>
                      <a:pt x="27" y="0"/>
                    </a:moveTo>
                    <a:cubicBezTo>
                      <a:pt x="17" y="34"/>
                      <a:pt x="8" y="68"/>
                      <a:pt x="4" y="489"/>
                    </a:cubicBezTo>
                    <a:cubicBezTo>
                      <a:pt x="0" y="910"/>
                      <a:pt x="4" y="1543"/>
                      <a:pt x="4" y="2525"/>
                    </a:cubicBezTo>
                    <a:cubicBezTo>
                      <a:pt x="4" y="3507"/>
                      <a:pt x="4" y="5749"/>
                      <a:pt x="4" y="6383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headEnd type="arrow" w="lg" len="sm"/>
                <a:tailEnd type="arrow" w="lg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05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Freeform 13"/>
              <p:cNvSpPr>
                <a:spLocks/>
              </p:cNvSpPr>
              <p:nvPr/>
            </p:nvSpPr>
            <p:spPr bwMode="auto">
              <a:xfrm>
                <a:off x="7424874" y="7046039"/>
                <a:ext cx="6764994" cy="416182"/>
              </a:xfrm>
              <a:custGeom>
                <a:avLst/>
                <a:gdLst>
                  <a:gd name="T0" fmla="*/ 0 w 5787"/>
                  <a:gd name="T1" fmla="*/ 363 h 363"/>
                  <a:gd name="T2" fmla="*/ 1337 w 5787"/>
                  <a:gd name="T3" fmla="*/ 284 h 363"/>
                  <a:gd name="T4" fmla="*/ 1909 w 5787"/>
                  <a:gd name="T5" fmla="*/ 109 h 363"/>
                  <a:gd name="T6" fmla="*/ 2328 w 5787"/>
                  <a:gd name="T7" fmla="*/ 8 h 363"/>
                  <a:gd name="T8" fmla="*/ 2688 w 5787"/>
                  <a:gd name="T9" fmla="*/ 58 h 363"/>
                  <a:gd name="T10" fmla="*/ 3533 w 5787"/>
                  <a:gd name="T11" fmla="*/ 186 h 363"/>
                  <a:gd name="T12" fmla="*/ 4228 w 5787"/>
                  <a:gd name="T13" fmla="*/ 243 h 363"/>
                  <a:gd name="T14" fmla="*/ 4764 w 5787"/>
                  <a:gd name="T15" fmla="*/ 276 h 363"/>
                  <a:gd name="T16" fmla="*/ 5787 w 5787"/>
                  <a:gd name="T17" fmla="*/ 351 h 363"/>
                  <a:gd name="connsiteX0" fmla="*/ 0 w 10000"/>
                  <a:gd name="connsiteY0" fmla="*/ 9822 h 9822"/>
                  <a:gd name="connsiteX1" fmla="*/ 2310 w 10000"/>
                  <a:gd name="connsiteY1" fmla="*/ 7646 h 9822"/>
                  <a:gd name="connsiteX2" fmla="*/ 3299 w 10000"/>
                  <a:gd name="connsiteY2" fmla="*/ 2825 h 9822"/>
                  <a:gd name="connsiteX3" fmla="*/ 4023 w 10000"/>
                  <a:gd name="connsiteY3" fmla="*/ 42 h 9822"/>
                  <a:gd name="connsiteX4" fmla="*/ 4797 w 10000"/>
                  <a:gd name="connsiteY4" fmla="*/ 1420 h 9822"/>
                  <a:gd name="connsiteX5" fmla="*/ 6105 w 10000"/>
                  <a:gd name="connsiteY5" fmla="*/ 4946 h 9822"/>
                  <a:gd name="connsiteX6" fmla="*/ 7306 w 10000"/>
                  <a:gd name="connsiteY6" fmla="*/ 6516 h 9822"/>
                  <a:gd name="connsiteX7" fmla="*/ 8232 w 10000"/>
                  <a:gd name="connsiteY7" fmla="*/ 7425 h 9822"/>
                  <a:gd name="connsiteX8" fmla="*/ 10000 w 10000"/>
                  <a:gd name="connsiteY8" fmla="*/ 9491 h 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9822">
                    <a:moveTo>
                      <a:pt x="0" y="9822"/>
                    </a:moveTo>
                    <a:cubicBezTo>
                      <a:pt x="880" y="9299"/>
                      <a:pt x="1761" y="8803"/>
                      <a:pt x="2310" y="7646"/>
                    </a:cubicBezTo>
                    <a:cubicBezTo>
                      <a:pt x="2860" y="6489"/>
                      <a:pt x="3014" y="4092"/>
                      <a:pt x="3299" y="2825"/>
                    </a:cubicBezTo>
                    <a:cubicBezTo>
                      <a:pt x="3584" y="1558"/>
                      <a:pt x="3773" y="276"/>
                      <a:pt x="4023" y="42"/>
                    </a:cubicBezTo>
                    <a:cubicBezTo>
                      <a:pt x="4273" y="-192"/>
                      <a:pt x="4450" y="593"/>
                      <a:pt x="4797" y="1420"/>
                    </a:cubicBezTo>
                    <a:cubicBezTo>
                      <a:pt x="5144" y="2246"/>
                      <a:pt x="5687" y="4097"/>
                      <a:pt x="6105" y="4946"/>
                    </a:cubicBezTo>
                    <a:cubicBezTo>
                      <a:pt x="6523" y="5795"/>
                      <a:pt x="6952" y="6103"/>
                      <a:pt x="7306" y="6516"/>
                    </a:cubicBezTo>
                    <a:cubicBezTo>
                      <a:pt x="7660" y="6929"/>
                      <a:pt x="7783" y="6929"/>
                      <a:pt x="8232" y="7425"/>
                    </a:cubicBezTo>
                    <a:cubicBezTo>
                      <a:pt x="8682" y="7921"/>
                      <a:pt x="9340" y="8693"/>
                      <a:pt x="10000" y="9491"/>
                    </a:cubicBezTo>
                  </a:path>
                </a:pathLst>
              </a:custGeom>
              <a:noFill/>
              <a:ln w="19050">
                <a:solidFill>
                  <a:srgbClr val="808080"/>
                </a:solidFill>
                <a:headEnd type="arrow" w="lg" len="sm"/>
                <a:tailEnd type="arrow" w="lg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05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5787371" y="5188252"/>
              <a:ext cx="1095375" cy="406400"/>
              <a:chOff x="7675" y="12974"/>
              <a:chExt cx="1725" cy="640"/>
            </a:xfrm>
          </p:grpSpPr>
          <p:sp>
            <p:nvSpPr>
              <p:cNvPr id="118" name="文本框 17"/>
              <p:cNvSpPr txBox="1"/>
              <p:nvPr/>
            </p:nvSpPr>
            <p:spPr>
              <a:xfrm>
                <a:off x="7675" y="12974"/>
                <a:ext cx="1327" cy="6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NJZCa010</a:t>
                </a:r>
              </a:p>
              <a:p>
                <a:pPr algn="ctr"/>
                <a:r>
                  <a:rPr lang="zh-CN" altLang="en-US" sz="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控规单元</a:t>
                </a:r>
              </a:p>
            </p:txBody>
          </p:sp>
          <p:sp>
            <p:nvSpPr>
              <p:cNvPr id="119" name="任意多边形 118"/>
              <p:cNvSpPr/>
              <p:nvPr/>
            </p:nvSpPr>
            <p:spPr>
              <a:xfrm flipH="1" flipV="1">
                <a:off x="7765" y="13144"/>
                <a:ext cx="1635" cy="407"/>
              </a:xfrm>
              <a:custGeom>
                <a:avLst/>
                <a:gdLst>
                  <a:gd name="connsiteX0" fmla="*/ 0 w 1561"/>
                  <a:gd name="connsiteY0" fmla="*/ 407 h 407"/>
                  <a:gd name="connsiteX1" fmla="*/ 348 w 1561"/>
                  <a:gd name="connsiteY1" fmla="*/ 0 h 407"/>
                  <a:gd name="connsiteX2" fmla="*/ 1561 w 1561"/>
                  <a:gd name="connsiteY2" fmla="*/ 0 h 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61" h="407">
                    <a:moveTo>
                      <a:pt x="0" y="407"/>
                    </a:moveTo>
                    <a:lnTo>
                      <a:pt x="348" y="0"/>
                    </a:lnTo>
                    <a:lnTo>
                      <a:pt x="1561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headEnd type="oval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>
              <a:off x="8132170" y="3834706"/>
              <a:ext cx="1321897" cy="632564"/>
              <a:chOff x="2409" y="11133"/>
              <a:chExt cx="2082" cy="996"/>
            </a:xfrm>
          </p:grpSpPr>
          <p:sp>
            <p:nvSpPr>
              <p:cNvPr id="116" name="文本框 22"/>
              <p:cNvSpPr txBox="1"/>
              <p:nvPr/>
            </p:nvSpPr>
            <p:spPr>
              <a:xfrm>
                <a:off x="2585" y="11133"/>
                <a:ext cx="1906" cy="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800" b="1" dirty="0">
                    <a:solidFill>
                      <a:srgbClr val="1C21F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NJZCa010-57</a:t>
                </a:r>
              </a:p>
              <a:p>
                <a:pPr algn="ctr"/>
                <a:r>
                  <a:rPr lang="zh-CN" altLang="en-US" sz="800" b="1" dirty="0">
                    <a:solidFill>
                      <a:srgbClr val="1C21F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规划管理单元</a:t>
                </a:r>
              </a:p>
            </p:txBody>
          </p:sp>
          <p:sp>
            <p:nvSpPr>
              <p:cNvPr id="117" name="任意多边形 35"/>
              <p:cNvSpPr/>
              <p:nvPr/>
            </p:nvSpPr>
            <p:spPr>
              <a:xfrm flipH="1" flipV="1">
                <a:off x="2409" y="11717"/>
                <a:ext cx="1946" cy="412"/>
              </a:xfrm>
              <a:custGeom>
                <a:avLst/>
                <a:gdLst>
                  <a:gd name="connsiteX0" fmla="*/ 0 w 2055"/>
                  <a:gd name="connsiteY0" fmla="*/ 555 h 555"/>
                  <a:gd name="connsiteX1" fmla="*/ 1702 w 2055"/>
                  <a:gd name="connsiteY1" fmla="*/ 545 h 555"/>
                  <a:gd name="connsiteX2" fmla="*/ 2055 w 2055"/>
                  <a:gd name="connsiteY2" fmla="*/ 0 h 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55" h="555">
                    <a:moveTo>
                      <a:pt x="0" y="555"/>
                    </a:moveTo>
                    <a:lnTo>
                      <a:pt x="1702" y="545"/>
                    </a:lnTo>
                    <a:lnTo>
                      <a:pt x="2055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headEnd type="none" w="sm" len="sm"/>
                <a:tailEnd type="oval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  <p:sp>
          <p:nvSpPr>
            <p:cNvPr id="96" name="文本框 62"/>
            <p:cNvSpPr txBox="1"/>
            <p:nvPr>
              <p:custDataLst>
                <p:tags r:id="rId4"/>
              </p:custDataLst>
            </p:nvPr>
          </p:nvSpPr>
          <p:spPr>
            <a:xfrm>
              <a:off x="8436373" y="3542449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中</a:t>
              </a:r>
            </a:p>
          </p:txBody>
        </p:sp>
        <p:sp>
          <p:nvSpPr>
            <p:cNvPr id="97" name="文本框 63"/>
            <p:cNvSpPr txBox="1"/>
            <p:nvPr>
              <p:custDataLst>
                <p:tags r:id="rId5"/>
              </p:custDataLst>
            </p:nvPr>
          </p:nvSpPr>
          <p:spPr>
            <a:xfrm>
              <a:off x="8436373" y="4248898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央</a:t>
              </a:r>
            </a:p>
          </p:txBody>
        </p:sp>
        <p:sp>
          <p:nvSpPr>
            <p:cNvPr id="98" name="文本框 70"/>
            <p:cNvSpPr txBox="1"/>
            <p:nvPr>
              <p:custDataLst>
                <p:tags r:id="rId6"/>
              </p:custDataLst>
            </p:nvPr>
          </p:nvSpPr>
          <p:spPr>
            <a:xfrm>
              <a:off x="8447846" y="5096524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路</a:t>
              </a:r>
            </a:p>
          </p:txBody>
        </p:sp>
        <p:sp>
          <p:nvSpPr>
            <p:cNvPr id="99" name="文本框 71"/>
            <p:cNvSpPr txBox="1"/>
            <p:nvPr>
              <p:custDataLst>
                <p:tags r:id="rId7"/>
              </p:custDataLst>
            </p:nvPr>
          </p:nvSpPr>
          <p:spPr>
            <a:xfrm>
              <a:off x="8436373" y="4633004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北</a:t>
              </a:r>
            </a:p>
          </p:txBody>
        </p:sp>
        <p:sp>
          <p:nvSpPr>
            <p:cNvPr id="100" name="文本框 62"/>
            <p:cNvSpPr txBox="1"/>
            <p:nvPr>
              <p:custDataLst>
                <p:tags r:id="rId8"/>
              </p:custDataLst>
            </p:nvPr>
          </p:nvSpPr>
          <p:spPr>
            <a:xfrm>
              <a:off x="6937326" y="3539622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内</a:t>
              </a:r>
            </a:p>
          </p:txBody>
        </p:sp>
        <p:sp>
          <p:nvSpPr>
            <p:cNvPr id="101" name="文本框 62"/>
            <p:cNvSpPr txBox="1"/>
            <p:nvPr>
              <p:custDataLst>
                <p:tags r:id="rId9"/>
              </p:custDataLst>
            </p:nvPr>
          </p:nvSpPr>
          <p:spPr>
            <a:xfrm>
              <a:off x="7009228" y="3948762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环</a:t>
              </a:r>
            </a:p>
          </p:txBody>
        </p:sp>
        <p:sp>
          <p:nvSpPr>
            <p:cNvPr id="102" name="文本框 62"/>
            <p:cNvSpPr txBox="1"/>
            <p:nvPr>
              <p:custDataLst>
                <p:tags r:id="rId10"/>
              </p:custDataLst>
            </p:nvPr>
          </p:nvSpPr>
          <p:spPr>
            <a:xfrm>
              <a:off x="7054264" y="4530987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西</a:t>
              </a:r>
            </a:p>
          </p:txBody>
        </p:sp>
        <p:sp>
          <p:nvSpPr>
            <p:cNvPr id="103" name="文本框 62"/>
            <p:cNvSpPr txBox="1"/>
            <p:nvPr>
              <p:custDataLst>
                <p:tags r:id="rId11"/>
              </p:custDataLst>
            </p:nvPr>
          </p:nvSpPr>
          <p:spPr>
            <a:xfrm>
              <a:off x="7086014" y="5032637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线</a:t>
              </a:r>
            </a:p>
          </p:txBody>
        </p:sp>
        <p:sp>
          <p:nvSpPr>
            <p:cNvPr id="104" name="文本框 103"/>
            <p:cNvSpPr txBox="1"/>
            <p:nvPr>
              <p:custDataLst>
                <p:tags r:id="rId12"/>
              </p:custDataLst>
            </p:nvPr>
          </p:nvSpPr>
          <p:spPr>
            <a:xfrm>
              <a:off x="6879591" y="4167490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内</a:t>
              </a:r>
            </a:p>
          </p:txBody>
        </p:sp>
        <p:sp>
          <p:nvSpPr>
            <p:cNvPr id="105" name="文本框 62"/>
            <p:cNvSpPr txBox="1"/>
            <p:nvPr>
              <p:custDataLst>
                <p:tags r:id="rId13"/>
              </p:custDataLst>
            </p:nvPr>
          </p:nvSpPr>
          <p:spPr>
            <a:xfrm>
              <a:off x="7307187" y="4095042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环</a:t>
              </a:r>
            </a:p>
          </p:txBody>
        </p:sp>
        <p:sp>
          <p:nvSpPr>
            <p:cNvPr id="106" name="文本框 62"/>
            <p:cNvSpPr txBox="1"/>
            <p:nvPr>
              <p:custDataLst>
                <p:tags r:id="rId14"/>
              </p:custDataLst>
            </p:nvPr>
          </p:nvSpPr>
          <p:spPr>
            <a:xfrm>
              <a:off x="7682181" y="3816868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北</a:t>
              </a:r>
            </a:p>
          </p:txBody>
        </p:sp>
        <p:sp>
          <p:nvSpPr>
            <p:cNvPr id="107" name="文本框 62"/>
            <p:cNvSpPr txBox="1"/>
            <p:nvPr>
              <p:custDataLst>
                <p:tags r:id="rId15"/>
              </p:custDataLst>
            </p:nvPr>
          </p:nvSpPr>
          <p:spPr>
            <a:xfrm>
              <a:off x="8052243" y="3736988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线</a:t>
              </a:r>
            </a:p>
          </p:txBody>
        </p:sp>
        <p:sp>
          <p:nvSpPr>
            <p:cNvPr id="108" name="文本框 62"/>
            <p:cNvSpPr txBox="1"/>
            <p:nvPr>
              <p:custDataLst>
                <p:tags r:id="rId16"/>
              </p:custDataLst>
            </p:nvPr>
          </p:nvSpPr>
          <p:spPr>
            <a:xfrm>
              <a:off x="7713930" y="4791907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西</a:t>
              </a:r>
            </a:p>
          </p:txBody>
        </p:sp>
        <p:sp>
          <p:nvSpPr>
            <p:cNvPr id="109" name="文本框 70"/>
            <p:cNvSpPr txBox="1"/>
            <p:nvPr>
              <p:custDataLst>
                <p:tags r:id="rId17"/>
              </p:custDataLst>
            </p:nvPr>
          </p:nvSpPr>
          <p:spPr>
            <a:xfrm>
              <a:off x="8088738" y="4820852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路</a:t>
              </a:r>
            </a:p>
          </p:txBody>
        </p:sp>
        <p:sp>
          <p:nvSpPr>
            <p:cNvPr id="110" name="文本框 62"/>
            <p:cNvSpPr txBox="1"/>
            <p:nvPr>
              <p:custDataLst>
                <p:tags r:id="rId18"/>
              </p:custDataLst>
            </p:nvPr>
          </p:nvSpPr>
          <p:spPr>
            <a:xfrm>
              <a:off x="6886527" y="4770139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北</a:t>
              </a:r>
            </a:p>
          </p:txBody>
        </p:sp>
        <p:sp>
          <p:nvSpPr>
            <p:cNvPr id="111" name="文本框 62"/>
            <p:cNvSpPr txBox="1"/>
            <p:nvPr>
              <p:custDataLst>
                <p:tags r:id="rId19"/>
              </p:custDataLst>
            </p:nvPr>
          </p:nvSpPr>
          <p:spPr>
            <a:xfrm>
              <a:off x="7319574" y="4725348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京</a:t>
              </a:r>
            </a:p>
          </p:txBody>
        </p:sp>
        <p:sp>
          <p:nvSpPr>
            <p:cNvPr id="112" name="文本框 62"/>
            <p:cNvSpPr txBox="1"/>
            <p:nvPr>
              <p:custDataLst>
                <p:tags r:id="rId20"/>
              </p:custDataLst>
            </p:nvPr>
          </p:nvSpPr>
          <p:spPr>
            <a:xfrm>
              <a:off x="7811732" y="4202762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北</a:t>
              </a:r>
            </a:p>
          </p:txBody>
        </p:sp>
        <p:sp>
          <p:nvSpPr>
            <p:cNvPr id="113" name="文本框 70"/>
            <p:cNvSpPr txBox="1"/>
            <p:nvPr>
              <p:custDataLst>
                <p:tags r:id="rId21"/>
              </p:custDataLst>
            </p:nvPr>
          </p:nvSpPr>
          <p:spPr>
            <a:xfrm>
              <a:off x="8186484" y="4561704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路</a:t>
              </a:r>
            </a:p>
          </p:txBody>
        </p:sp>
        <p:sp>
          <p:nvSpPr>
            <p:cNvPr id="114" name="文本框 62"/>
            <p:cNvSpPr txBox="1"/>
            <p:nvPr>
              <p:custDataLst>
                <p:tags r:id="rId22"/>
              </p:custDataLst>
            </p:nvPr>
          </p:nvSpPr>
          <p:spPr>
            <a:xfrm>
              <a:off x="7153399" y="3515154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中</a:t>
              </a:r>
            </a:p>
          </p:txBody>
        </p:sp>
        <p:sp>
          <p:nvSpPr>
            <p:cNvPr id="115" name="文本框 62"/>
            <p:cNvSpPr txBox="1"/>
            <p:nvPr>
              <p:custDataLst>
                <p:tags r:id="rId23"/>
              </p:custDataLst>
            </p:nvPr>
          </p:nvSpPr>
          <p:spPr>
            <a:xfrm>
              <a:off x="7486170" y="3853089"/>
              <a:ext cx="221173" cy="184672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4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山</a:t>
              </a:r>
            </a:p>
          </p:txBody>
        </p:sp>
      </p:grpSp>
      <p:sp>
        <p:nvSpPr>
          <p:cNvPr id="140" name="对话气泡: 矩形 70">
            <a:extLst>
              <a:ext uri="{FF2B5EF4-FFF2-40B4-BE49-F238E27FC236}">
                <a16:creationId xmlns:a16="http://schemas.microsoft.com/office/drawing/2014/main" id="{821903ED-F226-4279-B32D-E763DC8F545E}"/>
              </a:ext>
            </a:extLst>
          </p:cNvPr>
          <p:cNvSpPr/>
          <p:nvPr/>
        </p:nvSpPr>
        <p:spPr>
          <a:xfrm>
            <a:off x="6902889" y="2439239"/>
            <a:ext cx="2398718" cy="1659606"/>
          </a:xfrm>
          <a:prstGeom prst="wedgeRectCallout">
            <a:avLst>
              <a:gd name="adj1" fmla="val 137137"/>
              <a:gd name="adj2" fmla="val 60539"/>
            </a:avLst>
          </a:prstGeom>
          <a:solidFill>
            <a:schemeClr val="bg1">
              <a:alpha val="71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C5D4D050-5876-445D-9E40-12F9D73A95BF}"/>
              </a:ext>
            </a:extLst>
          </p:cNvPr>
          <p:cNvSpPr/>
          <p:nvPr/>
        </p:nvSpPr>
        <p:spPr>
          <a:xfrm>
            <a:off x="6926234" y="2480782"/>
            <a:ext cx="279533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57-001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商业用地（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B1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地面积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:10362.85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平方米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容积率：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7.11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建筑高度：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≤160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建筑密度：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55%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绿地率：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≥20%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对话气泡: 矩形 70">
            <a:extLst>
              <a:ext uri="{FF2B5EF4-FFF2-40B4-BE49-F238E27FC236}">
                <a16:creationId xmlns:a16="http://schemas.microsoft.com/office/drawing/2014/main" id="{821903ED-F226-4279-B32D-E763DC8F545E}"/>
              </a:ext>
            </a:extLst>
          </p:cNvPr>
          <p:cNvSpPr/>
          <p:nvPr/>
        </p:nvSpPr>
        <p:spPr>
          <a:xfrm>
            <a:off x="15355338" y="2435161"/>
            <a:ext cx="2398718" cy="1659606"/>
          </a:xfrm>
          <a:prstGeom prst="wedgeRectCallout">
            <a:avLst>
              <a:gd name="adj1" fmla="val -198817"/>
              <a:gd name="adj2" fmla="val 11468"/>
            </a:avLst>
          </a:prstGeom>
          <a:solidFill>
            <a:schemeClr val="bg1">
              <a:alpha val="71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矩形 141">
            <a:extLst>
              <a:ext uri="{FF2B5EF4-FFF2-40B4-BE49-F238E27FC236}">
                <a16:creationId xmlns:a16="http://schemas.microsoft.com/office/drawing/2014/main" id="{C5D4D050-5876-445D-9E40-12F9D73A95BF}"/>
              </a:ext>
            </a:extLst>
          </p:cNvPr>
          <p:cNvSpPr/>
          <p:nvPr/>
        </p:nvSpPr>
        <p:spPr>
          <a:xfrm>
            <a:off x="15393615" y="2451198"/>
            <a:ext cx="279533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57-024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城市轨道交通（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S2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用地面积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:338.04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平方米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容积率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建筑高度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建筑密度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绿地率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对话气泡: 矩形 70">
            <a:extLst>
              <a:ext uri="{FF2B5EF4-FFF2-40B4-BE49-F238E27FC236}">
                <a16:creationId xmlns:a16="http://schemas.microsoft.com/office/drawing/2014/main" id="{821903ED-F226-4279-B32D-E763DC8F545E}"/>
              </a:ext>
            </a:extLst>
          </p:cNvPr>
          <p:cNvSpPr/>
          <p:nvPr/>
        </p:nvSpPr>
        <p:spPr>
          <a:xfrm>
            <a:off x="6902889" y="4245081"/>
            <a:ext cx="2398718" cy="1659606"/>
          </a:xfrm>
          <a:prstGeom prst="wedgeRectCallout">
            <a:avLst>
              <a:gd name="adj1" fmla="val 137534"/>
              <a:gd name="adj2" fmla="val 36434"/>
            </a:avLst>
          </a:prstGeom>
          <a:solidFill>
            <a:schemeClr val="bg1">
              <a:alpha val="71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id="{C5D4D050-5876-445D-9E40-12F9D73A95BF}"/>
              </a:ext>
            </a:extLst>
          </p:cNvPr>
          <p:cNvSpPr/>
          <p:nvPr/>
        </p:nvSpPr>
        <p:spPr>
          <a:xfrm>
            <a:off x="6901340" y="4274665"/>
            <a:ext cx="279533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57-010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商业用地（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B1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地面积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:1546.03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平方米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容积率：≤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1.22</a:t>
            </a: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建筑高度：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≤18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建筑密度：≤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绿地率：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≥20%</a:t>
            </a:r>
          </a:p>
        </p:txBody>
      </p:sp>
      <p:sp>
        <p:nvSpPr>
          <p:cNvPr id="145" name="对话气泡: 矩形 70">
            <a:extLst>
              <a:ext uri="{FF2B5EF4-FFF2-40B4-BE49-F238E27FC236}">
                <a16:creationId xmlns:a16="http://schemas.microsoft.com/office/drawing/2014/main" id="{821903ED-F226-4279-B32D-E763DC8F545E}"/>
              </a:ext>
            </a:extLst>
          </p:cNvPr>
          <p:cNvSpPr/>
          <p:nvPr/>
        </p:nvSpPr>
        <p:spPr>
          <a:xfrm>
            <a:off x="6911635" y="6020131"/>
            <a:ext cx="2398718" cy="1659606"/>
          </a:xfrm>
          <a:prstGeom prst="wedgeRectCallout">
            <a:avLst>
              <a:gd name="adj1" fmla="val 151300"/>
              <a:gd name="adj2" fmla="val 21894"/>
            </a:avLst>
          </a:prstGeom>
          <a:solidFill>
            <a:schemeClr val="bg1">
              <a:alpha val="71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矩形 145">
            <a:extLst>
              <a:ext uri="{FF2B5EF4-FFF2-40B4-BE49-F238E27FC236}">
                <a16:creationId xmlns:a16="http://schemas.microsoft.com/office/drawing/2014/main" id="{C5D4D050-5876-445D-9E40-12F9D73A95BF}"/>
              </a:ext>
            </a:extLst>
          </p:cNvPr>
          <p:cNvSpPr/>
          <p:nvPr/>
        </p:nvSpPr>
        <p:spPr>
          <a:xfrm>
            <a:off x="6879333" y="6057970"/>
            <a:ext cx="279533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57-016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居住用地（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R2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用地面积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:3947.93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平方米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容积率：≤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1.57</a:t>
            </a:r>
          </a:p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建筑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高度：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≤24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建筑密度：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39%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绿地率：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≥10%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7" name="对话气泡: 矩形 70">
            <a:extLst>
              <a:ext uri="{FF2B5EF4-FFF2-40B4-BE49-F238E27FC236}">
                <a16:creationId xmlns:a16="http://schemas.microsoft.com/office/drawing/2014/main" id="{821903ED-F226-4279-B32D-E763DC8F545E}"/>
              </a:ext>
            </a:extLst>
          </p:cNvPr>
          <p:cNvSpPr/>
          <p:nvPr/>
        </p:nvSpPr>
        <p:spPr>
          <a:xfrm>
            <a:off x="6911635" y="7861714"/>
            <a:ext cx="2398718" cy="1659606"/>
          </a:xfrm>
          <a:prstGeom prst="wedgeRectCallout">
            <a:avLst>
              <a:gd name="adj1" fmla="val 169453"/>
              <a:gd name="adj2" fmla="val -66437"/>
            </a:avLst>
          </a:prstGeom>
          <a:solidFill>
            <a:schemeClr val="bg1">
              <a:alpha val="71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对话气泡: 矩形 70">
            <a:extLst>
              <a:ext uri="{FF2B5EF4-FFF2-40B4-BE49-F238E27FC236}">
                <a16:creationId xmlns:a16="http://schemas.microsoft.com/office/drawing/2014/main" id="{821903ED-F226-4279-B32D-E763DC8F545E}"/>
              </a:ext>
            </a:extLst>
          </p:cNvPr>
          <p:cNvSpPr/>
          <p:nvPr/>
        </p:nvSpPr>
        <p:spPr>
          <a:xfrm>
            <a:off x="15355338" y="4215497"/>
            <a:ext cx="2398718" cy="1659606"/>
          </a:xfrm>
          <a:prstGeom prst="wedgeRectCallout">
            <a:avLst>
              <a:gd name="adj1" fmla="val -149805"/>
              <a:gd name="adj2" fmla="val -1650"/>
            </a:avLst>
          </a:prstGeom>
          <a:solidFill>
            <a:schemeClr val="bg1">
              <a:alpha val="71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对话气泡: 矩形 70">
            <a:extLst>
              <a:ext uri="{FF2B5EF4-FFF2-40B4-BE49-F238E27FC236}">
                <a16:creationId xmlns:a16="http://schemas.microsoft.com/office/drawing/2014/main" id="{821903ED-F226-4279-B32D-E763DC8F545E}"/>
              </a:ext>
            </a:extLst>
          </p:cNvPr>
          <p:cNvSpPr/>
          <p:nvPr/>
        </p:nvSpPr>
        <p:spPr>
          <a:xfrm>
            <a:off x="15355338" y="5973567"/>
            <a:ext cx="2398718" cy="1659606"/>
          </a:xfrm>
          <a:prstGeom prst="wedgeRectCallout">
            <a:avLst>
              <a:gd name="adj1" fmla="val -117045"/>
              <a:gd name="adj2" fmla="val -42112"/>
            </a:avLst>
          </a:prstGeom>
          <a:solidFill>
            <a:schemeClr val="bg1">
              <a:alpha val="71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对话气泡: 矩形 70">
            <a:extLst>
              <a:ext uri="{FF2B5EF4-FFF2-40B4-BE49-F238E27FC236}">
                <a16:creationId xmlns:a16="http://schemas.microsoft.com/office/drawing/2014/main" id="{821903ED-F226-4279-B32D-E763DC8F545E}"/>
              </a:ext>
            </a:extLst>
          </p:cNvPr>
          <p:cNvSpPr/>
          <p:nvPr/>
        </p:nvSpPr>
        <p:spPr>
          <a:xfrm>
            <a:off x="12944715" y="7861714"/>
            <a:ext cx="2398718" cy="1659606"/>
          </a:xfrm>
          <a:prstGeom prst="wedgeRectCallout">
            <a:avLst>
              <a:gd name="adj1" fmla="val -49673"/>
              <a:gd name="adj2" fmla="val -84830"/>
            </a:avLst>
          </a:prstGeom>
          <a:solidFill>
            <a:schemeClr val="bg1">
              <a:alpha val="71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矩形 150">
            <a:extLst>
              <a:ext uri="{FF2B5EF4-FFF2-40B4-BE49-F238E27FC236}">
                <a16:creationId xmlns:a16="http://schemas.microsoft.com/office/drawing/2014/main" id="{C5D4D050-5876-445D-9E40-12F9D73A95BF}"/>
              </a:ext>
            </a:extLst>
          </p:cNvPr>
          <p:cNvSpPr/>
          <p:nvPr/>
        </p:nvSpPr>
        <p:spPr>
          <a:xfrm>
            <a:off x="6901340" y="7904185"/>
            <a:ext cx="279533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57-020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居住用地（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R2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地面积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:3071.96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平方米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容积率：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2.47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建筑高度：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≤30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建筑密度：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49%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绿地率：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≥15%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:a16="http://schemas.microsoft.com/office/drawing/2014/main" id="{C5D4D050-5876-445D-9E40-12F9D73A95BF}"/>
              </a:ext>
            </a:extLst>
          </p:cNvPr>
          <p:cNvSpPr/>
          <p:nvPr/>
        </p:nvSpPr>
        <p:spPr>
          <a:xfrm>
            <a:off x="12984000" y="7904185"/>
            <a:ext cx="279533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57-017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居住用地（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R2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地面积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:13208.91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平方米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容积率：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2.41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建筑高度：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≤24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建筑密度：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绿地率：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≥15%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矩形 153">
            <a:extLst>
              <a:ext uri="{FF2B5EF4-FFF2-40B4-BE49-F238E27FC236}">
                <a16:creationId xmlns:a16="http://schemas.microsoft.com/office/drawing/2014/main" id="{C5D4D050-5876-445D-9E40-12F9D73A95BF}"/>
              </a:ext>
            </a:extLst>
          </p:cNvPr>
          <p:cNvSpPr/>
          <p:nvPr/>
        </p:nvSpPr>
        <p:spPr>
          <a:xfrm>
            <a:off x="15402959" y="4274665"/>
            <a:ext cx="279533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57-007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商业用地（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B1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地面积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:27610.00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平方米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容积率：≤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1.51</a:t>
            </a: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建筑高度：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≤36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建筑密度：≤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47%</a:t>
            </a: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绿地率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矩形 154">
            <a:extLst>
              <a:ext uri="{FF2B5EF4-FFF2-40B4-BE49-F238E27FC236}">
                <a16:creationId xmlns:a16="http://schemas.microsoft.com/office/drawing/2014/main" id="{C5D4D050-5876-445D-9E40-12F9D73A95BF}"/>
              </a:ext>
            </a:extLst>
          </p:cNvPr>
          <p:cNvSpPr/>
          <p:nvPr/>
        </p:nvSpPr>
        <p:spPr>
          <a:xfrm>
            <a:off x="15380952" y="6057970"/>
            <a:ext cx="279533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57-009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高等院校（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A31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地面积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:11702.58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平方米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容积率：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1.61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建筑高度：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≤24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建筑密度：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绿地率：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≥30%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62"/>
          <p:cNvSpPr txBox="1"/>
          <p:nvPr>
            <p:custDataLst>
              <p:tags r:id="rId1"/>
            </p:custDataLst>
          </p:nvPr>
        </p:nvSpPr>
        <p:spPr>
          <a:xfrm rot="2702297">
            <a:off x="2907777" y="7625543"/>
            <a:ext cx="184304" cy="276999"/>
          </a:xfrm>
          <a:prstGeom prst="rect">
            <a:avLst/>
          </a:prstGeom>
          <a:noFill/>
          <a:effectLst>
            <a:glow rad="12700">
              <a:schemeClr val="bg1">
                <a:alpha val="90000"/>
              </a:schemeClr>
            </a:glow>
          </a:effectLst>
        </p:spPr>
        <p:txBody>
          <a:bodyPr wrap="square" lIns="91440" rIns="9144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400" b="1" dirty="0" smtClean="0">
                <a:solidFill>
                  <a:srgbClr val="FF0000"/>
                </a:solidFill>
                <a:effectLst>
                  <a:glow rad="63500">
                    <a:schemeClr val="bg1">
                      <a:alpha val="9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山西路</a:t>
            </a:r>
            <a:endParaRPr lang="zh-CN" altLang="en-US" sz="400" b="1" dirty="0">
              <a:solidFill>
                <a:srgbClr val="FF0000"/>
              </a:solidFill>
              <a:effectLst>
                <a:glow rad="63500">
                  <a:schemeClr val="bg1">
                    <a:alpha val="9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2" name="文本框 62"/>
          <p:cNvSpPr txBox="1"/>
          <p:nvPr>
            <p:custDataLst>
              <p:tags r:id="rId2"/>
            </p:custDataLst>
          </p:nvPr>
        </p:nvSpPr>
        <p:spPr>
          <a:xfrm rot="18992677">
            <a:off x="2906813" y="7840702"/>
            <a:ext cx="184304" cy="276999"/>
          </a:xfrm>
          <a:prstGeom prst="rect">
            <a:avLst/>
          </a:prstGeom>
          <a:noFill/>
          <a:effectLst>
            <a:glow rad="12700">
              <a:schemeClr val="bg1">
                <a:alpha val="90000"/>
              </a:schemeClr>
            </a:glow>
          </a:effectLst>
        </p:spPr>
        <p:txBody>
          <a:bodyPr wrap="square" lIns="91440" rIns="9144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400" b="1" dirty="0" smtClean="0">
                <a:solidFill>
                  <a:srgbClr val="FF0000"/>
                </a:solidFill>
                <a:effectLst>
                  <a:glow rad="63500">
                    <a:schemeClr val="bg1">
                      <a:alpha val="9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江苏路</a:t>
            </a:r>
            <a:endParaRPr lang="zh-CN" altLang="en-US" sz="400" b="1" dirty="0">
              <a:solidFill>
                <a:srgbClr val="FF0000"/>
              </a:solidFill>
              <a:effectLst>
                <a:glow rad="63500">
                  <a:schemeClr val="bg1">
                    <a:alpha val="9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3" name="文本框 62"/>
          <p:cNvSpPr txBox="1"/>
          <p:nvPr>
            <p:custDataLst>
              <p:tags r:id="rId3"/>
            </p:custDataLst>
          </p:nvPr>
        </p:nvSpPr>
        <p:spPr>
          <a:xfrm>
            <a:off x="3051126" y="7958158"/>
            <a:ext cx="357190" cy="153888"/>
          </a:xfrm>
          <a:prstGeom prst="rect">
            <a:avLst/>
          </a:prstGeom>
          <a:noFill/>
          <a:effectLst>
            <a:glow rad="12700">
              <a:schemeClr val="bg1">
                <a:alpha val="90000"/>
              </a:schemeClr>
            </a:glow>
          </a:effectLst>
        </p:spPr>
        <p:txBody>
          <a:bodyPr wrap="square" lIns="91440" rIns="91440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400" b="1" dirty="0" smtClean="0">
                <a:solidFill>
                  <a:srgbClr val="FF0000"/>
                </a:solidFill>
                <a:effectLst>
                  <a:glow rad="63500">
                    <a:schemeClr val="bg1">
                      <a:alpha val="9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大方巷</a:t>
            </a:r>
            <a:endParaRPr lang="zh-CN" altLang="en-US" sz="400" b="1" dirty="0">
              <a:solidFill>
                <a:srgbClr val="FF0000"/>
              </a:solidFill>
              <a:effectLst>
                <a:glow rad="63500">
                  <a:schemeClr val="bg1">
                    <a:alpha val="9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247539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5104</TotalTime>
  <Words>803</Words>
  <Application>Microsoft Office PowerPoint</Application>
  <PresentationFormat>自定义</PresentationFormat>
  <Paragraphs>112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等线</vt:lpstr>
      <vt:lpstr>宋体</vt:lpstr>
      <vt:lpstr>微软雅黑</vt:lpstr>
      <vt:lpstr>Arial</vt:lpstr>
      <vt:lpstr>Calibri</vt:lpstr>
      <vt:lpstr>Times New Roman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NTKO</cp:lastModifiedBy>
  <cp:revision>415</cp:revision>
  <cp:lastPrinted>2024-03-26T06:31:01Z</cp:lastPrinted>
  <dcterms:created xsi:type="dcterms:W3CDTF">2019-11-04T11:42:00Z</dcterms:created>
  <dcterms:modified xsi:type="dcterms:W3CDTF">2026-08-03T03:03:07Z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2019-10-16T00:00:00Z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2019-11-11T00:00:00Z</vt:filetime>
  </property>
  <property fmtid="{D5CDD505-2E9C-101B-9397-08002B2CF9AE}" pid="5" name="ICV">
    <vt:lpwstr>71574463EEF24D818072EAEF89BD15EC</vt:lpwstr>
  </property>
  <property fmtid="{D5CDD505-2E9C-101B-9397-08002B2CF9AE}" pid="6" name="KSOProductBuildVer">
    <vt:lpwstr>2052-11.1.0.12302</vt:lpwstr>
  </property>
</Properties>
</file>