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5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82E"/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89" autoAdjust="0"/>
    <p:restoredTop sz="96331" autoAdjust="0"/>
  </p:normalViewPr>
  <p:slideViewPr>
    <p:cSldViewPr showGuides="1">
      <p:cViewPr varScale="1">
        <p:scale>
          <a:sx n="78" d="100"/>
          <a:sy n="78" d="100"/>
        </p:scale>
        <p:origin x="138" y="126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686">
              <a:defRPr/>
            </a:pPr>
            <a:fld id="{C1DB716A-964D-4EB2-8D0E-86C29F8A49E2}" type="datetimeFigureOut">
              <a:rPr lang="zh-CN" altLang="en-US" smtClean="0"/>
              <a:pPr defTabSz="735686">
                <a:defRPr/>
              </a:pPr>
              <a:t>2026/8/5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161" marR="0" lvl="1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686" marR="0" lvl="2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49" marR="0" lvl="3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010" marR="0" lvl="4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686">
              <a:defRPr/>
            </a:pPr>
            <a:fld id="{213A655C-B1AC-4425-A5A8-AB2C31E5176D}" type="slidenum">
              <a:rPr lang="zh-CN" altLang="en-US" smtClean="0"/>
              <a:pPr defTabSz="735686"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8/5/2026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7270"/>
          <a:stretch/>
        </p:blipFill>
        <p:spPr bwMode="auto">
          <a:xfrm>
            <a:off x="10052050" y="5797407"/>
            <a:ext cx="5122864" cy="427613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3" name="矩形 2"/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57817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5361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为促进产业用地提质增效，我局会同雨花台区人民政府组织开展了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南京雨花台高新区控制性详细规划及城市设计整合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》MCd060-10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规划管理单元图则修改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南京雨花台高新区控制性详细规划及城市设计整合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》MCd060-10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修改成果向社会予以公布。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025-52887659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1132170" y="2367905"/>
            <a:ext cx="3996444" cy="72532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南京雨花台高新区控制性详细规划及城市设计整合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MCd060-10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规划管理单元图则修改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:a16="http://schemas.microsoft.com/office/drawing/2014/main" id="{FC5B314D-B988-4785-9CA4-03704899AA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27" t="2432" r="10016" b="3936"/>
          <a:stretch>
            <a:fillRect/>
          </a:stretch>
        </p:blipFill>
        <p:spPr>
          <a:xfrm>
            <a:off x="6803086" y="2586216"/>
            <a:ext cx="8350005" cy="6925858"/>
          </a:xfrm>
          <a:prstGeom prst="rect">
            <a:avLst/>
          </a:prstGeom>
        </p:spPr>
      </p:pic>
      <p:sp>
        <p:nvSpPr>
          <p:cNvPr id="96" name="任意多边形: 形状 95">
            <a:extLst>
              <a:ext uri="{FF2B5EF4-FFF2-40B4-BE49-F238E27FC236}">
                <a16:creationId xmlns:a16="http://schemas.microsoft.com/office/drawing/2014/main" id="{5E6A146A-0884-410C-912C-8E7BE0791435}"/>
              </a:ext>
            </a:extLst>
          </p:cNvPr>
          <p:cNvSpPr/>
          <p:nvPr/>
        </p:nvSpPr>
        <p:spPr>
          <a:xfrm>
            <a:off x="7929563" y="4881563"/>
            <a:ext cx="214312" cy="223837"/>
          </a:xfrm>
          <a:custGeom>
            <a:avLst/>
            <a:gdLst>
              <a:gd name="connsiteX0" fmla="*/ 4762 w 214312"/>
              <a:gd name="connsiteY0" fmla="*/ 223837 h 223837"/>
              <a:gd name="connsiteX1" fmla="*/ 104775 w 214312"/>
              <a:gd name="connsiteY1" fmla="*/ 185737 h 223837"/>
              <a:gd name="connsiteX2" fmla="*/ 204787 w 214312"/>
              <a:gd name="connsiteY2" fmla="*/ 66675 h 223837"/>
              <a:gd name="connsiteX3" fmla="*/ 214312 w 214312"/>
              <a:gd name="connsiteY3" fmla="*/ 0 h 223837"/>
              <a:gd name="connsiteX4" fmla="*/ 0 w 214312"/>
              <a:gd name="connsiteY4" fmla="*/ 28575 h 223837"/>
              <a:gd name="connsiteX5" fmla="*/ 4762 w 214312"/>
              <a:gd name="connsiteY5" fmla="*/ 223837 h 223837"/>
              <a:gd name="connsiteX0" fmla="*/ 4762 w 214312"/>
              <a:gd name="connsiteY0" fmla="*/ 223837 h 223837"/>
              <a:gd name="connsiteX1" fmla="*/ 104775 w 214312"/>
              <a:gd name="connsiteY1" fmla="*/ 185737 h 223837"/>
              <a:gd name="connsiteX2" fmla="*/ 204787 w 214312"/>
              <a:gd name="connsiteY2" fmla="*/ 66675 h 223837"/>
              <a:gd name="connsiteX3" fmla="*/ 214312 w 214312"/>
              <a:gd name="connsiteY3" fmla="*/ 0 h 223837"/>
              <a:gd name="connsiteX4" fmla="*/ 0 w 214312"/>
              <a:gd name="connsiteY4" fmla="*/ 28575 h 223837"/>
              <a:gd name="connsiteX5" fmla="*/ 4762 w 214312"/>
              <a:gd name="connsiteY5" fmla="*/ 223837 h 223837"/>
              <a:gd name="connsiteX0" fmla="*/ 4762 w 214312"/>
              <a:gd name="connsiteY0" fmla="*/ 223837 h 223837"/>
              <a:gd name="connsiteX1" fmla="*/ 104775 w 214312"/>
              <a:gd name="connsiteY1" fmla="*/ 185737 h 223837"/>
              <a:gd name="connsiteX2" fmla="*/ 204787 w 214312"/>
              <a:gd name="connsiteY2" fmla="*/ 66675 h 223837"/>
              <a:gd name="connsiteX3" fmla="*/ 214312 w 214312"/>
              <a:gd name="connsiteY3" fmla="*/ 0 h 223837"/>
              <a:gd name="connsiteX4" fmla="*/ 0 w 214312"/>
              <a:gd name="connsiteY4" fmla="*/ 28575 h 223837"/>
              <a:gd name="connsiteX5" fmla="*/ 4762 w 214312"/>
              <a:gd name="connsiteY5" fmla="*/ 223837 h 223837"/>
              <a:gd name="connsiteX0" fmla="*/ 4762 w 214312"/>
              <a:gd name="connsiteY0" fmla="*/ 223837 h 223837"/>
              <a:gd name="connsiteX1" fmla="*/ 104775 w 214312"/>
              <a:gd name="connsiteY1" fmla="*/ 185737 h 223837"/>
              <a:gd name="connsiteX2" fmla="*/ 204787 w 214312"/>
              <a:gd name="connsiteY2" fmla="*/ 66675 h 223837"/>
              <a:gd name="connsiteX3" fmla="*/ 214312 w 214312"/>
              <a:gd name="connsiteY3" fmla="*/ 0 h 223837"/>
              <a:gd name="connsiteX4" fmla="*/ 0 w 214312"/>
              <a:gd name="connsiteY4" fmla="*/ 28575 h 223837"/>
              <a:gd name="connsiteX5" fmla="*/ 4762 w 214312"/>
              <a:gd name="connsiteY5" fmla="*/ 223837 h 223837"/>
              <a:gd name="connsiteX0" fmla="*/ 4762 w 214312"/>
              <a:gd name="connsiteY0" fmla="*/ 223837 h 223837"/>
              <a:gd name="connsiteX1" fmla="*/ 117475 w 214312"/>
              <a:gd name="connsiteY1" fmla="*/ 195262 h 223837"/>
              <a:gd name="connsiteX2" fmla="*/ 204787 w 214312"/>
              <a:gd name="connsiteY2" fmla="*/ 66675 h 223837"/>
              <a:gd name="connsiteX3" fmla="*/ 214312 w 214312"/>
              <a:gd name="connsiteY3" fmla="*/ 0 h 223837"/>
              <a:gd name="connsiteX4" fmla="*/ 0 w 214312"/>
              <a:gd name="connsiteY4" fmla="*/ 28575 h 223837"/>
              <a:gd name="connsiteX5" fmla="*/ 4762 w 214312"/>
              <a:gd name="connsiteY5" fmla="*/ 223837 h 223837"/>
              <a:gd name="connsiteX0" fmla="*/ 4762 w 214312"/>
              <a:gd name="connsiteY0" fmla="*/ 223837 h 223837"/>
              <a:gd name="connsiteX1" fmla="*/ 117475 w 214312"/>
              <a:gd name="connsiteY1" fmla="*/ 195262 h 223837"/>
              <a:gd name="connsiteX2" fmla="*/ 207962 w 214312"/>
              <a:gd name="connsiteY2" fmla="*/ 85725 h 223837"/>
              <a:gd name="connsiteX3" fmla="*/ 214312 w 214312"/>
              <a:gd name="connsiteY3" fmla="*/ 0 h 223837"/>
              <a:gd name="connsiteX4" fmla="*/ 0 w 214312"/>
              <a:gd name="connsiteY4" fmla="*/ 28575 h 223837"/>
              <a:gd name="connsiteX5" fmla="*/ 4762 w 214312"/>
              <a:gd name="connsiteY5" fmla="*/ 223837 h 223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4312" h="223837">
                <a:moveTo>
                  <a:pt x="4762" y="223837"/>
                </a:moveTo>
                <a:cubicBezTo>
                  <a:pt x="57150" y="223837"/>
                  <a:pt x="84137" y="207962"/>
                  <a:pt x="117475" y="195262"/>
                </a:cubicBezTo>
                <a:cubicBezTo>
                  <a:pt x="166687" y="161925"/>
                  <a:pt x="177800" y="141287"/>
                  <a:pt x="207962" y="85725"/>
                </a:cubicBezTo>
                <a:lnTo>
                  <a:pt x="214312" y="0"/>
                </a:lnTo>
                <a:lnTo>
                  <a:pt x="0" y="28575"/>
                </a:lnTo>
                <a:lnTo>
                  <a:pt x="4762" y="223837"/>
                </a:lnTo>
                <a:close/>
              </a:path>
            </a:pathLst>
          </a:custGeom>
          <a:solidFill>
            <a:srgbClr val="00B8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AA16F728-3F25-4E3E-948D-91EA3D4B24CC}"/>
              </a:ext>
            </a:extLst>
          </p:cNvPr>
          <p:cNvSpPr/>
          <p:nvPr/>
        </p:nvSpPr>
        <p:spPr>
          <a:xfrm>
            <a:off x="6799617" y="2586216"/>
            <a:ext cx="8350005" cy="6925858"/>
          </a:xfrm>
          <a:prstGeom prst="rect">
            <a:avLst/>
          </a:prstGeom>
          <a:solidFill>
            <a:schemeClr val="bg1">
              <a:alpha val="60000"/>
            </a:schemeClr>
          </a:solidFill>
          <a:ln w="38100" cmpd="sng">
            <a:noFill/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94497"/>
            <a:endParaRPr lang="zh-CN" altLang="en-US" sz="2400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19079E75-5538-4B2E-94AC-2F0B6A7BB8AC}"/>
              </a:ext>
            </a:extLst>
          </p:cNvPr>
          <p:cNvGrpSpPr/>
          <p:nvPr/>
        </p:nvGrpSpPr>
        <p:grpSpPr>
          <a:xfrm>
            <a:off x="7867039" y="3505572"/>
            <a:ext cx="7067216" cy="4092931"/>
            <a:chOff x="1534645" y="4054288"/>
            <a:chExt cx="5114925" cy="2962275"/>
          </a:xfrm>
        </p:grpSpPr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CA3B8977-2139-441A-9637-145933CE678B}"/>
                </a:ext>
              </a:extLst>
            </p:cNvPr>
            <p:cNvSpPr/>
            <p:nvPr/>
          </p:nvSpPr>
          <p:spPr>
            <a:xfrm>
              <a:off x="1761752" y="5992342"/>
              <a:ext cx="1057275" cy="647700"/>
            </a:xfrm>
            <a:custGeom>
              <a:avLst/>
              <a:gdLst>
                <a:gd name="connsiteX0" fmla="*/ 0 w 1057275"/>
                <a:gd name="connsiteY0" fmla="*/ 95250 h 647700"/>
                <a:gd name="connsiteX1" fmla="*/ 809625 w 1057275"/>
                <a:gd name="connsiteY1" fmla="*/ 0 h 647700"/>
                <a:gd name="connsiteX2" fmla="*/ 1057275 w 1057275"/>
                <a:gd name="connsiteY2" fmla="*/ 466725 h 647700"/>
                <a:gd name="connsiteX3" fmla="*/ 9525 w 1057275"/>
                <a:gd name="connsiteY3" fmla="*/ 647700 h 647700"/>
                <a:gd name="connsiteX4" fmla="*/ 0 w 1057275"/>
                <a:gd name="connsiteY4" fmla="*/ 952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275" h="647700">
                  <a:moveTo>
                    <a:pt x="0" y="95250"/>
                  </a:moveTo>
                  <a:lnTo>
                    <a:pt x="809625" y="0"/>
                  </a:lnTo>
                  <a:lnTo>
                    <a:pt x="1057275" y="466725"/>
                  </a:lnTo>
                  <a:lnTo>
                    <a:pt x="9525" y="64770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rgbClr val="FF7E00"/>
            </a:solidFill>
            <a:ln w="25400" cmpd="sng">
              <a:solidFill>
                <a:srgbClr val="0000FF"/>
              </a:solidFill>
              <a:prstDash val="sysDash"/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4497"/>
              <a:endParaRPr lang="zh-CN" altLang="en-US" sz="2400" dirty="0"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id="{3EC30C4A-4C2E-4BE6-B24D-FEF726BC4D4B}"/>
                </a:ext>
              </a:extLst>
            </p:cNvPr>
            <p:cNvSpPr/>
            <p:nvPr/>
          </p:nvSpPr>
          <p:spPr>
            <a:xfrm>
              <a:off x="2697401" y="5917243"/>
              <a:ext cx="476250" cy="514350"/>
            </a:xfrm>
            <a:custGeom>
              <a:avLst/>
              <a:gdLst>
                <a:gd name="connsiteX0" fmla="*/ 0 w 476250"/>
                <a:gd name="connsiteY0" fmla="*/ 57150 h 514350"/>
                <a:gd name="connsiteX1" fmla="*/ 476250 w 476250"/>
                <a:gd name="connsiteY1" fmla="*/ 0 h 514350"/>
                <a:gd name="connsiteX2" fmla="*/ 419100 w 476250"/>
                <a:gd name="connsiteY2" fmla="*/ 352425 h 514350"/>
                <a:gd name="connsiteX3" fmla="*/ 247650 w 476250"/>
                <a:gd name="connsiteY3" fmla="*/ 514350 h 514350"/>
                <a:gd name="connsiteX4" fmla="*/ 0 w 476250"/>
                <a:gd name="connsiteY4" fmla="*/ 5715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0" h="514350">
                  <a:moveTo>
                    <a:pt x="0" y="57150"/>
                  </a:moveTo>
                  <a:lnTo>
                    <a:pt x="476250" y="0"/>
                  </a:lnTo>
                  <a:lnTo>
                    <a:pt x="419100" y="352425"/>
                  </a:lnTo>
                  <a:lnTo>
                    <a:pt x="247650" y="5143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7E00"/>
            </a:solidFill>
            <a:ln w="25400" cmpd="sng">
              <a:solidFill>
                <a:srgbClr val="0000FF"/>
              </a:solidFill>
              <a:prstDash val="sysDash"/>
            </a:ln>
            <a:effectLst>
              <a:glow rad="25400">
                <a:schemeClr val="bg1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794497"/>
              <a:endParaRPr lang="zh-CN" altLang="en-US" sz="2400" dirty="0"/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id="{62DFA603-1026-4999-9F20-404A6D3A06C3}"/>
                </a:ext>
              </a:extLst>
            </p:cNvPr>
            <p:cNvSpPr/>
            <p:nvPr/>
          </p:nvSpPr>
          <p:spPr>
            <a:xfrm>
              <a:off x="1534645" y="4054288"/>
              <a:ext cx="5114925" cy="2962275"/>
            </a:xfrm>
            <a:custGeom>
              <a:avLst/>
              <a:gdLst>
                <a:gd name="connsiteX0" fmla="*/ 38100 w 5114925"/>
                <a:gd name="connsiteY0" fmla="*/ 1009650 h 2962275"/>
                <a:gd name="connsiteX1" fmla="*/ 1247775 w 5114925"/>
                <a:gd name="connsiteY1" fmla="*/ 876300 h 2962275"/>
                <a:gd name="connsiteX2" fmla="*/ 2457450 w 5114925"/>
                <a:gd name="connsiteY2" fmla="*/ 752475 h 2962275"/>
                <a:gd name="connsiteX3" fmla="*/ 3048000 w 5114925"/>
                <a:gd name="connsiteY3" fmla="*/ 647700 h 2962275"/>
                <a:gd name="connsiteX4" fmla="*/ 3609975 w 5114925"/>
                <a:gd name="connsiteY4" fmla="*/ 400050 h 2962275"/>
                <a:gd name="connsiteX5" fmla="*/ 4352925 w 5114925"/>
                <a:gd name="connsiteY5" fmla="*/ 0 h 2962275"/>
                <a:gd name="connsiteX6" fmla="*/ 5114925 w 5114925"/>
                <a:gd name="connsiteY6" fmla="*/ 1981200 h 2962275"/>
                <a:gd name="connsiteX7" fmla="*/ 3143250 w 5114925"/>
                <a:gd name="connsiteY7" fmla="*/ 2390775 h 2962275"/>
                <a:gd name="connsiteX8" fmla="*/ 2105025 w 5114925"/>
                <a:gd name="connsiteY8" fmla="*/ 2628900 h 2962275"/>
                <a:gd name="connsiteX9" fmla="*/ 0 w 5114925"/>
                <a:gd name="connsiteY9" fmla="*/ 2962275 h 2962275"/>
                <a:gd name="connsiteX10" fmla="*/ 38100 w 5114925"/>
                <a:gd name="connsiteY10" fmla="*/ 1009650 h 296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114925" h="2962275">
                  <a:moveTo>
                    <a:pt x="38100" y="1009650"/>
                  </a:moveTo>
                  <a:lnTo>
                    <a:pt x="1247775" y="876300"/>
                  </a:lnTo>
                  <a:lnTo>
                    <a:pt x="2457450" y="752475"/>
                  </a:lnTo>
                  <a:lnTo>
                    <a:pt x="3048000" y="647700"/>
                  </a:lnTo>
                  <a:lnTo>
                    <a:pt x="3609975" y="400050"/>
                  </a:lnTo>
                  <a:lnTo>
                    <a:pt x="4352925" y="0"/>
                  </a:lnTo>
                  <a:lnTo>
                    <a:pt x="5114925" y="1981200"/>
                  </a:lnTo>
                  <a:lnTo>
                    <a:pt x="3143250" y="2390775"/>
                  </a:lnTo>
                  <a:lnTo>
                    <a:pt x="2105025" y="2628900"/>
                  </a:lnTo>
                  <a:lnTo>
                    <a:pt x="0" y="2962275"/>
                  </a:lnTo>
                  <a:lnTo>
                    <a:pt x="38100" y="1009650"/>
                  </a:lnTo>
                  <a:close/>
                </a:path>
              </a:pathLst>
            </a:custGeom>
            <a:noFill/>
            <a:ln w="25400">
              <a:solidFill>
                <a:srgbClr val="FF0000">
                  <a:alpha val="71000"/>
                </a:srgbClr>
              </a:solidFill>
              <a:prstDash val="sysDash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defTabSz="794497"/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19EE8385-09AF-416B-B164-2E26CA03A877}"/>
              </a:ext>
            </a:extLst>
          </p:cNvPr>
          <p:cNvSpPr txBox="1"/>
          <p:nvPr/>
        </p:nvSpPr>
        <p:spPr>
          <a:xfrm>
            <a:off x="8328717" y="6545151"/>
            <a:ext cx="1044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0000FF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000" dirty="0">
                <a:solidFill>
                  <a:schemeClr val="tx1"/>
                </a:solidFill>
              </a:rPr>
              <a:t>10-005</a:t>
            </a:r>
          </a:p>
          <a:p>
            <a:r>
              <a:rPr lang="en-US" altLang="zh-CN" sz="1000" dirty="0">
                <a:solidFill>
                  <a:schemeClr val="tx1"/>
                </a:solidFill>
              </a:rPr>
              <a:t>B29a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499D648-A7B4-483F-8C1C-B1A4C7F88A25}"/>
              </a:ext>
            </a:extLst>
          </p:cNvPr>
          <p:cNvSpPr txBox="1"/>
          <p:nvPr/>
        </p:nvSpPr>
        <p:spPr>
          <a:xfrm>
            <a:off x="9267959" y="6243591"/>
            <a:ext cx="1044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0000FF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000" dirty="0">
                <a:solidFill>
                  <a:schemeClr val="tx1"/>
                </a:solidFill>
              </a:rPr>
              <a:t>10-059</a:t>
            </a:r>
          </a:p>
          <a:p>
            <a:r>
              <a:rPr lang="en-US" altLang="zh-CN" sz="1000" dirty="0">
                <a:solidFill>
                  <a:schemeClr val="tx1"/>
                </a:solidFill>
              </a:rPr>
              <a:t>B29a</a:t>
            </a:r>
          </a:p>
        </p:txBody>
      </p:sp>
      <p:sp>
        <p:nvSpPr>
          <p:cNvPr id="63" name="任意多边形: 形状 62">
            <a:extLst>
              <a:ext uri="{FF2B5EF4-FFF2-40B4-BE49-F238E27FC236}">
                <a16:creationId xmlns:a16="http://schemas.microsoft.com/office/drawing/2014/main" id="{9F04FACB-B0FB-4FD7-A5C1-A88F43AF3D78}"/>
              </a:ext>
            </a:extLst>
          </p:cNvPr>
          <p:cNvSpPr/>
          <p:nvPr/>
        </p:nvSpPr>
        <p:spPr>
          <a:xfrm>
            <a:off x="8208306" y="6434925"/>
            <a:ext cx="1215966" cy="131302"/>
          </a:xfrm>
          <a:custGeom>
            <a:avLst/>
            <a:gdLst>
              <a:gd name="connsiteX0" fmla="*/ 0 w 1014413"/>
              <a:gd name="connsiteY0" fmla="*/ 109538 h 109538"/>
              <a:gd name="connsiteX1" fmla="*/ 1014413 w 1014413"/>
              <a:gd name="connsiteY1" fmla="*/ 0 h 109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14413" h="109538">
                <a:moveTo>
                  <a:pt x="0" y="109538"/>
                </a:moveTo>
                <a:lnTo>
                  <a:pt x="1014413" y="0"/>
                </a:lnTo>
              </a:path>
            </a:pathLst>
          </a:custGeom>
          <a:noFill/>
          <a:ln w="25400" cmpd="sng">
            <a:solidFill>
              <a:srgbClr val="0000FF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669359D-D9FD-471E-8FB3-CD2BB2B39CDA}"/>
              </a:ext>
            </a:extLst>
          </p:cNvPr>
          <p:cNvSpPr txBox="1"/>
          <p:nvPr/>
        </p:nvSpPr>
        <p:spPr>
          <a:xfrm>
            <a:off x="8143616" y="6148038"/>
            <a:ext cx="10443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0000FF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000" dirty="0">
                <a:solidFill>
                  <a:schemeClr val="tx1"/>
                </a:solidFill>
              </a:rPr>
              <a:t>10-060</a:t>
            </a:r>
          </a:p>
          <a:p>
            <a:r>
              <a:rPr lang="en-US" altLang="zh-CN" sz="1000" dirty="0">
                <a:solidFill>
                  <a:schemeClr val="tx1"/>
                </a:solidFill>
              </a:rPr>
              <a:t>B29a</a:t>
            </a: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B8032ED1-AE57-40A3-8F9E-591ABB93343C}"/>
              </a:ext>
            </a:extLst>
          </p:cNvPr>
          <p:cNvGrpSpPr/>
          <p:nvPr/>
        </p:nvGrpSpPr>
        <p:grpSpPr>
          <a:xfrm>
            <a:off x="7651517" y="3650917"/>
            <a:ext cx="6973103" cy="3825869"/>
            <a:chOff x="8091208" y="4375361"/>
            <a:chExt cx="5817273" cy="3191712"/>
          </a:xfrm>
        </p:grpSpPr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F3B871C2-84FD-4A3D-83D7-701D9766A00E}"/>
                </a:ext>
              </a:extLst>
            </p:cNvPr>
            <p:cNvSpPr/>
            <p:nvPr/>
          </p:nvSpPr>
          <p:spPr>
            <a:xfrm>
              <a:off x="8091208" y="5616988"/>
              <a:ext cx="141218" cy="1950085"/>
            </a:xfrm>
            <a:prstGeom prst="rect">
              <a:avLst/>
            </a:prstGeom>
          </p:spPr>
          <p:txBody>
            <a:bodyPr vert="eaVert" wrap="square" lIns="0" tIns="0" rIns="0" bIns="0">
              <a:spAutoFit/>
            </a:bodyPr>
            <a:lstStyle/>
            <a:p>
              <a:pPr algn="dist" defTabSz="794497">
                <a:defRPr/>
              </a:pPr>
              <a:r>
                <a:rPr lang="zh-CN" altLang="en-US" sz="1100" dirty="0">
                  <a:effectLst>
                    <a:glow rad="381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花神大道</a:t>
              </a: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06F508B8-63D9-4129-AF5B-F0A228ECD633}"/>
                </a:ext>
              </a:extLst>
            </p:cNvPr>
            <p:cNvSpPr/>
            <p:nvPr/>
          </p:nvSpPr>
          <p:spPr>
            <a:xfrm rot="20872472">
              <a:off x="10739118" y="6995037"/>
              <a:ext cx="2122765" cy="141218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pPr algn="dist" defTabSz="794497">
                <a:defRPr/>
              </a:pPr>
              <a:r>
                <a:rPr lang="zh-CN" altLang="en-US" sz="1100" dirty="0">
                  <a:effectLst>
                    <a:glow rad="381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绕城公路</a:t>
              </a: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5572572B-6E8E-43F2-A871-6A4E9DAAA22F}"/>
                </a:ext>
              </a:extLst>
            </p:cNvPr>
            <p:cNvSpPr/>
            <p:nvPr/>
          </p:nvSpPr>
          <p:spPr>
            <a:xfrm rot="21069140">
              <a:off x="10924118" y="4783447"/>
              <a:ext cx="1554681" cy="14121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dist" defTabSz="794497">
                <a:defRPr/>
              </a:pPr>
              <a:r>
                <a:rPr lang="zh-CN" altLang="en-US" sz="1100" dirty="0">
                  <a:effectLst>
                    <a:glow rad="381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软件大道</a:t>
              </a: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B9525E76-AD27-4628-8ADB-5DE1EA9E5FD8}"/>
                </a:ext>
              </a:extLst>
            </p:cNvPr>
            <p:cNvSpPr/>
            <p:nvPr/>
          </p:nvSpPr>
          <p:spPr>
            <a:xfrm rot="20377724">
              <a:off x="13767263" y="4375361"/>
              <a:ext cx="141218" cy="1950085"/>
            </a:xfrm>
            <a:prstGeom prst="rect">
              <a:avLst/>
            </a:prstGeom>
          </p:spPr>
          <p:txBody>
            <a:bodyPr vert="eaVert" wrap="square" lIns="0" tIns="0" rIns="0" bIns="0">
              <a:spAutoFit/>
            </a:bodyPr>
            <a:lstStyle/>
            <a:p>
              <a:pPr algn="dist" defTabSz="794497">
                <a:defRPr/>
              </a:pPr>
              <a:r>
                <a:rPr lang="zh-CN" altLang="en-US" sz="1100" dirty="0">
                  <a:effectLst>
                    <a:glow rad="381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玉兰路</a:t>
              </a:r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D4CC84CA-DD25-4C82-B064-9AF449F00BC7}"/>
                </a:ext>
              </a:extLst>
            </p:cNvPr>
            <p:cNvSpPr/>
            <p:nvPr/>
          </p:nvSpPr>
          <p:spPr>
            <a:xfrm>
              <a:off x="10484308" y="5614144"/>
              <a:ext cx="141218" cy="1269682"/>
            </a:xfrm>
            <a:prstGeom prst="rect">
              <a:avLst/>
            </a:prstGeom>
          </p:spPr>
          <p:txBody>
            <a:bodyPr vert="eaVert" wrap="square" lIns="0" tIns="0" rIns="0" bIns="0">
              <a:spAutoFit/>
            </a:bodyPr>
            <a:lstStyle/>
            <a:p>
              <a:pPr algn="dist" defTabSz="794497">
                <a:defRPr/>
              </a:pPr>
              <a:r>
                <a:rPr lang="zh-CN" altLang="en-US" sz="1100" dirty="0">
                  <a:effectLst>
                    <a:glow rad="381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宁宣高速</a:t>
              </a:r>
            </a:p>
          </p:txBody>
        </p:sp>
      </p:grpSp>
      <p:sp>
        <p:nvSpPr>
          <p:cNvPr id="91" name="矩形 90">
            <a:extLst>
              <a:ext uri="{FF2B5EF4-FFF2-40B4-BE49-F238E27FC236}">
                <a16:creationId xmlns:a16="http://schemas.microsoft.com/office/drawing/2014/main" id="{7961C9D3-47DF-42F0-BBBC-2E5498131216}"/>
              </a:ext>
            </a:extLst>
          </p:cNvPr>
          <p:cNvSpPr/>
          <p:nvPr/>
        </p:nvSpPr>
        <p:spPr>
          <a:xfrm rot="19992437">
            <a:off x="9123667" y="5203150"/>
            <a:ext cx="169277" cy="917437"/>
          </a:xfrm>
          <a:prstGeom prst="rect">
            <a:avLst/>
          </a:prstGeom>
        </p:spPr>
        <p:txBody>
          <a:bodyPr vert="eaVert" wrap="square" lIns="0" tIns="0" rIns="0" bIns="0">
            <a:spAutoFit/>
          </a:bodyPr>
          <a:lstStyle/>
          <a:p>
            <a:pPr algn="dist" defTabSz="794497">
              <a:defRPr/>
            </a:pPr>
            <a:r>
              <a:rPr lang="zh-CN" altLang="en-US" sz="1100" dirty="0">
                <a:effectLst>
                  <a:glow rad="381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文竹路</a:t>
            </a: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1A75A510-EE9E-4EE6-AA21-3995C97657D0}"/>
              </a:ext>
            </a:extLst>
          </p:cNvPr>
          <p:cNvSpPr txBox="1"/>
          <p:nvPr/>
        </p:nvSpPr>
        <p:spPr>
          <a:xfrm>
            <a:off x="9338271" y="5355980"/>
            <a:ext cx="10443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0000FF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100" b="0" dirty="0">
                <a:solidFill>
                  <a:schemeClr val="tx1"/>
                </a:solidFill>
              </a:rPr>
              <a:t>10-58</a:t>
            </a:r>
          </a:p>
          <a:p>
            <a:r>
              <a:rPr lang="en-US" altLang="zh-CN" sz="1100" b="0" dirty="0">
                <a:solidFill>
                  <a:schemeClr val="tx1"/>
                </a:solidFill>
              </a:rPr>
              <a:t>Bb</a:t>
            </a:r>
          </a:p>
        </p:txBody>
      </p:sp>
      <p:sp>
        <p:nvSpPr>
          <p:cNvPr id="93" name="矩形标注 31">
            <a:extLst>
              <a:ext uri="{FF2B5EF4-FFF2-40B4-BE49-F238E27FC236}">
                <a16:creationId xmlns:a16="http://schemas.microsoft.com/office/drawing/2014/main" id="{03F53CB8-53DC-4D8F-A7F8-EA78C036CE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629579" y="7411187"/>
            <a:ext cx="1753087" cy="1483646"/>
          </a:xfrm>
          <a:prstGeom prst="wedgeRectCallout">
            <a:avLst>
              <a:gd name="adj1" fmla="val -68435"/>
              <a:gd name="adj2" fmla="val -82167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10-005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科研设计（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B29a 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用地面积：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4.60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公顷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容积率≤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2.5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建筑密度≤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40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％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建筑高度≤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35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米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绿地率≥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30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％</a:t>
            </a:r>
          </a:p>
        </p:txBody>
      </p:sp>
      <p:sp>
        <p:nvSpPr>
          <p:cNvPr id="94" name="矩形标注 31">
            <a:extLst>
              <a:ext uri="{FF2B5EF4-FFF2-40B4-BE49-F238E27FC236}">
                <a16:creationId xmlns:a16="http://schemas.microsoft.com/office/drawing/2014/main" id="{A0FB62C6-284B-494E-8386-9ED74236265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1169493" y="5029200"/>
            <a:ext cx="1619186" cy="1555837"/>
          </a:xfrm>
          <a:prstGeom prst="wedgeRectCallout">
            <a:avLst>
              <a:gd name="adj1" fmla="val -122606"/>
              <a:gd name="adj2" fmla="val 30356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10-059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科研设计（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B29a 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用地面积：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2.32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公顷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容积率≤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3.5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建筑密度≤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45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％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建筑高度≤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80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米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绿地率≥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％</a:t>
            </a:r>
          </a:p>
        </p:txBody>
      </p:sp>
      <p:sp>
        <p:nvSpPr>
          <p:cNvPr id="95" name="矩形标注 31">
            <a:extLst>
              <a:ext uri="{FF2B5EF4-FFF2-40B4-BE49-F238E27FC236}">
                <a16:creationId xmlns:a16="http://schemas.microsoft.com/office/drawing/2014/main" id="{BB119994-A5BC-4A96-85F8-31C07A1A9BC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664402" y="3828386"/>
            <a:ext cx="1640330" cy="1452403"/>
          </a:xfrm>
          <a:prstGeom prst="wedgeRectCallout">
            <a:avLst>
              <a:gd name="adj1" fmla="val -39477"/>
              <a:gd name="adj2" fmla="val 115714"/>
            </a:avLst>
          </a:prstGeom>
          <a:solidFill>
            <a:schemeClr val="bg1">
              <a:alpha val="79000"/>
            </a:schemeClr>
          </a:solidFill>
          <a:ln w="6350">
            <a:solidFill>
              <a:schemeClr val="tx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10-060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科研设计（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B29a 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defTabSz="123888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用地面积：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2.75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公顷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容积率≤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4.0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建筑密度≤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45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％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建筑高度≤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80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米</a:t>
            </a:r>
          </a:p>
          <a:p>
            <a:pPr marL="0" marR="0" lvl="0" indent="0" algn="l" defTabSz="1238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绿地率≥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25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％</a:t>
            </a: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D2A0A56B-7897-4873-A0A8-633E5A747E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194" y="6587074"/>
            <a:ext cx="3752556" cy="2564798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BE230BDE-8FBF-4563-9C6F-AEC1A8C190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121" y="2190157"/>
            <a:ext cx="3663960" cy="263237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1B9CF8A-A445-EB78-609A-3913FF2FDBE6}"/>
              </a:ext>
            </a:extLst>
          </p:cNvPr>
          <p:cNvSpPr/>
          <p:nvPr/>
        </p:nvSpPr>
        <p:spPr>
          <a:xfrm>
            <a:off x="656120" y="1989509"/>
            <a:ext cx="3667762" cy="3042685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图则修改内容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28507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南京雨花台高新区控制性详细规划及城市设计整合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》MCd060-10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规划管理单元图则修改</a:t>
            </a:r>
          </a:p>
        </p:txBody>
      </p:sp>
      <p:sp>
        <p:nvSpPr>
          <p:cNvPr id="13" name="矩形 12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414188" y="1857816"/>
            <a:ext cx="609584" cy="199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07158" y="1178029"/>
            <a:ext cx="13863318" cy="13143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结合现状权属将原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10-005 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地块科研设计用地（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B29a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）切分为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10-005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和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10-060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两个地块，优化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10-059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地块指标。</a:t>
            </a: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10-005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地块：科研设计用地（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B29a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），优化用地边界，用地面积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4.60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10-059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地块：科研设计用地（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B29a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米。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10-060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地块：科研设计用地（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B29a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），用地面积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2.75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公顷，容积率≤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米。</a:t>
            </a: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新增规划控制条文：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10-058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地块临文竹路建筑高度不超过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米；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10-059 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地块西北角临文竹路建筑高度不超过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米；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10-060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地块临花神大道建筑高度不超过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米。具体以城市设计导则为准。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10-058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地块临机场高速建筑高度不超过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10-059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地块临机场高速建筑高度不超过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米，以保证沿机场高速城市界面的连续性，具体以城市设计导则为准。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461231" y="2890806"/>
            <a:ext cx="136602" cy="13660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318944" y="258621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MCd060-10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181641" y="6748463"/>
            <a:ext cx="723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MCd060</a:t>
            </a:r>
          </a:p>
          <a:p>
            <a:pPr algn="ctr"/>
            <a:r>
              <a:rPr lang="zh-CN" altLang="en-US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控规单元</a:t>
            </a:r>
          </a:p>
        </p:txBody>
      </p:sp>
      <p:sp>
        <p:nvSpPr>
          <p:cNvPr id="19" name="任意多边形 18"/>
          <p:cNvSpPr/>
          <p:nvPr/>
        </p:nvSpPr>
        <p:spPr>
          <a:xfrm>
            <a:off x="2918520" y="7115048"/>
            <a:ext cx="978673" cy="167621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44830" y="9396675"/>
            <a:ext cx="36790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MCd060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8E2E7A0-5722-5A9A-3032-4C94CED4150B}"/>
              </a:ext>
            </a:extLst>
          </p:cNvPr>
          <p:cNvSpPr/>
          <p:nvPr/>
        </p:nvSpPr>
        <p:spPr>
          <a:xfrm>
            <a:off x="462373" y="5046165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雨花台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391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MCd060-10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规划管理单元图则位于雨花台区北部，东至玉兰路、南至绕城公路、西至花神大道、北至软件大道，用地面积约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133.71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公顷。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572598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[2026]79</a:t>
                      </a: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3" name="任意多边形 35">
            <a:extLst>
              <a:ext uri="{FF2B5EF4-FFF2-40B4-BE49-F238E27FC236}">
                <a16:creationId xmlns:a16="http://schemas.microsoft.com/office/drawing/2014/main" id="{B09E364E-3842-4B01-B8CC-5F384306657D}"/>
              </a:ext>
            </a:extLst>
          </p:cNvPr>
          <p:cNvSpPr/>
          <p:nvPr/>
        </p:nvSpPr>
        <p:spPr>
          <a:xfrm flipH="1">
            <a:off x="1694281" y="7792699"/>
            <a:ext cx="1169749" cy="301198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9675" h="257175">
                <a:moveTo>
                  <a:pt x="0" y="257175"/>
                </a:moveTo>
                <a:lnTo>
                  <a:pt x="257175" y="0"/>
                </a:lnTo>
                <a:lnTo>
                  <a:pt x="120967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4F507C1-DEDF-414C-895F-A36CA3A45E00}"/>
              </a:ext>
            </a:extLst>
          </p:cNvPr>
          <p:cNvSpPr txBox="1"/>
          <p:nvPr/>
        </p:nvSpPr>
        <p:spPr>
          <a:xfrm>
            <a:off x="1494413" y="7444561"/>
            <a:ext cx="1210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MCd060-10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6DCE8D02-E6A1-4671-B84E-22A2BFDCE56E}"/>
              </a:ext>
            </a:extLst>
          </p:cNvPr>
          <p:cNvGrpSpPr/>
          <p:nvPr/>
        </p:nvGrpSpPr>
        <p:grpSpPr>
          <a:xfrm>
            <a:off x="6970533" y="8876928"/>
            <a:ext cx="1696666" cy="904863"/>
            <a:chOff x="17976523" y="7056099"/>
            <a:chExt cx="1696666" cy="904863"/>
          </a:xfrm>
        </p:grpSpPr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5F63B6C3-49B0-4088-A65E-93D8917443FD}"/>
                </a:ext>
              </a:extLst>
            </p:cNvPr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1905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DF5BE1F1-FA83-4A6C-9610-0735CC389E6C}"/>
                </a:ext>
              </a:extLst>
            </p:cNvPr>
            <p:cNvGrpSpPr/>
            <p:nvPr/>
          </p:nvGrpSpPr>
          <p:grpSpPr>
            <a:xfrm>
              <a:off x="17976523" y="7056099"/>
              <a:ext cx="1696666" cy="904863"/>
              <a:chOff x="17976523" y="7056099"/>
              <a:chExt cx="1696666" cy="904863"/>
            </a:xfrm>
          </p:grpSpPr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B65BE50C-57A0-4F7A-8D2F-18CB77CC5092}"/>
                  </a:ext>
                </a:extLst>
              </p:cNvPr>
              <p:cNvSpPr txBox="1"/>
              <p:nvPr/>
            </p:nvSpPr>
            <p:spPr>
              <a:xfrm>
                <a:off x="18431927" y="7056099"/>
                <a:ext cx="1241262" cy="904863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修改地块范围</a:t>
                </a:r>
              </a:p>
              <a:p>
                <a:pPr>
                  <a:lnSpc>
                    <a:spcPct val="160000"/>
                  </a:lnSpc>
                </a:pP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矩形 88">
                <a:extLst>
                  <a:ext uri="{FF2B5EF4-FFF2-40B4-BE49-F238E27FC236}">
                    <a16:creationId xmlns:a16="http://schemas.microsoft.com/office/drawing/2014/main" id="{F8392503-19F3-4614-816C-7F878AF8C5A9}"/>
                  </a:ext>
                </a:extLst>
              </p:cNvPr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86747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5145</TotalTime>
  <Words>601</Words>
  <Application>Microsoft Office PowerPoint</Application>
  <PresentationFormat>自定义</PresentationFormat>
  <Paragraphs>74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NTKO</cp:lastModifiedBy>
  <cp:revision>417</cp:revision>
  <cp:lastPrinted>2024-03-26T06:31:01Z</cp:lastPrinted>
  <dcterms:created xsi:type="dcterms:W3CDTF">2019-11-04T11:42:00Z</dcterms:created>
  <dcterms:modified xsi:type="dcterms:W3CDTF">2026-08-05T08:36:55Z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