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3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78" userDrawn="1">
          <p15:clr>
            <a:srgbClr val="A4A3A4"/>
          </p15:clr>
        </p15:guide>
        <p15:guide id="2" pos="63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08080"/>
    <a:srgbClr val="0000FF"/>
    <a:srgbClr val="C00000"/>
    <a:srgbClr val="D42324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40" autoAdjust="0"/>
    <p:restoredTop sz="96331" autoAdjust="0"/>
  </p:normalViewPr>
  <p:slideViewPr>
    <p:cSldViewPr showGuides="1">
      <p:cViewPr varScale="1">
        <p:scale>
          <a:sx n="79" d="100"/>
          <a:sy n="79" d="100"/>
        </p:scale>
        <p:origin x="360" y="96"/>
      </p:cViewPr>
      <p:guideLst>
        <p:guide orient="horz" pos="3178"/>
        <p:guide pos="633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965">
              <a:defRPr/>
            </a:pPr>
            <a:fld id="{C1DB716A-964D-4EB2-8D0E-86C29F8A49E2}" type="datetimeFigureOut">
              <a:rPr lang="zh-CN" altLang="en-US" smtClean="0"/>
              <a:t>2026/8/11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00" marR="0" lvl="1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965" marR="0" lvl="2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630" marR="0" lvl="3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1930" marR="0" lvl="4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965">
              <a:defRPr/>
            </a:pPr>
            <a:fld id="{213A655C-B1AC-4425-A5A8-AB2C31E517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8/11/2026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5.xml"/><Relationship Id="rId3" Type="http://schemas.openxmlformats.org/officeDocument/2006/relationships/tags" Target="../tags/tag4.xml"/><Relationship Id="rId21" Type="http://schemas.openxmlformats.org/officeDocument/2006/relationships/image" Target="../media/image7.jpe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6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image" Target="../media/image5.jpe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2050" y="5782945"/>
            <a:ext cx="5123180" cy="42754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150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919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为了尽快推进鼓楼滨江片区城市建设，提升片区城市环境和居住质量，我局会同鼓楼区政府组织开展了《南京市鼓楼区滨江片区控制性详细规划》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MCb030-16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规划管理单元图则修改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，现将《南京市鼓楼区滨江片区控制性详细规划》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MCb030-16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规划管理单元图则修改成果向社会予以公布。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://ghj.nanjing.gov.cn</a:t>
            </a:r>
          </a:p>
          <a:p>
            <a:pPr marL="184150" indent="-171450" algn="l" eaLnBrk="1" hangingPunct="1">
              <a:spcBef>
                <a:spcPts val="65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咨询电话：025-58809511</a:t>
            </a: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5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66426" y="2367905"/>
            <a:ext cx="4267088" cy="75184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  <a:sym typeface="+mn-ea"/>
              </a:rPr>
              <a:t>《南京市鼓楼区滨江片区控制性详细规划》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  <a:sym typeface="+mn-ea"/>
              </a:rPr>
              <a:t>MCb030-16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  <a:sym typeface="+mn-ea"/>
              </a:rPr>
              <a:t>规划管理单元图则修改</a:t>
            </a:r>
          </a:p>
          <a:p>
            <a:pPr marL="11430" algn="ctr" eaLnBrk="1" hangingPunct="1">
              <a:lnSpc>
                <a:spcPct val="102000"/>
              </a:lnSpc>
            </a:pP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06土地利用规划图240930-补充蓝线(1)-Model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69060" y="5290820"/>
            <a:ext cx="2478405" cy="419544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352550" y="5281295"/>
            <a:ext cx="2503170" cy="4212590"/>
          </a:xfrm>
          <a:prstGeom prst="rect">
            <a:avLst/>
          </a:prstGeom>
          <a:solidFill>
            <a:srgbClr val="FFFFFF">
              <a:alpha val="70000"/>
            </a:srgb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615440" y="5478145"/>
            <a:ext cx="1966595" cy="3769995"/>
          </a:xfrm>
          <a:custGeom>
            <a:avLst/>
            <a:gdLst>
              <a:gd name="connsiteX0" fmla="*/ 2365 w 3165"/>
              <a:gd name="connsiteY0" fmla="*/ 0 h 6068"/>
              <a:gd name="connsiteX1" fmla="*/ 2630 w 3165"/>
              <a:gd name="connsiteY1" fmla="*/ 155 h 6068"/>
              <a:gd name="connsiteX2" fmla="*/ 2715 w 3165"/>
              <a:gd name="connsiteY2" fmla="*/ 230 h 6068"/>
              <a:gd name="connsiteX3" fmla="*/ 2755 w 3165"/>
              <a:gd name="connsiteY3" fmla="*/ 295 h 6068"/>
              <a:gd name="connsiteX4" fmla="*/ 2785 w 3165"/>
              <a:gd name="connsiteY4" fmla="*/ 385 h 6068"/>
              <a:gd name="connsiteX5" fmla="*/ 3105 w 3165"/>
              <a:gd name="connsiteY5" fmla="*/ 1380 h 6068"/>
              <a:gd name="connsiteX6" fmla="*/ 3165 w 3165"/>
              <a:gd name="connsiteY6" fmla="*/ 1610 h 6068"/>
              <a:gd name="connsiteX7" fmla="*/ 3160 w 3165"/>
              <a:gd name="connsiteY7" fmla="*/ 1775 h 6068"/>
              <a:gd name="connsiteX8" fmla="*/ 3140 w 3165"/>
              <a:gd name="connsiteY8" fmla="*/ 2070 h 6068"/>
              <a:gd name="connsiteX9" fmla="*/ 3080 w 3165"/>
              <a:gd name="connsiteY9" fmla="*/ 2745 h 6068"/>
              <a:gd name="connsiteX10" fmla="*/ 3005 w 3165"/>
              <a:gd name="connsiteY10" fmla="*/ 3245 h 6068"/>
              <a:gd name="connsiteX11" fmla="*/ 2970 w 3165"/>
              <a:gd name="connsiteY11" fmla="*/ 3185 h 6068"/>
              <a:gd name="connsiteX12" fmla="*/ 2870 w 3165"/>
              <a:gd name="connsiteY12" fmla="*/ 2910 h 6068"/>
              <a:gd name="connsiteX13" fmla="*/ 2825 w 3165"/>
              <a:gd name="connsiteY13" fmla="*/ 2725 h 6068"/>
              <a:gd name="connsiteX14" fmla="*/ 2780 w 3165"/>
              <a:gd name="connsiteY14" fmla="*/ 2585 h 6068"/>
              <a:gd name="connsiteX15" fmla="*/ 2730 w 3165"/>
              <a:gd name="connsiteY15" fmla="*/ 2490 h 6068"/>
              <a:gd name="connsiteX16" fmla="*/ 2705 w 3165"/>
              <a:gd name="connsiteY16" fmla="*/ 2420 h 6068"/>
              <a:gd name="connsiteX17" fmla="*/ 2670 w 3165"/>
              <a:gd name="connsiteY17" fmla="*/ 2300 h 6068"/>
              <a:gd name="connsiteX18" fmla="*/ 2605 w 3165"/>
              <a:gd name="connsiteY18" fmla="*/ 2205 h 6068"/>
              <a:gd name="connsiteX19" fmla="*/ 2535 w 3165"/>
              <a:gd name="connsiteY19" fmla="*/ 2140 h 6068"/>
              <a:gd name="connsiteX20" fmla="*/ 2445 w 3165"/>
              <a:gd name="connsiteY20" fmla="*/ 2140 h 6068"/>
              <a:gd name="connsiteX21" fmla="*/ 2420 w 3165"/>
              <a:gd name="connsiteY21" fmla="*/ 2120 h 6068"/>
              <a:gd name="connsiteX22" fmla="*/ 2385 w 3165"/>
              <a:gd name="connsiteY22" fmla="*/ 2145 h 6068"/>
              <a:gd name="connsiteX23" fmla="*/ 2235 w 3165"/>
              <a:gd name="connsiteY23" fmla="*/ 2150 h 6068"/>
              <a:gd name="connsiteX24" fmla="*/ 2035 w 3165"/>
              <a:gd name="connsiteY24" fmla="*/ 2205 h 6068"/>
              <a:gd name="connsiteX25" fmla="*/ 1945 w 3165"/>
              <a:gd name="connsiteY25" fmla="*/ 2245 h 6068"/>
              <a:gd name="connsiteX26" fmla="*/ 1865 w 3165"/>
              <a:gd name="connsiteY26" fmla="*/ 2300 h 6068"/>
              <a:gd name="connsiteX27" fmla="*/ 1795 w 3165"/>
              <a:gd name="connsiteY27" fmla="*/ 2340 h 6068"/>
              <a:gd name="connsiteX28" fmla="*/ 1745 w 3165"/>
              <a:gd name="connsiteY28" fmla="*/ 2370 h 6068"/>
              <a:gd name="connsiteX29" fmla="*/ 1720 w 3165"/>
              <a:gd name="connsiteY29" fmla="*/ 2410 h 6068"/>
              <a:gd name="connsiteX30" fmla="*/ 1750 w 3165"/>
              <a:gd name="connsiteY30" fmla="*/ 2485 h 6068"/>
              <a:gd name="connsiteX31" fmla="*/ 1765 w 3165"/>
              <a:gd name="connsiteY31" fmla="*/ 2550 h 6068"/>
              <a:gd name="connsiteX32" fmla="*/ 1750 w 3165"/>
              <a:gd name="connsiteY32" fmla="*/ 2605 h 6068"/>
              <a:gd name="connsiteX33" fmla="*/ 1775 w 3165"/>
              <a:gd name="connsiteY33" fmla="*/ 2645 h 6068"/>
              <a:gd name="connsiteX34" fmla="*/ 1865 w 3165"/>
              <a:gd name="connsiteY34" fmla="*/ 2675 h 6068"/>
              <a:gd name="connsiteX35" fmla="*/ 1875 w 3165"/>
              <a:gd name="connsiteY35" fmla="*/ 2695 h 6068"/>
              <a:gd name="connsiteX36" fmla="*/ 1905 w 3165"/>
              <a:gd name="connsiteY36" fmla="*/ 2795 h 6068"/>
              <a:gd name="connsiteX37" fmla="*/ 1905 w 3165"/>
              <a:gd name="connsiteY37" fmla="*/ 2860 h 6068"/>
              <a:gd name="connsiteX38" fmla="*/ 1890 w 3165"/>
              <a:gd name="connsiteY38" fmla="*/ 2890 h 6068"/>
              <a:gd name="connsiteX39" fmla="*/ 1905 w 3165"/>
              <a:gd name="connsiteY39" fmla="*/ 2965 h 6068"/>
              <a:gd name="connsiteX40" fmla="*/ 1860 w 3165"/>
              <a:gd name="connsiteY40" fmla="*/ 2985 h 6068"/>
              <a:gd name="connsiteX41" fmla="*/ 1775 w 3165"/>
              <a:gd name="connsiteY41" fmla="*/ 3000 h 6068"/>
              <a:gd name="connsiteX42" fmla="*/ 1690 w 3165"/>
              <a:gd name="connsiteY42" fmla="*/ 3005 h 6068"/>
              <a:gd name="connsiteX43" fmla="*/ 1660 w 3165"/>
              <a:gd name="connsiteY43" fmla="*/ 3080 h 6068"/>
              <a:gd name="connsiteX44" fmla="*/ 1660 w 3165"/>
              <a:gd name="connsiteY44" fmla="*/ 3135 h 6068"/>
              <a:gd name="connsiteX45" fmla="*/ 1685 w 3165"/>
              <a:gd name="connsiteY45" fmla="*/ 3150 h 6068"/>
              <a:gd name="connsiteX46" fmla="*/ 1695 w 3165"/>
              <a:gd name="connsiteY46" fmla="*/ 3230 h 6068"/>
              <a:gd name="connsiteX47" fmla="*/ 1745 w 3165"/>
              <a:gd name="connsiteY47" fmla="*/ 3275 h 6068"/>
              <a:gd name="connsiteX48" fmla="*/ 1820 w 3165"/>
              <a:gd name="connsiteY48" fmla="*/ 3305 h 6068"/>
              <a:gd name="connsiteX49" fmla="*/ 1835 w 3165"/>
              <a:gd name="connsiteY49" fmla="*/ 3350 h 6068"/>
              <a:gd name="connsiteX50" fmla="*/ 1835 w 3165"/>
              <a:gd name="connsiteY50" fmla="*/ 3445 h 6068"/>
              <a:gd name="connsiteX51" fmla="*/ 1835 w 3165"/>
              <a:gd name="connsiteY51" fmla="*/ 3495 h 6068"/>
              <a:gd name="connsiteX52" fmla="*/ 1910 w 3165"/>
              <a:gd name="connsiteY52" fmla="*/ 3520 h 6068"/>
              <a:gd name="connsiteX53" fmla="*/ 1915 w 3165"/>
              <a:gd name="connsiteY53" fmla="*/ 3580 h 6068"/>
              <a:gd name="connsiteX54" fmla="*/ 1905 w 3165"/>
              <a:gd name="connsiteY54" fmla="*/ 3615 h 6068"/>
              <a:gd name="connsiteX55" fmla="*/ 1940 w 3165"/>
              <a:gd name="connsiteY55" fmla="*/ 3620 h 6068"/>
              <a:gd name="connsiteX56" fmla="*/ 1975 w 3165"/>
              <a:gd name="connsiteY56" fmla="*/ 3645 h 6068"/>
              <a:gd name="connsiteX57" fmla="*/ 1990 w 3165"/>
              <a:gd name="connsiteY57" fmla="*/ 3705 h 6068"/>
              <a:gd name="connsiteX58" fmla="*/ 1990 w 3165"/>
              <a:gd name="connsiteY58" fmla="*/ 3780 h 6068"/>
              <a:gd name="connsiteX59" fmla="*/ 2010 w 3165"/>
              <a:gd name="connsiteY59" fmla="*/ 3855 h 6068"/>
              <a:gd name="connsiteX60" fmla="*/ 2035 w 3165"/>
              <a:gd name="connsiteY60" fmla="*/ 3930 h 6068"/>
              <a:gd name="connsiteX61" fmla="*/ 2050 w 3165"/>
              <a:gd name="connsiteY61" fmla="*/ 3990 h 6068"/>
              <a:gd name="connsiteX62" fmla="*/ 2060 w 3165"/>
              <a:gd name="connsiteY62" fmla="*/ 4055 h 6068"/>
              <a:gd name="connsiteX63" fmla="*/ 2055 w 3165"/>
              <a:gd name="connsiteY63" fmla="*/ 4125 h 6068"/>
              <a:gd name="connsiteX64" fmla="*/ 2075 w 3165"/>
              <a:gd name="connsiteY64" fmla="*/ 4190 h 6068"/>
              <a:gd name="connsiteX65" fmla="*/ 2105 w 3165"/>
              <a:gd name="connsiteY65" fmla="*/ 4235 h 6068"/>
              <a:gd name="connsiteX66" fmla="*/ 2115 w 3165"/>
              <a:gd name="connsiteY66" fmla="*/ 4320 h 6068"/>
              <a:gd name="connsiteX67" fmla="*/ 2100 w 3165"/>
              <a:gd name="connsiteY67" fmla="*/ 4395 h 6068"/>
              <a:gd name="connsiteX68" fmla="*/ 2095 w 3165"/>
              <a:gd name="connsiteY68" fmla="*/ 4440 h 6068"/>
              <a:gd name="connsiteX69" fmla="*/ 2070 w 3165"/>
              <a:gd name="connsiteY69" fmla="*/ 4550 h 6068"/>
              <a:gd name="connsiteX70" fmla="*/ 2030 w 3165"/>
              <a:gd name="connsiteY70" fmla="*/ 4590 h 6068"/>
              <a:gd name="connsiteX71" fmla="*/ 1995 w 3165"/>
              <a:gd name="connsiteY71" fmla="*/ 4635 h 6068"/>
              <a:gd name="connsiteX72" fmla="*/ 1960 w 3165"/>
              <a:gd name="connsiteY72" fmla="*/ 4740 h 6068"/>
              <a:gd name="connsiteX73" fmla="*/ 1925 w 3165"/>
              <a:gd name="connsiteY73" fmla="*/ 4865 h 6068"/>
              <a:gd name="connsiteX74" fmla="*/ 1925 w 3165"/>
              <a:gd name="connsiteY74" fmla="*/ 4935 h 6068"/>
              <a:gd name="connsiteX75" fmla="*/ 1945 w 3165"/>
              <a:gd name="connsiteY75" fmla="*/ 4995 h 6068"/>
              <a:gd name="connsiteX76" fmla="*/ 1930 w 3165"/>
              <a:gd name="connsiteY76" fmla="*/ 5100 h 6068"/>
              <a:gd name="connsiteX77" fmla="*/ 1925 w 3165"/>
              <a:gd name="connsiteY77" fmla="*/ 5160 h 6068"/>
              <a:gd name="connsiteX78" fmla="*/ 1905 w 3165"/>
              <a:gd name="connsiteY78" fmla="*/ 5155 h 6068"/>
              <a:gd name="connsiteX79" fmla="*/ 1880 w 3165"/>
              <a:gd name="connsiteY79" fmla="*/ 5215 h 6068"/>
              <a:gd name="connsiteX80" fmla="*/ 1855 w 3165"/>
              <a:gd name="connsiteY80" fmla="*/ 5280 h 6068"/>
              <a:gd name="connsiteX81" fmla="*/ 1840 w 3165"/>
              <a:gd name="connsiteY81" fmla="*/ 5350 h 6068"/>
              <a:gd name="connsiteX82" fmla="*/ 1830 w 3165"/>
              <a:gd name="connsiteY82" fmla="*/ 5415 h 6068"/>
              <a:gd name="connsiteX83" fmla="*/ 1850 w 3165"/>
              <a:gd name="connsiteY83" fmla="*/ 5485 h 6068"/>
              <a:gd name="connsiteX84" fmla="*/ 1855 w 3165"/>
              <a:gd name="connsiteY84" fmla="*/ 5530 h 6068"/>
              <a:gd name="connsiteX85" fmla="*/ 1809 w 3165"/>
              <a:gd name="connsiteY85" fmla="*/ 5756 h 6068"/>
              <a:gd name="connsiteX86" fmla="*/ 1738 w 3165"/>
              <a:gd name="connsiteY86" fmla="*/ 5783 h 6068"/>
              <a:gd name="connsiteX87" fmla="*/ 1693 w 3165"/>
              <a:gd name="connsiteY87" fmla="*/ 5809 h 6068"/>
              <a:gd name="connsiteX88" fmla="*/ 1648 w 3165"/>
              <a:gd name="connsiteY88" fmla="*/ 5876 h 6068"/>
              <a:gd name="connsiteX89" fmla="*/ 1543 w 3165"/>
              <a:gd name="connsiteY89" fmla="*/ 6068 h 6068"/>
              <a:gd name="connsiteX90" fmla="*/ 1265 w 3165"/>
              <a:gd name="connsiteY90" fmla="*/ 5940 h 6068"/>
              <a:gd name="connsiteX91" fmla="*/ 1104 w 3165"/>
              <a:gd name="connsiteY91" fmla="*/ 5835 h 6068"/>
              <a:gd name="connsiteX92" fmla="*/ 909 w 3165"/>
              <a:gd name="connsiteY92" fmla="*/ 5693 h 6068"/>
              <a:gd name="connsiteX93" fmla="*/ 725 w 3165"/>
              <a:gd name="connsiteY93" fmla="*/ 5535 h 6068"/>
              <a:gd name="connsiteX94" fmla="*/ 680 w 3165"/>
              <a:gd name="connsiteY94" fmla="*/ 5485 h 6068"/>
              <a:gd name="connsiteX95" fmla="*/ 640 w 3165"/>
              <a:gd name="connsiteY95" fmla="*/ 5440 h 6068"/>
              <a:gd name="connsiteX96" fmla="*/ 555 w 3165"/>
              <a:gd name="connsiteY96" fmla="*/ 5380 h 6068"/>
              <a:gd name="connsiteX97" fmla="*/ 445 w 3165"/>
              <a:gd name="connsiteY97" fmla="*/ 5350 h 6068"/>
              <a:gd name="connsiteX98" fmla="*/ 330 w 3165"/>
              <a:gd name="connsiteY98" fmla="*/ 5310 h 6068"/>
              <a:gd name="connsiteX99" fmla="*/ 210 w 3165"/>
              <a:gd name="connsiteY99" fmla="*/ 5280 h 6068"/>
              <a:gd name="connsiteX100" fmla="*/ 105 w 3165"/>
              <a:gd name="connsiteY100" fmla="*/ 5235 h 6068"/>
              <a:gd name="connsiteX101" fmla="*/ 80 w 3165"/>
              <a:gd name="connsiteY101" fmla="*/ 5105 h 6068"/>
              <a:gd name="connsiteX102" fmla="*/ 25 w 3165"/>
              <a:gd name="connsiteY102" fmla="*/ 4910 h 6068"/>
              <a:gd name="connsiteX103" fmla="*/ 0 w 3165"/>
              <a:gd name="connsiteY103" fmla="*/ 4780 h 6068"/>
              <a:gd name="connsiteX104" fmla="*/ 0 w 3165"/>
              <a:gd name="connsiteY104" fmla="*/ 4710 h 6068"/>
              <a:gd name="connsiteX105" fmla="*/ 60 w 3165"/>
              <a:gd name="connsiteY105" fmla="*/ 4475 h 6068"/>
              <a:gd name="connsiteX106" fmla="*/ 145 w 3165"/>
              <a:gd name="connsiteY106" fmla="*/ 4115 h 6068"/>
              <a:gd name="connsiteX107" fmla="*/ 210 w 3165"/>
              <a:gd name="connsiteY107" fmla="*/ 3895 h 6068"/>
              <a:gd name="connsiteX108" fmla="*/ 255 w 3165"/>
              <a:gd name="connsiteY108" fmla="*/ 3730 h 6068"/>
              <a:gd name="connsiteX109" fmla="*/ 265 w 3165"/>
              <a:gd name="connsiteY109" fmla="*/ 3655 h 6068"/>
              <a:gd name="connsiteX110" fmla="*/ 285 w 3165"/>
              <a:gd name="connsiteY110" fmla="*/ 3550 h 6068"/>
              <a:gd name="connsiteX111" fmla="*/ 300 w 3165"/>
              <a:gd name="connsiteY111" fmla="*/ 3360 h 6068"/>
              <a:gd name="connsiteX112" fmla="*/ 305 w 3165"/>
              <a:gd name="connsiteY112" fmla="*/ 3230 h 6068"/>
              <a:gd name="connsiteX113" fmla="*/ 325 w 3165"/>
              <a:gd name="connsiteY113" fmla="*/ 3095 h 6068"/>
              <a:gd name="connsiteX114" fmla="*/ 380 w 3165"/>
              <a:gd name="connsiteY114" fmla="*/ 2965 h 6068"/>
              <a:gd name="connsiteX115" fmla="*/ 470 w 3165"/>
              <a:gd name="connsiteY115" fmla="*/ 2845 h 6068"/>
              <a:gd name="connsiteX116" fmla="*/ 595 w 3165"/>
              <a:gd name="connsiteY116" fmla="*/ 2600 h 6068"/>
              <a:gd name="connsiteX117" fmla="*/ 705 w 3165"/>
              <a:gd name="connsiteY117" fmla="*/ 2395 h 6068"/>
              <a:gd name="connsiteX118" fmla="*/ 795 w 3165"/>
              <a:gd name="connsiteY118" fmla="*/ 2225 h 6068"/>
              <a:gd name="connsiteX119" fmla="*/ 810 w 3165"/>
              <a:gd name="connsiteY119" fmla="*/ 2165 h 6068"/>
              <a:gd name="connsiteX120" fmla="*/ 865 w 3165"/>
              <a:gd name="connsiteY120" fmla="*/ 2040 h 6068"/>
              <a:gd name="connsiteX121" fmla="*/ 875 w 3165"/>
              <a:gd name="connsiteY121" fmla="*/ 1980 h 6068"/>
              <a:gd name="connsiteX122" fmla="*/ 975 w 3165"/>
              <a:gd name="connsiteY122" fmla="*/ 1800 h 6068"/>
              <a:gd name="connsiteX123" fmla="*/ 1035 w 3165"/>
              <a:gd name="connsiteY123" fmla="*/ 1715 h 6068"/>
              <a:gd name="connsiteX124" fmla="*/ 1070 w 3165"/>
              <a:gd name="connsiteY124" fmla="*/ 1645 h 6068"/>
              <a:gd name="connsiteX125" fmla="*/ 1105 w 3165"/>
              <a:gd name="connsiteY125" fmla="*/ 1605 h 6068"/>
              <a:gd name="connsiteX126" fmla="*/ 1135 w 3165"/>
              <a:gd name="connsiteY126" fmla="*/ 1595 h 6068"/>
              <a:gd name="connsiteX127" fmla="*/ 1265 w 3165"/>
              <a:gd name="connsiteY127" fmla="*/ 1465 h 6068"/>
              <a:gd name="connsiteX128" fmla="*/ 1405 w 3165"/>
              <a:gd name="connsiteY128" fmla="*/ 1275 h 6068"/>
              <a:gd name="connsiteX129" fmla="*/ 1665 w 3165"/>
              <a:gd name="connsiteY129" fmla="*/ 920 h 6068"/>
              <a:gd name="connsiteX130" fmla="*/ 1830 w 3165"/>
              <a:gd name="connsiteY130" fmla="*/ 680 h 6068"/>
              <a:gd name="connsiteX131" fmla="*/ 1995 w 3165"/>
              <a:gd name="connsiteY131" fmla="*/ 450 h 6068"/>
              <a:gd name="connsiteX132" fmla="*/ 2150 w 3165"/>
              <a:gd name="connsiteY132" fmla="*/ 235 h 6068"/>
              <a:gd name="connsiteX133" fmla="*/ 2300 w 3165"/>
              <a:gd name="connsiteY133" fmla="*/ 80 h 6068"/>
              <a:gd name="connsiteX134" fmla="*/ 2365 w 3165"/>
              <a:gd name="connsiteY134" fmla="*/ 0 h 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3165" h="6068">
                <a:moveTo>
                  <a:pt x="2365" y="0"/>
                </a:moveTo>
                <a:lnTo>
                  <a:pt x="2630" y="155"/>
                </a:lnTo>
                <a:lnTo>
                  <a:pt x="2715" y="230"/>
                </a:lnTo>
                <a:lnTo>
                  <a:pt x="2755" y="295"/>
                </a:lnTo>
                <a:lnTo>
                  <a:pt x="2785" y="385"/>
                </a:lnTo>
                <a:lnTo>
                  <a:pt x="3105" y="1380"/>
                </a:lnTo>
                <a:lnTo>
                  <a:pt x="3165" y="1610"/>
                </a:lnTo>
                <a:lnTo>
                  <a:pt x="3160" y="1775"/>
                </a:lnTo>
                <a:lnTo>
                  <a:pt x="3140" y="2070"/>
                </a:lnTo>
                <a:lnTo>
                  <a:pt x="3080" y="2745"/>
                </a:lnTo>
                <a:lnTo>
                  <a:pt x="3005" y="3245"/>
                </a:lnTo>
                <a:lnTo>
                  <a:pt x="2970" y="3185"/>
                </a:lnTo>
                <a:lnTo>
                  <a:pt x="2870" y="2910"/>
                </a:lnTo>
                <a:lnTo>
                  <a:pt x="2825" y="2725"/>
                </a:lnTo>
                <a:lnTo>
                  <a:pt x="2780" y="2585"/>
                </a:lnTo>
                <a:lnTo>
                  <a:pt x="2730" y="2490"/>
                </a:lnTo>
                <a:lnTo>
                  <a:pt x="2705" y="2420"/>
                </a:lnTo>
                <a:lnTo>
                  <a:pt x="2670" y="2300"/>
                </a:lnTo>
                <a:lnTo>
                  <a:pt x="2605" y="2205"/>
                </a:lnTo>
                <a:lnTo>
                  <a:pt x="2535" y="2140"/>
                </a:lnTo>
                <a:lnTo>
                  <a:pt x="2445" y="2140"/>
                </a:lnTo>
                <a:lnTo>
                  <a:pt x="2420" y="2120"/>
                </a:lnTo>
                <a:lnTo>
                  <a:pt x="2385" y="2145"/>
                </a:lnTo>
                <a:lnTo>
                  <a:pt x="2235" y="2150"/>
                </a:lnTo>
                <a:lnTo>
                  <a:pt x="2035" y="2205"/>
                </a:lnTo>
                <a:lnTo>
                  <a:pt x="1945" y="2245"/>
                </a:lnTo>
                <a:lnTo>
                  <a:pt x="1865" y="2300"/>
                </a:lnTo>
                <a:lnTo>
                  <a:pt x="1795" y="2340"/>
                </a:lnTo>
                <a:lnTo>
                  <a:pt x="1745" y="2370"/>
                </a:lnTo>
                <a:lnTo>
                  <a:pt x="1720" y="2410"/>
                </a:lnTo>
                <a:lnTo>
                  <a:pt x="1750" y="2485"/>
                </a:lnTo>
                <a:lnTo>
                  <a:pt x="1765" y="2550"/>
                </a:lnTo>
                <a:lnTo>
                  <a:pt x="1750" y="2605"/>
                </a:lnTo>
                <a:lnTo>
                  <a:pt x="1775" y="2645"/>
                </a:lnTo>
                <a:lnTo>
                  <a:pt x="1865" y="2675"/>
                </a:lnTo>
                <a:lnTo>
                  <a:pt x="1875" y="2695"/>
                </a:lnTo>
                <a:lnTo>
                  <a:pt x="1905" y="2795"/>
                </a:lnTo>
                <a:lnTo>
                  <a:pt x="1905" y="2860"/>
                </a:lnTo>
                <a:lnTo>
                  <a:pt x="1890" y="2890"/>
                </a:lnTo>
                <a:lnTo>
                  <a:pt x="1905" y="2965"/>
                </a:lnTo>
                <a:lnTo>
                  <a:pt x="1860" y="2985"/>
                </a:lnTo>
                <a:lnTo>
                  <a:pt x="1775" y="3000"/>
                </a:lnTo>
                <a:lnTo>
                  <a:pt x="1690" y="3005"/>
                </a:lnTo>
                <a:lnTo>
                  <a:pt x="1660" y="3080"/>
                </a:lnTo>
                <a:lnTo>
                  <a:pt x="1660" y="3135"/>
                </a:lnTo>
                <a:lnTo>
                  <a:pt x="1685" y="3150"/>
                </a:lnTo>
                <a:lnTo>
                  <a:pt x="1695" y="3230"/>
                </a:lnTo>
                <a:lnTo>
                  <a:pt x="1745" y="3275"/>
                </a:lnTo>
                <a:lnTo>
                  <a:pt x="1820" y="3305"/>
                </a:lnTo>
                <a:lnTo>
                  <a:pt x="1835" y="3350"/>
                </a:lnTo>
                <a:lnTo>
                  <a:pt x="1835" y="3445"/>
                </a:lnTo>
                <a:lnTo>
                  <a:pt x="1835" y="3495"/>
                </a:lnTo>
                <a:lnTo>
                  <a:pt x="1910" y="3520"/>
                </a:lnTo>
                <a:lnTo>
                  <a:pt x="1915" y="3580"/>
                </a:lnTo>
                <a:lnTo>
                  <a:pt x="1905" y="3615"/>
                </a:lnTo>
                <a:lnTo>
                  <a:pt x="1940" y="3620"/>
                </a:lnTo>
                <a:lnTo>
                  <a:pt x="1975" y="3645"/>
                </a:lnTo>
                <a:lnTo>
                  <a:pt x="1990" y="3705"/>
                </a:lnTo>
                <a:lnTo>
                  <a:pt x="1990" y="3780"/>
                </a:lnTo>
                <a:lnTo>
                  <a:pt x="2010" y="3855"/>
                </a:lnTo>
                <a:lnTo>
                  <a:pt x="2035" y="3930"/>
                </a:lnTo>
                <a:lnTo>
                  <a:pt x="2050" y="3990"/>
                </a:lnTo>
                <a:lnTo>
                  <a:pt x="2060" y="4055"/>
                </a:lnTo>
                <a:lnTo>
                  <a:pt x="2055" y="4125"/>
                </a:lnTo>
                <a:lnTo>
                  <a:pt x="2075" y="4190"/>
                </a:lnTo>
                <a:lnTo>
                  <a:pt x="2105" y="4235"/>
                </a:lnTo>
                <a:lnTo>
                  <a:pt x="2115" y="4320"/>
                </a:lnTo>
                <a:lnTo>
                  <a:pt x="2100" y="4395"/>
                </a:lnTo>
                <a:lnTo>
                  <a:pt x="2095" y="4440"/>
                </a:lnTo>
                <a:lnTo>
                  <a:pt x="2070" y="4550"/>
                </a:lnTo>
                <a:lnTo>
                  <a:pt x="2030" y="4590"/>
                </a:lnTo>
                <a:lnTo>
                  <a:pt x="1995" y="4635"/>
                </a:lnTo>
                <a:lnTo>
                  <a:pt x="1960" y="4740"/>
                </a:lnTo>
                <a:lnTo>
                  <a:pt x="1925" y="4865"/>
                </a:lnTo>
                <a:lnTo>
                  <a:pt x="1925" y="4935"/>
                </a:lnTo>
                <a:lnTo>
                  <a:pt x="1945" y="4995"/>
                </a:lnTo>
                <a:lnTo>
                  <a:pt x="1930" y="5100"/>
                </a:lnTo>
                <a:lnTo>
                  <a:pt x="1925" y="5160"/>
                </a:lnTo>
                <a:lnTo>
                  <a:pt x="1905" y="5155"/>
                </a:lnTo>
                <a:lnTo>
                  <a:pt x="1880" y="5215"/>
                </a:lnTo>
                <a:lnTo>
                  <a:pt x="1855" y="5280"/>
                </a:lnTo>
                <a:lnTo>
                  <a:pt x="1840" y="5350"/>
                </a:lnTo>
                <a:lnTo>
                  <a:pt x="1830" y="5415"/>
                </a:lnTo>
                <a:lnTo>
                  <a:pt x="1850" y="5485"/>
                </a:lnTo>
                <a:lnTo>
                  <a:pt x="1855" y="5530"/>
                </a:lnTo>
                <a:lnTo>
                  <a:pt x="1809" y="5756"/>
                </a:lnTo>
                <a:lnTo>
                  <a:pt x="1738" y="5783"/>
                </a:lnTo>
                <a:lnTo>
                  <a:pt x="1693" y="5809"/>
                </a:lnTo>
                <a:lnTo>
                  <a:pt x="1648" y="5876"/>
                </a:lnTo>
                <a:lnTo>
                  <a:pt x="1543" y="6068"/>
                </a:lnTo>
                <a:lnTo>
                  <a:pt x="1265" y="5940"/>
                </a:lnTo>
                <a:lnTo>
                  <a:pt x="1104" y="5835"/>
                </a:lnTo>
                <a:lnTo>
                  <a:pt x="909" y="5693"/>
                </a:lnTo>
                <a:lnTo>
                  <a:pt x="725" y="5535"/>
                </a:lnTo>
                <a:lnTo>
                  <a:pt x="680" y="5485"/>
                </a:lnTo>
                <a:lnTo>
                  <a:pt x="640" y="5440"/>
                </a:lnTo>
                <a:lnTo>
                  <a:pt x="555" y="5380"/>
                </a:lnTo>
                <a:lnTo>
                  <a:pt x="445" y="5350"/>
                </a:lnTo>
                <a:lnTo>
                  <a:pt x="330" y="5310"/>
                </a:lnTo>
                <a:lnTo>
                  <a:pt x="210" y="5280"/>
                </a:lnTo>
                <a:lnTo>
                  <a:pt x="105" y="5235"/>
                </a:lnTo>
                <a:lnTo>
                  <a:pt x="80" y="5105"/>
                </a:lnTo>
                <a:lnTo>
                  <a:pt x="25" y="4910"/>
                </a:lnTo>
                <a:lnTo>
                  <a:pt x="0" y="4780"/>
                </a:lnTo>
                <a:lnTo>
                  <a:pt x="0" y="4710"/>
                </a:lnTo>
                <a:lnTo>
                  <a:pt x="60" y="4475"/>
                </a:lnTo>
                <a:lnTo>
                  <a:pt x="145" y="4115"/>
                </a:lnTo>
                <a:lnTo>
                  <a:pt x="210" y="3895"/>
                </a:lnTo>
                <a:lnTo>
                  <a:pt x="255" y="3730"/>
                </a:lnTo>
                <a:lnTo>
                  <a:pt x="265" y="3655"/>
                </a:lnTo>
                <a:lnTo>
                  <a:pt x="285" y="3550"/>
                </a:lnTo>
                <a:lnTo>
                  <a:pt x="300" y="3360"/>
                </a:lnTo>
                <a:lnTo>
                  <a:pt x="305" y="3230"/>
                </a:lnTo>
                <a:lnTo>
                  <a:pt x="325" y="3095"/>
                </a:lnTo>
                <a:lnTo>
                  <a:pt x="380" y="2965"/>
                </a:lnTo>
                <a:lnTo>
                  <a:pt x="470" y="2845"/>
                </a:lnTo>
                <a:lnTo>
                  <a:pt x="595" y="2600"/>
                </a:lnTo>
                <a:lnTo>
                  <a:pt x="705" y="2395"/>
                </a:lnTo>
                <a:lnTo>
                  <a:pt x="795" y="2225"/>
                </a:lnTo>
                <a:lnTo>
                  <a:pt x="810" y="2165"/>
                </a:lnTo>
                <a:lnTo>
                  <a:pt x="865" y="2040"/>
                </a:lnTo>
                <a:lnTo>
                  <a:pt x="875" y="1980"/>
                </a:lnTo>
                <a:lnTo>
                  <a:pt x="975" y="1800"/>
                </a:lnTo>
                <a:lnTo>
                  <a:pt x="1035" y="1715"/>
                </a:lnTo>
                <a:lnTo>
                  <a:pt x="1070" y="1645"/>
                </a:lnTo>
                <a:lnTo>
                  <a:pt x="1105" y="1605"/>
                </a:lnTo>
                <a:lnTo>
                  <a:pt x="1135" y="1595"/>
                </a:lnTo>
                <a:lnTo>
                  <a:pt x="1265" y="1465"/>
                </a:lnTo>
                <a:lnTo>
                  <a:pt x="1405" y="1275"/>
                </a:lnTo>
                <a:lnTo>
                  <a:pt x="1665" y="920"/>
                </a:lnTo>
                <a:lnTo>
                  <a:pt x="1830" y="680"/>
                </a:lnTo>
                <a:lnTo>
                  <a:pt x="1995" y="450"/>
                </a:lnTo>
                <a:lnTo>
                  <a:pt x="2150" y="235"/>
                </a:lnTo>
                <a:lnTo>
                  <a:pt x="2300" y="80"/>
                </a:lnTo>
                <a:lnTo>
                  <a:pt x="2365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400">
              <a:sym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033270" y="7889875"/>
            <a:ext cx="548005" cy="764540"/>
            <a:chOff x="9671" y="7701"/>
            <a:chExt cx="882" cy="1230"/>
          </a:xfrm>
        </p:grpSpPr>
        <p:sp>
          <p:nvSpPr>
            <p:cNvPr id="27" name="任意多边形 26"/>
            <p:cNvSpPr/>
            <p:nvPr/>
          </p:nvSpPr>
          <p:spPr>
            <a:xfrm>
              <a:off x="9881" y="7844"/>
              <a:ext cx="672" cy="165"/>
            </a:xfrm>
            <a:custGeom>
              <a:avLst/>
              <a:gdLst>
                <a:gd name="connsiteX0" fmla="*/ 0 w 672"/>
                <a:gd name="connsiteY0" fmla="*/ 0 h 165"/>
                <a:gd name="connsiteX1" fmla="*/ 270 w 672"/>
                <a:gd name="connsiteY1" fmla="*/ 41 h 165"/>
                <a:gd name="connsiteX2" fmla="*/ 458 w 672"/>
                <a:gd name="connsiteY2" fmla="*/ 105 h 165"/>
                <a:gd name="connsiteX3" fmla="*/ 672 w 672"/>
                <a:gd name="connsiteY3" fmla="*/ 165 h 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2" h="165">
                  <a:moveTo>
                    <a:pt x="0" y="0"/>
                  </a:moveTo>
                  <a:cubicBezTo>
                    <a:pt x="50" y="7"/>
                    <a:pt x="178" y="20"/>
                    <a:pt x="270" y="41"/>
                  </a:cubicBezTo>
                  <a:cubicBezTo>
                    <a:pt x="362" y="62"/>
                    <a:pt x="393" y="85"/>
                    <a:pt x="458" y="105"/>
                  </a:cubicBezTo>
                  <a:cubicBezTo>
                    <a:pt x="523" y="125"/>
                    <a:pt x="648" y="159"/>
                    <a:pt x="672" y="165"/>
                  </a:cubicBezTo>
                </a:path>
              </a:pathLst>
            </a:cu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headEnd type="arrow" w="sm" len="sm"/>
              <a:tailEnd type="arrow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9694" y="7701"/>
              <a:ext cx="416" cy="1174"/>
            </a:xfrm>
            <a:custGeom>
              <a:avLst/>
              <a:gdLst>
                <a:gd name="connisteX0" fmla="*/ 264160 w 264160"/>
                <a:gd name="connsiteY0" fmla="*/ 0 h 745490"/>
                <a:gd name="connisteX1" fmla="*/ 221615 w 264160"/>
                <a:gd name="connsiteY1" fmla="*/ 149860 h 745490"/>
                <a:gd name="connisteX2" fmla="*/ 147320 w 264160"/>
                <a:gd name="connsiteY2" fmla="*/ 335915 h 745490"/>
                <a:gd name="connisteX3" fmla="*/ 54610 w 264160"/>
                <a:gd name="connsiteY3" fmla="*/ 568960 h 745490"/>
                <a:gd name="connisteX4" fmla="*/ 0 w 264160"/>
                <a:gd name="connsiteY4" fmla="*/ 745490 h 74549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</a:cxnLst>
              <a:rect l="l" t="t" r="r" b="b"/>
              <a:pathLst>
                <a:path w="264160" h="745490">
                  <a:moveTo>
                    <a:pt x="264160" y="0"/>
                  </a:moveTo>
                  <a:cubicBezTo>
                    <a:pt x="257175" y="26035"/>
                    <a:pt x="245110" y="82550"/>
                    <a:pt x="221615" y="149860"/>
                  </a:cubicBezTo>
                  <a:cubicBezTo>
                    <a:pt x="198120" y="217170"/>
                    <a:pt x="180975" y="252095"/>
                    <a:pt x="147320" y="335915"/>
                  </a:cubicBezTo>
                  <a:cubicBezTo>
                    <a:pt x="113665" y="419735"/>
                    <a:pt x="83820" y="487045"/>
                    <a:pt x="54610" y="568960"/>
                  </a:cubicBezTo>
                  <a:cubicBezTo>
                    <a:pt x="25400" y="650875"/>
                    <a:pt x="8890" y="715010"/>
                    <a:pt x="0" y="745490"/>
                  </a:cubicBezTo>
                </a:path>
              </a:pathLst>
            </a:cu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headEnd type="arrow" w="sm" len="sm"/>
              <a:tailEnd type="arrow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10271" y="7761"/>
              <a:ext cx="150" cy="1170"/>
            </a:xfrm>
            <a:custGeom>
              <a:avLst/>
              <a:gdLst>
                <a:gd name="connisteX0" fmla="*/ 95250 w 95250"/>
                <a:gd name="connsiteY0" fmla="*/ 0 h 742950"/>
                <a:gd name="connisteX1" fmla="*/ 76200 w 95250"/>
                <a:gd name="connsiteY1" fmla="*/ 161925 h 742950"/>
                <a:gd name="connisteX2" fmla="*/ 0 w 95250"/>
                <a:gd name="connsiteY2" fmla="*/ 742950 h 742950"/>
                <a:gd name="connisteX3" fmla="*/ 0 w 95250"/>
                <a:gd name="connsiteY3" fmla="*/ 740410 h 74295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</a:cxnLst>
              <a:rect l="l" t="t" r="r" b="b"/>
              <a:pathLst>
                <a:path w="95250" h="742950">
                  <a:moveTo>
                    <a:pt x="95250" y="0"/>
                  </a:moveTo>
                  <a:cubicBezTo>
                    <a:pt x="92710" y="20955"/>
                    <a:pt x="95250" y="13335"/>
                    <a:pt x="76200" y="161925"/>
                  </a:cubicBezTo>
                  <a:cubicBezTo>
                    <a:pt x="57150" y="310515"/>
                    <a:pt x="15240" y="627380"/>
                    <a:pt x="0" y="742950"/>
                  </a:cubicBezTo>
                </a:path>
              </a:pathLst>
            </a:cu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headEnd type="arrow" w="sm" len="sm"/>
              <a:tailEnd type="arrow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9671" y="8545"/>
              <a:ext cx="769" cy="259"/>
            </a:xfrm>
            <a:custGeom>
              <a:avLst/>
              <a:gdLst>
                <a:gd name="connsiteX0" fmla="*/ 0 w 769"/>
                <a:gd name="connsiteY0" fmla="*/ 0 h 259"/>
                <a:gd name="connsiteX1" fmla="*/ 120 w 769"/>
                <a:gd name="connsiteY1" fmla="*/ 41 h 259"/>
                <a:gd name="connsiteX2" fmla="*/ 308 w 769"/>
                <a:gd name="connsiteY2" fmla="*/ 165 h 259"/>
                <a:gd name="connsiteX3" fmla="*/ 417 w 769"/>
                <a:gd name="connsiteY3" fmla="*/ 210 h 259"/>
                <a:gd name="connsiteX4" fmla="*/ 769 w 769"/>
                <a:gd name="connsiteY4" fmla="*/ 259 h 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" h="259">
                  <a:moveTo>
                    <a:pt x="0" y="0"/>
                  </a:moveTo>
                  <a:cubicBezTo>
                    <a:pt x="14" y="4"/>
                    <a:pt x="64" y="9"/>
                    <a:pt x="120" y="41"/>
                  </a:cubicBezTo>
                  <a:cubicBezTo>
                    <a:pt x="176" y="73"/>
                    <a:pt x="249" y="131"/>
                    <a:pt x="308" y="165"/>
                  </a:cubicBezTo>
                  <a:cubicBezTo>
                    <a:pt x="367" y="199"/>
                    <a:pt x="338" y="194"/>
                    <a:pt x="417" y="210"/>
                  </a:cubicBezTo>
                  <a:cubicBezTo>
                    <a:pt x="496" y="226"/>
                    <a:pt x="714" y="252"/>
                    <a:pt x="769" y="259"/>
                  </a:cubicBezTo>
                </a:path>
              </a:pathLst>
            </a:cu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headEnd type="arrow" w="sm" len="sm"/>
              <a:tailEnd type="arrow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095500" y="8435975"/>
            <a:ext cx="322580" cy="248285"/>
            <a:chOff x="3300" y="13656"/>
            <a:chExt cx="508" cy="391"/>
          </a:xfrm>
        </p:grpSpPr>
        <p:sp>
          <p:nvSpPr>
            <p:cNvPr id="41" name="文本框 40"/>
            <p:cNvSpPr txBox="1"/>
            <p:nvPr>
              <p:custDataLst>
                <p:tags r:id="rId14"/>
              </p:custDataLst>
            </p:nvPr>
          </p:nvSpPr>
          <p:spPr>
            <a:xfrm>
              <a:off x="3513" y="13782"/>
              <a:ext cx="295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路</a:t>
              </a:r>
            </a:p>
          </p:txBody>
        </p:sp>
        <p:sp>
          <p:nvSpPr>
            <p:cNvPr id="42" name="文本框 41"/>
            <p:cNvSpPr txBox="1"/>
            <p:nvPr>
              <p:custDataLst>
                <p:tags r:id="rId15"/>
              </p:custDataLst>
            </p:nvPr>
          </p:nvSpPr>
          <p:spPr>
            <a:xfrm>
              <a:off x="3392" y="13773"/>
              <a:ext cx="295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亭</a:t>
              </a:r>
            </a:p>
          </p:txBody>
        </p:sp>
        <p:sp>
          <p:nvSpPr>
            <p:cNvPr id="43" name="文本框 42"/>
            <p:cNvSpPr txBox="1"/>
            <p:nvPr>
              <p:custDataLst>
                <p:tags r:id="rId16"/>
              </p:custDataLst>
            </p:nvPr>
          </p:nvSpPr>
          <p:spPr>
            <a:xfrm>
              <a:off x="3300" y="13656"/>
              <a:ext cx="156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0" rIns="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白</a:t>
              </a:r>
            </a:p>
          </p:txBody>
        </p:sp>
        <p:sp>
          <p:nvSpPr>
            <p:cNvPr id="53" name="文本框 52"/>
            <p:cNvSpPr txBox="1"/>
            <p:nvPr>
              <p:custDataLst>
                <p:tags r:id="rId17"/>
              </p:custDataLst>
            </p:nvPr>
          </p:nvSpPr>
          <p:spPr>
            <a:xfrm>
              <a:off x="3413" y="13711"/>
              <a:ext cx="194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0" rIns="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云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439035" y="8038465"/>
            <a:ext cx="234950" cy="543560"/>
            <a:chOff x="3841" y="12659"/>
            <a:chExt cx="370" cy="856"/>
          </a:xfrm>
        </p:grpSpPr>
        <p:sp>
          <p:nvSpPr>
            <p:cNvPr id="54" name="文本框 53"/>
            <p:cNvSpPr txBox="1"/>
            <p:nvPr>
              <p:custDataLst>
                <p:tags r:id="rId10"/>
              </p:custDataLst>
            </p:nvPr>
          </p:nvSpPr>
          <p:spPr>
            <a:xfrm>
              <a:off x="3841" y="13250"/>
              <a:ext cx="295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0" rIns="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路</a:t>
              </a:r>
            </a:p>
          </p:txBody>
        </p:sp>
        <p:sp>
          <p:nvSpPr>
            <p:cNvPr id="55" name="文本框 54"/>
            <p:cNvSpPr txBox="1"/>
            <p:nvPr>
              <p:custDataLst>
                <p:tags r:id="rId11"/>
              </p:custDataLst>
            </p:nvPr>
          </p:nvSpPr>
          <p:spPr>
            <a:xfrm>
              <a:off x="3870" y="13032"/>
              <a:ext cx="295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0" rIns="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南</a:t>
              </a:r>
            </a:p>
          </p:txBody>
        </p:sp>
        <p:sp>
          <p:nvSpPr>
            <p:cNvPr id="56" name="文本框 55"/>
            <p:cNvSpPr txBox="1"/>
            <p:nvPr>
              <p:custDataLst>
                <p:tags r:id="rId12"/>
              </p:custDataLst>
            </p:nvPr>
          </p:nvSpPr>
          <p:spPr>
            <a:xfrm>
              <a:off x="3899" y="12841"/>
              <a:ext cx="295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0" rIns="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河</a:t>
              </a:r>
            </a:p>
          </p:txBody>
        </p:sp>
        <p:sp>
          <p:nvSpPr>
            <p:cNvPr id="60" name="文本框 59"/>
            <p:cNvSpPr txBox="1"/>
            <p:nvPr>
              <p:custDataLst>
                <p:tags r:id="rId13"/>
              </p:custDataLst>
            </p:nvPr>
          </p:nvSpPr>
          <p:spPr>
            <a:xfrm>
              <a:off x="3916" y="12659"/>
              <a:ext cx="295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0" rIns="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热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967865" y="7947025"/>
            <a:ext cx="322580" cy="482600"/>
            <a:chOff x="3060" y="12515"/>
            <a:chExt cx="508" cy="760"/>
          </a:xfrm>
        </p:grpSpPr>
        <p:sp>
          <p:nvSpPr>
            <p:cNvPr id="62" name="文本框 61"/>
            <p:cNvSpPr txBox="1"/>
            <p:nvPr>
              <p:custDataLst>
                <p:tags r:id="rId6"/>
              </p:custDataLst>
            </p:nvPr>
          </p:nvSpPr>
          <p:spPr>
            <a:xfrm>
              <a:off x="3060" y="13010"/>
              <a:ext cx="295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路</a:t>
              </a:r>
            </a:p>
          </p:txBody>
        </p:sp>
        <p:sp>
          <p:nvSpPr>
            <p:cNvPr id="63" name="文本框 62"/>
            <p:cNvSpPr txBox="1"/>
            <p:nvPr>
              <p:custDataLst>
                <p:tags r:id="rId7"/>
              </p:custDataLst>
            </p:nvPr>
          </p:nvSpPr>
          <p:spPr>
            <a:xfrm>
              <a:off x="3118" y="12838"/>
              <a:ext cx="295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中</a:t>
              </a:r>
            </a:p>
          </p:txBody>
        </p:sp>
        <p:sp>
          <p:nvSpPr>
            <p:cNvPr id="64" name="文本框 63"/>
            <p:cNvSpPr txBox="1"/>
            <p:nvPr>
              <p:custDataLst>
                <p:tags r:id="rId8"/>
              </p:custDataLst>
            </p:nvPr>
          </p:nvSpPr>
          <p:spPr>
            <a:xfrm>
              <a:off x="3197" y="12660"/>
              <a:ext cx="295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和</a:t>
              </a:r>
            </a:p>
          </p:txBody>
        </p:sp>
        <p:sp>
          <p:nvSpPr>
            <p:cNvPr id="65" name="文本框 64"/>
            <p:cNvSpPr txBox="1"/>
            <p:nvPr>
              <p:custDataLst>
                <p:tags r:id="rId9"/>
              </p:custDataLst>
            </p:nvPr>
          </p:nvSpPr>
          <p:spPr>
            <a:xfrm>
              <a:off x="3273" y="12515"/>
              <a:ext cx="295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郑</a:t>
              </a:r>
            </a:p>
          </p:txBody>
        </p:sp>
      </p:grpSp>
      <p:sp>
        <p:nvSpPr>
          <p:cNvPr id="76" name="任意多边形 75"/>
          <p:cNvSpPr/>
          <p:nvPr/>
        </p:nvSpPr>
        <p:spPr>
          <a:xfrm>
            <a:off x="2475865" y="8053705"/>
            <a:ext cx="1163320" cy="157480"/>
          </a:xfrm>
          <a:custGeom>
            <a:avLst/>
            <a:gdLst>
              <a:gd name="connsiteX0" fmla="*/ 0 w 1872"/>
              <a:gd name="connsiteY0" fmla="*/ 253 h 253"/>
              <a:gd name="connsiteX1" fmla="*/ 291 w 1872"/>
              <a:gd name="connsiteY1" fmla="*/ 3 h 253"/>
              <a:gd name="connsiteX2" fmla="*/ 1872 w 1872"/>
              <a:gd name="connsiteY2" fmla="*/ 0 h 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2" h="253">
                <a:moveTo>
                  <a:pt x="0" y="253"/>
                </a:moveTo>
                <a:lnTo>
                  <a:pt x="291" y="3"/>
                </a:lnTo>
                <a:lnTo>
                  <a:pt x="1872" y="0"/>
                </a:lnTo>
              </a:path>
            </a:pathLst>
          </a:custGeom>
          <a:noFill/>
          <a:ln w="9525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>
            <p:custDataLst>
              <p:tags r:id="rId1"/>
            </p:custDataLst>
          </p:nvPr>
        </p:nvSpPr>
        <p:spPr>
          <a:xfrm>
            <a:off x="2508885" y="7682230"/>
            <a:ext cx="1243330" cy="398780"/>
          </a:xfrm>
          <a:prstGeom prst="rect">
            <a:avLst/>
          </a:prstGeom>
          <a:noFill/>
        </p:spPr>
        <p:txBody>
          <a:bodyPr wrap="square" lIns="91440" rIns="91440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MCb030-16</a:t>
            </a:r>
          </a:p>
          <a:p>
            <a:pPr lvl="0" algn="ctr">
              <a:buClrTx/>
              <a:buSzTx/>
              <a:buFontTx/>
            </a:pPr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</a:t>
            </a:r>
            <a:endParaRPr lang="en-US" altLang="zh-CN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2247900" y="7868920"/>
            <a:ext cx="312420" cy="212090"/>
            <a:chOff x="3540" y="12392"/>
            <a:chExt cx="492" cy="334"/>
          </a:xfrm>
        </p:grpSpPr>
        <p:sp>
          <p:nvSpPr>
            <p:cNvPr id="84" name="文本框 83"/>
            <p:cNvSpPr txBox="1"/>
            <p:nvPr>
              <p:custDataLst>
                <p:tags r:id="rId2"/>
              </p:custDataLst>
            </p:nvPr>
          </p:nvSpPr>
          <p:spPr>
            <a:xfrm>
              <a:off x="3737" y="12461"/>
              <a:ext cx="295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91440" rIns="9144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路</a:t>
              </a:r>
            </a:p>
          </p:txBody>
        </p:sp>
        <p:sp>
          <p:nvSpPr>
            <p:cNvPr id="61" name="文本框 60"/>
            <p:cNvSpPr txBox="1"/>
            <p:nvPr>
              <p:custDataLst>
                <p:tags r:id="rId3"/>
              </p:custDataLst>
            </p:nvPr>
          </p:nvSpPr>
          <p:spPr>
            <a:xfrm>
              <a:off x="3540" y="12392"/>
              <a:ext cx="164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0" rIns="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梅</a:t>
              </a:r>
            </a:p>
          </p:txBody>
        </p:sp>
        <p:sp>
          <p:nvSpPr>
            <p:cNvPr id="72" name="文本框 71"/>
            <p:cNvSpPr txBox="1"/>
            <p:nvPr>
              <p:custDataLst>
                <p:tags r:id="rId4"/>
              </p:custDataLst>
            </p:nvPr>
          </p:nvSpPr>
          <p:spPr>
            <a:xfrm>
              <a:off x="3656" y="12410"/>
              <a:ext cx="164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0" rIns="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家</a:t>
              </a:r>
            </a:p>
          </p:txBody>
        </p:sp>
        <p:sp>
          <p:nvSpPr>
            <p:cNvPr id="73" name="文本框 72"/>
            <p:cNvSpPr txBox="1"/>
            <p:nvPr>
              <p:custDataLst>
                <p:tags r:id="rId5"/>
              </p:custDataLst>
            </p:nvPr>
          </p:nvSpPr>
          <p:spPr>
            <a:xfrm>
              <a:off x="3767" y="12441"/>
              <a:ext cx="164" cy="265"/>
            </a:xfrm>
            <a:prstGeom prst="rect">
              <a:avLst/>
            </a:prstGeom>
            <a:noFill/>
            <a:effectLst>
              <a:glow rad="12700">
                <a:schemeClr val="bg1">
                  <a:alpha val="90000"/>
                </a:schemeClr>
              </a:glow>
            </a:effectLst>
          </p:spPr>
          <p:txBody>
            <a:bodyPr wrap="square" lIns="0" rIns="0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500" b="1" dirty="0">
                  <a:effectLst>
                    <a:glow rad="63500">
                      <a:schemeClr val="bg1">
                        <a:alpha val="9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塘</a:t>
              </a:r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2106295" y="8001635"/>
            <a:ext cx="377190" cy="556895"/>
          </a:xfrm>
          <a:custGeom>
            <a:avLst/>
            <a:gdLst>
              <a:gd name="connisteX0" fmla="*/ 178435 w 385445"/>
              <a:gd name="connsiteY0" fmla="*/ 0 h 568960"/>
              <a:gd name="connisteX1" fmla="*/ 264160 w 385445"/>
              <a:gd name="connsiteY1" fmla="*/ 21590 h 568960"/>
              <a:gd name="connisteX2" fmla="*/ 385445 w 385445"/>
              <a:gd name="connsiteY2" fmla="*/ 54610 h 568960"/>
              <a:gd name="connisteX3" fmla="*/ 378460 w 385445"/>
              <a:gd name="connsiteY3" fmla="*/ 123825 h 568960"/>
              <a:gd name="connisteX4" fmla="*/ 359410 w 385445"/>
              <a:gd name="connsiteY4" fmla="*/ 269240 h 568960"/>
              <a:gd name="connisteX5" fmla="*/ 340360 w 385445"/>
              <a:gd name="connsiteY5" fmla="*/ 419100 h 568960"/>
              <a:gd name="connisteX6" fmla="*/ 321310 w 385445"/>
              <a:gd name="connsiteY6" fmla="*/ 568960 h 568960"/>
              <a:gd name="connisteX7" fmla="*/ 254635 w 385445"/>
              <a:gd name="connsiteY7" fmla="*/ 559435 h 568960"/>
              <a:gd name="connisteX8" fmla="*/ 171450 w 385445"/>
              <a:gd name="connsiteY8" fmla="*/ 548005 h 568960"/>
              <a:gd name="connisteX9" fmla="*/ 135255 w 385445"/>
              <a:gd name="connsiteY9" fmla="*/ 533400 h 568960"/>
              <a:gd name="connisteX10" fmla="*/ 40005 w 385445"/>
              <a:gd name="connsiteY10" fmla="*/ 471805 h 568960"/>
              <a:gd name="connisteX11" fmla="*/ 0 w 385445"/>
              <a:gd name="connsiteY11" fmla="*/ 445135 h 568960"/>
              <a:gd name="connisteX12" fmla="*/ 87630 w 385445"/>
              <a:gd name="connsiteY12" fmla="*/ 238125 h 568960"/>
              <a:gd name="connisteX13" fmla="*/ 144780 w 385445"/>
              <a:gd name="connsiteY13" fmla="*/ 97790 h 568960"/>
              <a:gd name="connisteX14" fmla="*/ 178435 w 385445"/>
              <a:gd name="connsiteY14" fmla="*/ 0 h 56896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</a:cxnLst>
            <a:rect l="l" t="t" r="r" b="b"/>
            <a:pathLst>
              <a:path w="385445" h="568960">
                <a:moveTo>
                  <a:pt x="178435" y="0"/>
                </a:moveTo>
                <a:lnTo>
                  <a:pt x="264160" y="21590"/>
                </a:lnTo>
                <a:lnTo>
                  <a:pt x="385445" y="54610"/>
                </a:lnTo>
                <a:lnTo>
                  <a:pt x="378460" y="123825"/>
                </a:lnTo>
                <a:lnTo>
                  <a:pt x="359410" y="269240"/>
                </a:lnTo>
                <a:lnTo>
                  <a:pt x="340360" y="419100"/>
                </a:lnTo>
                <a:lnTo>
                  <a:pt x="321310" y="568960"/>
                </a:lnTo>
                <a:lnTo>
                  <a:pt x="254635" y="559435"/>
                </a:lnTo>
                <a:lnTo>
                  <a:pt x="171450" y="548005"/>
                </a:lnTo>
                <a:lnTo>
                  <a:pt x="135255" y="533400"/>
                </a:lnTo>
                <a:lnTo>
                  <a:pt x="40005" y="471805"/>
                </a:lnTo>
                <a:lnTo>
                  <a:pt x="0" y="445135"/>
                </a:lnTo>
                <a:lnTo>
                  <a:pt x="87630" y="238125"/>
                </a:lnTo>
                <a:lnTo>
                  <a:pt x="144780" y="97790"/>
                </a:lnTo>
                <a:lnTo>
                  <a:pt x="178435" y="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800">
              <a:sym typeface="+mn-ea"/>
            </a:endParaRPr>
          </a:p>
        </p:txBody>
      </p:sp>
      <p:sp>
        <p:nvSpPr>
          <p:cNvPr id="14" name="任意多边形 488"/>
          <p:cNvSpPr/>
          <p:nvPr/>
        </p:nvSpPr>
        <p:spPr>
          <a:xfrm>
            <a:off x="3427095" y="5688330"/>
            <a:ext cx="1054100" cy="286385"/>
          </a:xfrm>
          <a:custGeom>
            <a:avLst/>
            <a:gdLst/>
            <a:ahLst/>
            <a:cxnLst/>
            <a:rect l="0" t="0" r="0" b="0"/>
            <a:pathLst>
              <a:path w="1538" h="418">
                <a:moveTo>
                  <a:pt x="0" y="418"/>
                </a:moveTo>
                <a:lnTo>
                  <a:pt x="238" y="0"/>
                </a:lnTo>
                <a:lnTo>
                  <a:pt x="1538" y="0"/>
                </a:lnTo>
              </a:path>
            </a:pathLst>
          </a:custGeom>
          <a:noFill/>
          <a:ln w="9525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9" name="文本框 2"/>
          <p:cNvSpPr txBox="1"/>
          <p:nvPr/>
        </p:nvSpPr>
        <p:spPr>
          <a:xfrm>
            <a:off x="3307080" y="5468620"/>
            <a:ext cx="14757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MCb030控规单元</a:t>
            </a:r>
          </a:p>
        </p:txBody>
      </p: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图则修改内容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608243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南京市鼓楼区滨江片区控制性详细规划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》MCb030-16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规划管理单元图则修改</a:t>
            </a:r>
          </a:p>
          <a:p>
            <a:pPr marL="12700" algn="ctr">
              <a:lnSpc>
                <a:spcPct val="15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43880" y="1177925"/>
            <a:ext cx="13970635" cy="753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（</a:t>
            </a:r>
            <a:r>
              <a:rPr lang="en-US" altLang="zh-CN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）用地布局及指标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。</a:t>
            </a:r>
            <a:r>
              <a:rPr lang="zh-CN" altLang="en-US" sz="1000" dirty="0" smtClean="0">
                <a:sym typeface="黑体" panose="02010609060101010101" pitchFamily="49" charset="-122"/>
              </a:rPr>
              <a:t>调整16—14、16—15地块用地边界，在其东侧新增一处二类居住用地（</a:t>
            </a:r>
            <a:r>
              <a:rPr lang="en-US" altLang="zh-CN" sz="1000" dirty="0" smtClean="0">
                <a:sym typeface="黑体" panose="02010609060101010101" pitchFamily="49" charset="-122"/>
              </a:rPr>
              <a:t>R2），</a:t>
            </a:r>
            <a:r>
              <a:rPr lang="zh-CN" altLang="en-US" sz="1000" dirty="0" smtClean="0">
                <a:sym typeface="黑体" panose="02010609060101010101" pitchFamily="49" charset="-122"/>
              </a:rPr>
              <a:t>地块编号为16—23，容积率≤1.10，建筑密度≤30%，建筑高度≤30米，绿地率≥30%，出入口方向为“</a:t>
            </a:r>
            <a:r>
              <a:rPr lang="en-US" altLang="zh-CN" sz="1000" dirty="0" smtClean="0">
                <a:sym typeface="黑体" panose="02010609060101010101" pitchFamily="49" charset="-122"/>
              </a:rPr>
              <a:t>E”。</a:t>
            </a: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（</a:t>
            </a:r>
            <a:r>
              <a:rPr lang="en-US" altLang="zh-CN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2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）规划控制</a:t>
            </a:r>
            <a:r>
              <a:rPr lang="zh-CN" altLang="en-US" sz="1000" b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" panose="05000000000000000000" pitchFamily="2" charset="2"/>
              </a:rPr>
              <a:t>条文。</a:t>
            </a:r>
            <a:r>
              <a:rPr lang="zh-CN" altLang="en-US" sz="1000" smtClean="0">
                <a:sym typeface="黑体" panose="02010609060101010101" pitchFamily="49" charset="-122"/>
              </a:rPr>
              <a:t>调整规划控制条文为 </a:t>
            </a:r>
            <a:r>
              <a:rPr lang="zh-CN" altLang="en-US" sz="1000" dirty="0" smtClean="0">
                <a:sym typeface="黑体" panose="02010609060101010101" pitchFamily="49" charset="-122"/>
              </a:rPr>
              <a:t>“4、公共设施配套参照相关最新标准设置。”新增规划控制文“五、海绵城市控制引导：1、单元内地块设计与建设需符合海绵城市相关要求。六、根据《南京市基站布局规划与控详融合专项规划》（宁政复〔2019〕51号）和《南京市信息通信基础设施布局规划》（修编）（宁政复〔2022〕110号）规划成果以及有关国家标准，16-02地块需配建通信基站。”</a:t>
            </a:r>
            <a:endParaRPr lang="zh-CN" altLang="en-US" sz="1000" spc="2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1178560" y="1949450"/>
            <a:ext cx="2851150" cy="3079750"/>
            <a:chOff x="1686" y="3070"/>
            <a:chExt cx="4490" cy="4850"/>
          </a:xfrm>
        </p:grpSpPr>
        <p:pic>
          <p:nvPicPr>
            <p:cNvPr id="2" name="图片 1" descr="土地利用规划图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712" y="3094"/>
              <a:ext cx="4464" cy="4823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686" y="3070"/>
              <a:ext cx="4480" cy="4850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2978" y="5484"/>
              <a:ext cx="215" cy="215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065" y="4858"/>
              <a:ext cx="1888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MCb030-16</a:t>
              </a:r>
              <a:endPara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规划管理单元图则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417830" y="9529445"/>
            <a:ext cx="4372610" cy="229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MCb030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21" name="矩形 20"/>
          <p:cNvSpPr/>
          <p:nvPr/>
        </p:nvSpPr>
        <p:spPr>
          <a:xfrm>
            <a:off x="1191895" y="5046345"/>
            <a:ext cx="2824480" cy="229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图则在鼓楼区的位置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415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MCb030-16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规划管理单元图则位于鼓楼区热河南路街道，东至热河南路，南至白云亭路，西至郑和中路，北至梅家塘路，用地面积约19.79公顷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 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29" name="表格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179293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2026〕90</a:t>
                      </a:r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5560985" y="8310208"/>
            <a:ext cx="1696666" cy="632460"/>
            <a:chOff x="17976523" y="7056099"/>
            <a:chExt cx="1696666" cy="632460"/>
          </a:xfrm>
        </p:grpSpPr>
        <p:sp>
          <p:nvSpPr>
            <p:cNvPr id="35" name="矩形 34"/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1905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7976523" y="7056099"/>
              <a:ext cx="1696666" cy="632460"/>
              <a:chOff x="17976523" y="7056099"/>
              <a:chExt cx="1696666" cy="632460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8431927" y="7056099"/>
                <a:ext cx="1241262" cy="63246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则单元</a:t>
                </a:r>
                <a:r>
                  <a:rPr lang="zh-CN" altLang="en-US" sz="11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边界</a:t>
                </a:r>
                <a:endParaRPr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修改地块范围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9548495" y="2616835"/>
            <a:ext cx="5588000" cy="6325870"/>
            <a:chOff x="14467" y="3895"/>
            <a:chExt cx="6157" cy="6970"/>
          </a:xfrm>
        </p:grpSpPr>
        <p:pic>
          <p:nvPicPr>
            <p:cNvPr id="83" name="图片 82" descr="E:/鼓楼/鼓楼地块城市设计/白云亭地块/202606/白云亭地块修改后-Model.jpg白云亭地块修改后-Model"/>
            <p:cNvPicPr>
              <a:picLocks noChangeAspect="1"/>
            </p:cNvPicPr>
            <p:nvPr/>
          </p:nvPicPr>
          <p:blipFill>
            <a:blip r:embed="rId21"/>
            <a:srcRect l="16" r="16"/>
            <a:stretch>
              <a:fillRect/>
            </a:stretch>
          </p:blipFill>
          <p:spPr>
            <a:xfrm>
              <a:off x="14470" y="3895"/>
              <a:ext cx="6154" cy="6970"/>
            </a:xfrm>
            <a:prstGeom prst="rect">
              <a:avLst/>
            </a:prstGeom>
          </p:spPr>
        </p:pic>
        <p:sp>
          <p:nvSpPr>
            <p:cNvPr id="91" name="矩形 90"/>
            <p:cNvSpPr/>
            <p:nvPr/>
          </p:nvSpPr>
          <p:spPr>
            <a:xfrm>
              <a:off x="14467" y="7224"/>
              <a:ext cx="1323" cy="591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t" anchorCtr="0" forceAA="0" compatLnSpc="1">
              <a:noAutofit/>
            </a:bodyPr>
            <a:lstStyle/>
            <a:p>
              <a:pPr algn="l"/>
              <a:r>
                <a:rPr lang="zh-CN" altLang="en-US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用地编号：</a:t>
              </a:r>
              <a:r>
                <a:rPr lang="en-US" altLang="zh-CN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16-14</a:t>
              </a:r>
              <a:endParaRPr lang="en-US" altLang="zh-CN" sz="9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l"/>
              <a:r>
                <a:rPr lang="zh-CN" altLang="en-US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用地性质：商办混合</a:t>
              </a:r>
              <a:endParaRPr lang="zh-CN" altLang="en-US" sz="9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l"/>
              <a:r>
                <a:rPr lang="zh-CN" altLang="en-US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用地面积：</a:t>
              </a:r>
              <a:r>
                <a:rPr lang="en-US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0.71</a:t>
              </a:r>
              <a:r>
                <a:rPr lang="zh-CN" altLang="en-US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公顷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14467" y="8025"/>
              <a:ext cx="1323" cy="591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t" anchorCtr="0" forceAA="0" compatLnSpc="1">
              <a:noAutofit/>
            </a:bodyPr>
            <a:lstStyle/>
            <a:p>
              <a:pPr algn="l"/>
              <a:r>
                <a:rPr lang="zh-CN" altLang="en-US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用地编号：</a:t>
              </a:r>
              <a:r>
                <a:rPr lang="en-US" altLang="zh-CN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16-15</a:t>
              </a:r>
              <a:endParaRPr lang="en-US" altLang="zh-CN" sz="9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l"/>
              <a:r>
                <a:rPr lang="zh-CN" altLang="en-US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用地性质：文化设施</a:t>
              </a:r>
              <a:endParaRPr lang="zh-CN" altLang="en-US" sz="9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l"/>
              <a:r>
                <a:rPr lang="zh-CN" altLang="en-US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用地面积：</a:t>
              </a:r>
              <a:r>
                <a:rPr lang="en-US" altLang="zh-CN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1.76</a:t>
              </a:r>
              <a:r>
                <a:rPr lang="zh-CN" altLang="en-US" sz="9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公顷</a:t>
              </a:r>
              <a:endParaRPr lang="en-US" altLang="zh-CN" sz="9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l"/>
              <a:endParaRPr lang="en-US" altLang="zh-CN" sz="9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14467" y="8825"/>
              <a:ext cx="1323" cy="122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t" anchorCtr="0" forceAA="0" compatLnSpc="1">
              <a:no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用地编号：</a:t>
              </a:r>
              <a:r>
                <a:rPr lang="en-US" altLang="zh-CN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16-23</a:t>
              </a:r>
              <a:endParaRPr lang="en-US" altLang="zh-CN" sz="9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ClrTx/>
                <a:buSzTx/>
                <a:buFontTx/>
              </a:pPr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用地性质：</a:t>
              </a:r>
              <a:r>
                <a:rPr lang="en-US" altLang="zh-CN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二类居住</a:t>
              </a:r>
              <a:endParaRPr lang="en-US" altLang="zh-CN" sz="9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buClrTx/>
                <a:buSzTx/>
                <a:buFontTx/>
              </a:pPr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用地面积：</a:t>
              </a:r>
              <a:r>
                <a:rPr lang="en-US" altLang="zh-CN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0.70</a:t>
              </a:r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公顷</a:t>
              </a:r>
              <a:endParaRPr lang="en-US" altLang="zh-CN" sz="9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l"/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容积率：</a:t>
              </a:r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黑体" panose="02010609060101010101" pitchFamily="49" charset="-122"/>
                </a:rPr>
                <a:t>≤</a:t>
              </a:r>
              <a:r>
                <a:rPr lang="en-US" altLang="zh-CN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黑体" panose="02010609060101010101" pitchFamily="49" charset="-122"/>
                </a:rPr>
                <a:t>1.1</a:t>
              </a:r>
              <a:endParaRPr lang="en-US" altLang="zh-CN" sz="9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l"/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建筑密度：</a:t>
              </a:r>
              <a:r>
                <a:rPr lang="en-US" altLang="zh-CN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黑体" panose="02010609060101010101" pitchFamily="49" charset="-122"/>
                </a:rPr>
                <a:t>≤30%</a:t>
              </a:r>
              <a:endParaRPr lang="zh-CN" altLang="en-US" sz="9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l"/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建筑高度：</a:t>
              </a:r>
              <a:r>
                <a:rPr lang="en-US" altLang="zh-CN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黑体" panose="02010609060101010101" pitchFamily="49" charset="-122"/>
                </a:rPr>
                <a:t>≤30</a:t>
              </a:r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黑体" panose="02010609060101010101" pitchFamily="49" charset="-122"/>
                </a:rPr>
                <a:t>米</a:t>
              </a:r>
              <a:endParaRPr lang="zh-CN" altLang="en-US" sz="9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l"/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绿地率：</a:t>
              </a:r>
              <a:r>
                <a:rPr lang="en-US" altLang="zh-CN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≥30%</a:t>
              </a:r>
            </a:p>
            <a:p>
              <a:pPr algn="l"/>
              <a:r>
                <a:rPr lang="zh-CN" altLang="en-US" sz="9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出入口方向</a:t>
              </a:r>
              <a:r>
                <a:rPr lang="zh-CN" altLang="en-US" sz="9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：</a:t>
              </a:r>
              <a:r>
                <a:rPr lang="en-US" altLang="zh-CN" sz="9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E</a:t>
              </a:r>
              <a:endParaRPr lang="zh-CN" altLang="en-US" sz="9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l"/>
              <a:endParaRPr lang="zh-CN" altLang="en-US" sz="9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cxnSp>
          <p:nvCxnSpPr>
            <p:cNvPr id="94" name="肘形连接符 93"/>
            <p:cNvCxnSpPr/>
            <p:nvPr/>
          </p:nvCxnSpPr>
          <p:spPr>
            <a:xfrm>
              <a:off x="15790" y="7520"/>
              <a:ext cx="1159" cy="617"/>
            </a:xfrm>
            <a:prstGeom prst="bentConnector3">
              <a:avLst>
                <a:gd name="adj1" fmla="val 15503"/>
              </a:avLst>
            </a:prstGeom>
            <a:ln w="6350">
              <a:solidFill>
                <a:srgbClr val="153754"/>
              </a:solidFill>
              <a:tailEnd type="oval" w="sm" len="sm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5" name="肘形连接符 94"/>
            <p:cNvCxnSpPr>
              <a:stCxn id="92" idx="3"/>
            </p:cNvCxnSpPr>
            <p:nvPr/>
          </p:nvCxnSpPr>
          <p:spPr>
            <a:xfrm>
              <a:off x="15790" y="8320"/>
              <a:ext cx="574" cy="344"/>
            </a:xfrm>
            <a:prstGeom prst="bentConnector3">
              <a:avLst>
                <a:gd name="adj1" fmla="val 29586"/>
              </a:avLst>
            </a:prstGeom>
            <a:ln w="6350">
              <a:solidFill>
                <a:srgbClr val="153754"/>
              </a:solidFill>
              <a:tailEnd type="oval" w="sm" len="sm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6" name="肘形连接符 95"/>
            <p:cNvCxnSpPr>
              <a:stCxn id="93" idx="3"/>
            </p:cNvCxnSpPr>
            <p:nvPr/>
          </p:nvCxnSpPr>
          <p:spPr>
            <a:xfrm flipV="1">
              <a:off x="15790" y="9157"/>
              <a:ext cx="1278" cy="282"/>
            </a:xfrm>
            <a:prstGeom prst="bentConnector3">
              <a:avLst>
                <a:gd name="adj1" fmla="val 13046"/>
              </a:avLst>
            </a:prstGeom>
            <a:ln w="6350">
              <a:solidFill>
                <a:srgbClr val="153754"/>
              </a:solidFill>
              <a:tailEnd type="oval" w="sm" len="sm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533</Words>
  <Application>Microsoft Office PowerPoint</Application>
  <PresentationFormat>自定义</PresentationFormat>
  <Paragraphs>65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吴彬</cp:lastModifiedBy>
  <cp:revision>423</cp:revision>
  <cp:lastPrinted>2024-03-26T06:31:00Z</cp:lastPrinted>
  <dcterms:created xsi:type="dcterms:W3CDTF">2019-11-04T11:42:00Z</dcterms:created>
  <dcterms:modified xsi:type="dcterms:W3CDTF">2026-08-11T11:36:42Z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2019-10-18T16:00:00Z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2019-11-13T16:00:00Z</vt:filetime>
  </property>
  <property fmtid="{D5CDD505-2E9C-101B-9397-08002B2CF9AE}" pid="5" name="ICV">
    <vt:lpwstr>782FBEA4B3894EE89C71824726DBD1AF_13</vt:lpwstr>
  </property>
  <property fmtid="{D5CDD505-2E9C-101B-9397-08002B2CF9AE}" pid="6" name="KSOProductBuildVer">
    <vt:lpwstr>2052-12.1.0.26895</vt:lpwstr>
  </property>
</Properties>
</file>