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2" r:id="rId2"/>
    <p:sldId id="261" r:id="rId3"/>
  </p:sldIdLst>
  <p:sldSz cx="22098000" cy="11049000"/>
  <p:notesSz cx="9926638" cy="1435576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14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67">
          <p15:clr>
            <a:srgbClr val="A4A3A4"/>
          </p15:clr>
        </p15:guide>
        <p15:guide id="2" orient="horz" pos="4002">
          <p15:clr>
            <a:srgbClr val="A4A3A4"/>
          </p15:clr>
        </p15:guide>
        <p15:guide id="3" orient="horz" pos="540">
          <p15:clr>
            <a:srgbClr val="A4A3A4"/>
          </p15:clr>
        </p15:guide>
        <p15:guide id="4" orient="horz" pos="2300">
          <p15:clr>
            <a:srgbClr val="A4A3A4"/>
          </p15:clr>
        </p15:guide>
        <p15:guide id="5" pos="13628">
          <p15:clr>
            <a:srgbClr val="A4A3A4"/>
          </p15:clr>
        </p15:guide>
        <p15:guide id="6" pos="10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EFFF1"/>
    <a:srgbClr val="6D7072"/>
    <a:srgbClr val="AB907D"/>
    <a:srgbClr val="B9DCFF"/>
    <a:srgbClr val="FFF5EB"/>
    <a:srgbClr val="E9FFE9"/>
    <a:srgbClr val="BFFFBF"/>
    <a:srgbClr val="B7FFB7"/>
    <a:srgbClr val="D9FF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23" autoAdjust="0"/>
    <p:restoredTop sz="95401" autoAdjust="0"/>
  </p:normalViewPr>
  <p:slideViewPr>
    <p:cSldViewPr showGuides="1">
      <p:cViewPr varScale="1">
        <p:scale>
          <a:sx n="54" d="100"/>
          <a:sy n="54" d="100"/>
        </p:scale>
        <p:origin x="564" y="96"/>
      </p:cViewPr>
      <p:guideLst>
        <p:guide orient="horz" pos="6467"/>
        <p:guide orient="horz" pos="4002"/>
        <p:guide orient="horz" pos="540"/>
        <p:guide orient="horz" pos="2300"/>
        <p:guide pos="13628"/>
        <p:guide pos="1018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4301436" cy="71905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8424" tIns="69211" rIns="138424" bIns="69211" numCol="1" anchor="t" anchorCtr="0" compatLnSpc="1"/>
          <a:lstStyle>
            <a:lvl1pPr defTabSz="1383185">
              <a:defRPr sz="17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5202" y="1"/>
            <a:ext cx="4301436" cy="71905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8424" tIns="69211" rIns="138424" bIns="69211" numCol="1" anchor="t" anchorCtr="0" compatLnSpc="1"/>
          <a:lstStyle>
            <a:lvl1pPr algn="r" defTabSz="1383185">
              <a:defRPr sz="17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13636706"/>
            <a:ext cx="4301436" cy="71905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8424" tIns="69211" rIns="138424" bIns="69211" numCol="1" anchor="b" anchorCtr="0" compatLnSpc="1"/>
          <a:lstStyle>
            <a:lvl1pPr defTabSz="1383185">
              <a:defRPr sz="17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5202" y="13636706"/>
            <a:ext cx="4301436" cy="71905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8424" tIns="69211" rIns="138424" bIns="69211" numCol="1" anchor="b" anchorCtr="0" compatLnSpc="1"/>
          <a:lstStyle>
            <a:lvl1pPr algn="r" defTabSz="1383185">
              <a:defRPr sz="17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D7517165-80A1-4C48-9EB9-ED3007440E83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1436" cy="717472"/>
          </a:xfrm>
          <a:prstGeom prst="rect">
            <a:avLst/>
          </a:prstGeom>
        </p:spPr>
        <p:txBody>
          <a:bodyPr vert="horz" lIns="91376" tIns="45688" rIns="91376" bIns="45688" rtlCol="0"/>
          <a:lstStyle>
            <a:lvl1pPr algn="l">
              <a:defRPr sz="13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623617" y="1"/>
            <a:ext cx="4301436" cy="717472"/>
          </a:xfrm>
          <a:prstGeom prst="rect">
            <a:avLst/>
          </a:prstGeom>
        </p:spPr>
        <p:txBody>
          <a:bodyPr vert="horz" lIns="91376" tIns="45688" rIns="91376" bIns="45688" rtlCol="0"/>
          <a:lstStyle>
            <a:lvl1pPr algn="r">
              <a:defRPr sz="13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25FBB02D-DD54-477F-B943-9D09DDE66BC4}" type="datetimeFigureOut">
              <a:rPr lang="zh-CN" altLang="en-US"/>
              <a:t>2026/8/12 Wednesday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-420688" y="1077913"/>
            <a:ext cx="10768013" cy="538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76" tIns="45688" rIns="91376" bIns="45688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93616" y="6819146"/>
            <a:ext cx="7939406" cy="6458824"/>
          </a:xfrm>
          <a:prstGeom prst="rect">
            <a:avLst/>
          </a:prstGeom>
        </p:spPr>
        <p:txBody>
          <a:bodyPr vert="horz" lIns="91376" tIns="45688" rIns="91376" bIns="45688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2" y="13635119"/>
            <a:ext cx="4301436" cy="717472"/>
          </a:xfrm>
          <a:prstGeom prst="rect">
            <a:avLst/>
          </a:prstGeom>
        </p:spPr>
        <p:txBody>
          <a:bodyPr vert="horz" lIns="91376" tIns="45688" rIns="91376" bIns="45688" rtlCol="0" anchor="b"/>
          <a:lstStyle>
            <a:lvl1pPr algn="l">
              <a:defRPr sz="13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623617" y="13635119"/>
            <a:ext cx="4301436" cy="717472"/>
          </a:xfrm>
          <a:prstGeom prst="rect">
            <a:avLst/>
          </a:prstGeom>
        </p:spPr>
        <p:txBody>
          <a:bodyPr vert="horz" lIns="91376" tIns="45688" rIns="91376" bIns="45688" rtlCol="0" anchor="b"/>
          <a:lstStyle>
            <a:lvl1pPr algn="r">
              <a:defRPr sz="13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079DEBCC-A2DF-4EB0-A638-C7CFFED0FDC5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fld id="{522B4B6F-2550-4D6F-8B68-36013BC659CD}" type="slidenum">
              <a:rPr lang="zh-CN" altLang="en-US" smtClean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fld>
            <a:endParaRPr lang="zh-CN" altLang="en-US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57350" y="3432175"/>
            <a:ext cx="18783300" cy="236855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314700" y="6261100"/>
            <a:ext cx="15468600" cy="28241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1C033-FF9D-45D6-A7D1-7C0ED0A7320A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F78116-E837-45F9-9259-7B28D72E8E4E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46250" y="7099300"/>
            <a:ext cx="18783300" cy="21955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746250" y="4683125"/>
            <a:ext cx="18783300" cy="2416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62945-C402-44CE-9E21-B77614FA0A46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657350" y="3192463"/>
            <a:ext cx="9315450" cy="6629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125200" y="3192463"/>
            <a:ext cx="9315450" cy="6629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96288A-9BA3-4C4D-BE32-2264E1A23B8C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04900" y="442913"/>
            <a:ext cx="19888200" cy="18415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04900" y="2473325"/>
            <a:ext cx="9763125" cy="10302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04900" y="3503613"/>
            <a:ext cx="9763125" cy="63658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1225213" y="2473325"/>
            <a:ext cx="9767887" cy="10302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1225213" y="3503613"/>
            <a:ext cx="9767887" cy="63658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76CA4-B10D-4909-8D8C-BAD33A89F236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15CB9-4957-4B48-A1A6-7D12BDF43877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FA8DE-853D-4DF5-8025-550EAEE4C0F9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04900" y="439738"/>
            <a:ext cx="7270750" cy="18716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639175" y="439738"/>
            <a:ext cx="12353925" cy="94297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04900" y="2311400"/>
            <a:ext cx="7270750" cy="75580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E0939-84A9-4CC7-80CD-CA2408A72597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30700" y="7734300"/>
            <a:ext cx="13258800" cy="9128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330700" y="987425"/>
            <a:ext cx="13258800" cy="6629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330700" y="8647113"/>
            <a:ext cx="13258800" cy="12969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58103-0924-47CD-A769-B5A464C806B6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76CA2-B515-431B-B377-569EC5A57799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744825" y="982663"/>
            <a:ext cx="4695825" cy="88392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657350" y="982663"/>
            <a:ext cx="13935075" cy="88392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0CC75-AC98-4F4A-A6C3-A469926D0BEC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57350" y="982663"/>
            <a:ext cx="18783300" cy="18415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89409" tIns="94704" rIns="189409" bIns="94704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57350" y="3192463"/>
            <a:ext cx="18783300" cy="6629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89409" tIns="94704" rIns="189409" bIns="94704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57350" y="10066338"/>
            <a:ext cx="4603750" cy="736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89409" tIns="94704" rIns="189409" bIns="94704" numCol="1" anchor="t" anchorCtr="0" compatLnSpc="1"/>
          <a:lstStyle>
            <a:lvl1pPr>
              <a:defRPr sz="29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550150" y="10066338"/>
            <a:ext cx="6997700" cy="736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89409" tIns="94704" rIns="189409" bIns="94704" numCol="1" anchor="t" anchorCtr="0" compatLnSpc="1"/>
          <a:lstStyle>
            <a:lvl1pPr algn="ctr">
              <a:defRPr sz="29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836900" y="10066338"/>
            <a:ext cx="4603750" cy="7366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89409" tIns="94704" rIns="189409" bIns="94704" numCol="1" anchor="t" anchorCtr="0" compatLnSpc="1"/>
          <a:lstStyle>
            <a:lvl1pPr algn="r">
              <a:defRPr sz="2900">
                <a:latin typeface="Times New Roman" panose="02020603050405020304" pitchFamily="18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719451B-7EE1-4EBA-9854-E4CE00E7BCED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94205" rtl="0" eaLnBrk="0" fontAlgn="base" hangingPunct="0">
        <a:spcBef>
          <a:spcPct val="0"/>
        </a:spcBef>
        <a:spcAft>
          <a:spcPct val="0"/>
        </a:spcAft>
        <a:defRPr kumimoji="1" sz="9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894205" rtl="0" eaLnBrk="0" fontAlgn="base" hangingPunct="0">
        <a:spcBef>
          <a:spcPct val="0"/>
        </a:spcBef>
        <a:spcAft>
          <a:spcPct val="0"/>
        </a:spcAft>
        <a:defRPr kumimoji="1" sz="91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defTabSz="1894205" rtl="0" eaLnBrk="0" fontAlgn="base" hangingPunct="0">
        <a:spcBef>
          <a:spcPct val="0"/>
        </a:spcBef>
        <a:spcAft>
          <a:spcPct val="0"/>
        </a:spcAft>
        <a:defRPr kumimoji="1" sz="91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defTabSz="1894205" rtl="0" eaLnBrk="0" fontAlgn="base" hangingPunct="0">
        <a:spcBef>
          <a:spcPct val="0"/>
        </a:spcBef>
        <a:spcAft>
          <a:spcPct val="0"/>
        </a:spcAft>
        <a:defRPr kumimoji="1" sz="91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defTabSz="1894205" rtl="0" eaLnBrk="0" fontAlgn="base" hangingPunct="0">
        <a:spcBef>
          <a:spcPct val="0"/>
        </a:spcBef>
        <a:spcAft>
          <a:spcPct val="0"/>
        </a:spcAft>
        <a:defRPr kumimoji="1" sz="91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defTabSz="1894205" rtl="0" fontAlgn="base">
        <a:spcBef>
          <a:spcPct val="0"/>
        </a:spcBef>
        <a:spcAft>
          <a:spcPct val="0"/>
        </a:spcAft>
        <a:defRPr kumimoji="1" sz="91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defTabSz="1894205" rtl="0" fontAlgn="base">
        <a:spcBef>
          <a:spcPct val="0"/>
        </a:spcBef>
        <a:spcAft>
          <a:spcPct val="0"/>
        </a:spcAft>
        <a:defRPr kumimoji="1" sz="91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defTabSz="1894205" rtl="0" fontAlgn="base">
        <a:spcBef>
          <a:spcPct val="0"/>
        </a:spcBef>
        <a:spcAft>
          <a:spcPct val="0"/>
        </a:spcAft>
        <a:defRPr kumimoji="1" sz="91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defTabSz="1894205" rtl="0" fontAlgn="base">
        <a:spcBef>
          <a:spcPct val="0"/>
        </a:spcBef>
        <a:spcAft>
          <a:spcPct val="0"/>
        </a:spcAft>
        <a:defRPr kumimoji="1" sz="91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709930" indent="-709930" algn="l" defTabSz="1894205" rtl="0" eaLnBrk="0" fontAlgn="base" hangingPunct="0">
        <a:spcBef>
          <a:spcPct val="20000"/>
        </a:spcBef>
        <a:spcAft>
          <a:spcPct val="0"/>
        </a:spcAft>
        <a:buChar char="•"/>
        <a:defRPr kumimoji="1" sz="6600">
          <a:solidFill>
            <a:schemeClr val="tx1"/>
          </a:solidFill>
          <a:latin typeface="+mn-lt"/>
          <a:ea typeface="+mn-ea"/>
          <a:cs typeface="+mn-cs"/>
        </a:defRPr>
      </a:lvl1pPr>
      <a:lvl2pPr marL="1538605" indent="-590550" algn="l" defTabSz="1894205" rtl="0" eaLnBrk="0" fontAlgn="base" hangingPunct="0">
        <a:spcBef>
          <a:spcPct val="20000"/>
        </a:spcBef>
        <a:spcAft>
          <a:spcPct val="0"/>
        </a:spcAft>
        <a:buChar char="–"/>
        <a:defRPr kumimoji="1" sz="5800">
          <a:solidFill>
            <a:schemeClr val="tx1"/>
          </a:solidFill>
          <a:latin typeface="+mn-lt"/>
          <a:ea typeface="+mn-ea"/>
        </a:defRPr>
      </a:lvl2pPr>
      <a:lvl3pPr marL="2367280" indent="-473075" algn="l" defTabSz="1894205" rtl="0" eaLnBrk="0" fontAlgn="base" hangingPunct="0">
        <a:spcBef>
          <a:spcPct val="20000"/>
        </a:spcBef>
        <a:spcAft>
          <a:spcPct val="0"/>
        </a:spcAft>
        <a:buChar char="•"/>
        <a:defRPr kumimoji="1" sz="5000">
          <a:solidFill>
            <a:schemeClr val="tx1"/>
          </a:solidFill>
          <a:latin typeface="+mn-lt"/>
          <a:ea typeface="+mn-ea"/>
        </a:defRPr>
      </a:lvl3pPr>
      <a:lvl4pPr marL="3314700" indent="-473075" algn="l" defTabSz="1894205" rtl="0" eaLnBrk="0" fontAlgn="base" hangingPunct="0">
        <a:spcBef>
          <a:spcPct val="20000"/>
        </a:spcBef>
        <a:spcAft>
          <a:spcPct val="0"/>
        </a:spcAft>
        <a:buChar char="–"/>
        <a:defRPr kumimoji="1" sz="4100">
          <a:solidFill>
            <a:schemeClr val="tx1"/>
          </a:solidFill>
          <a:latin typeface="+mn-lt"/>
          <a:ea typeface="+mn-ea"/>
        </a:defRPr>
      </a:lvl4pPr>
      <a:lvl5pPr marL="4262755" indent="-474980" algn="l" defTabSz="1894205" rtl="0" eaLnBrk="0" fontAlgn="base" hangingPunct="0">
        <a:spcBef>
          <a:spcPct val="20000"/>
        </a:spcBef>
        <a:spcAft>
          <a:spcPct val="0"/>
        </a:spcAft>
        <a:buChar char="»"/>
        <a:defRPr kumimoji="1" sz="4100">
          <a:solidFill>
            <a:schemeClr val="tx1"/>
          </a:solidFill>
          <a:latin typeface="+mn-lt"/>
          <a:ea typeface="+mn-ea"/>
        </a:defRPr>
      </a:lvl5pPr>
      <a:lvl6pPr marL="4719955" indent="-474980" algn="l" defTabSz="1894205" rtl="0" fontAlgn="base">
        <a:spcBef>
          <a:spcPct val="20000"/>
        </a:spcBef>
        <a:spcAft>
          <a:spcPct val="0"/>
        </a:spcAft>
        <a:buChar char="»"/>
        <a:defRPr kumimoji="1" sz="4100">
          <a:solidFill>
            <a:schemeClr val="tx1"/>
          </a:solidFill>
          <a:latin typeface="+mn-lt"/>
          <a:ea typeface="+mn-ea"/>
        </a:defRPr>
      </a:lvl6pPr>
      <a:lvl7pPr marL="5177155" indent="-474980" algn="l" defTabSz="1894205" rtl="0" fontAlgn="base">
        <a:spcBef>
          <a:spcPct val="20000"/>
        </a:spcBef>
        <a:spcAft>
          <a:spcPct val="0"/>
        </a:spcAft>
        <a:buChar char="»"/>
        <a:defRPr kumimoji="1" sz="4100">
          <a:solidFill>
            <a:schemeClr val="tx1"/>
          </a:solidFill>
          <a:latin typeface="+mn-lt"/>
          <a:ea typeface="+mn-ea"/>
        </a:defRPr>
      </a:lvl7pPr>
      <a:lvl8pPr marL="5634355" indent="-474980" algn="l" defTabSz="1894205" rtl="0" fontAlgn="base">
        <a:spcBef>
          <a:spcPct val="20000"/>
        </a:spcBef>
        <a:spcAft>
          <a:spcPct val="0"/>
        </a:spcAft>
        <a:buChar char="»"/>
        <a:defRPr kumimoji="1" sz="4100">
          <a:solidFill>
            <a:schemeClr val="tx1"/>
          </a:solidFill>
          <a:latin typeface="+mn-lt"/>
          <a:ea typeface="+mn-ea"/>
        </a:defRPr>
      </a:lvl8pPr>
      <a:lvl9pPr marL="6091555" indent="-474980" algn="l" defTabSz="1894205" rtl="0" fontAlgn="base">
        <a:spcBef>
          <a:spcPct val="20000"/>
        </a:spcBef>
        <a:spcAft>
          <a:spcPct val="0"/>
        </a:spcAft>
        <a:buChar char="»"/>
        <a:defRPr kumimoji="1" sz="41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2240" y="-52778"/>
            <a:ext cx="22099915" cy="11101778"/>
          </a:xfrm>
          <a:prstGeom prst="rect">
            <a:avLst/>
          </a:prstGeom>
        </p:spPr>
      </p:pic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1141124" y="6762954"/>
            <a:ext cx="5524500" cy="427613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12201130" y="2157156"/>
            <a:ext cx="4104454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kumimoji="0"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《</a:t>
            </a:r>
            <a:r>
              <a:rPr kumimoji="0"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南京市主城区（城中片区）</a:t>
            </a:r>
            <a:r>
              <a:rPr kumimoji="0"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—</a:t>
            </a:r>
            <a:r>
              <a:rPr kumimoji="0"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鼓楼老城单元控制性详细规划</a:t>
            </a:r>
            <a:r>
              <a:rPr kumimoji="0" lang="en-US" altLang="zh-CN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》</a:t>
            </a:r>
          </a:p>
          <a:p>
            <a:pPr algn="ctr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kumimoji="0" lang="en-US" altLang="zh-CN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NJZCa010-84</a:t>
            </a:r>
            <a:r>
              <a:rPr kumimoji="0"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、</a:t>
            </a:r>
            <a:r>
              <a:rPr kumimoji="0"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91</a:t>
            </a:r>
            <a:r>
              <a:rPr kumimoji="0"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、</a:t>
            </a:r>
            <a:r>
              <a:rPr kumimoji="0"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92</a:t>
            </a:r>
            <a:r>
              <a:rPr kumimoji="0"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规划管理单元图则技术修正</a:t>
            </a:r>
            <a:endParaRPr kumimoji="0" lang="zh-CN" altLang="en-US" sz="1600" b="1" dirty="0" smtClean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Rectangle 61"/>
          <p:cNvSpPr>
            <a:spLocks noChangeArrowheads="1"/>
          </p:cNvSpPr>
          <p:nvPr/>
        </p:nvSpPr>
        <p:spPr bwMode="auto">
          <a:xfrm>
            <a:off x="17241687" y="6908714"/>
            <a:ext cx="4032449" cy="29623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ct val="250000"/>
              </a:lnSpc>
              <a:defRPr/>
            </a:pP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说明</a:t>
            </a:r>
            <a:endParaRPr lang="en-US" altLang="zh-CN" sz="900" dirty="0">
              <a:latin typeface="宋体" panose="02010600030101010101" pitchFamily="2" charset="-122"/>
            </a:endParaRPr>
          </a:p>
          <a:p>
            <a:pPr>
              <a:lnSpc>
                <a:spcPct val="250000"/>
              </a:lnSpc>
              <a:defRPr/>
            </a:pPr>
            <a:r>
              <a:rPr lang="en-US" altLang="zh-CN" sz="900" dirty="0">
                <a:latin typeface="宋体" panose="02010600030101010101" pitchFamily="2" charset="-122"/>
              </a:rPr>
              <a:t>1</a:t>
            </a:r>
            <a:r>
              <a:rPr lang="zh-CN" altLang="en-US" sz="900" dirty="0">
                <a:latin typeface="宋体" panose="02010600030101010101" pitchFamily="2" charset="-122"/>
              </a:rPr>
              <a:t>、本规划是城市发展的控制与引导性文件，不代表具体的项目实施计划和实施方案。一旦有建设行为，应依据批准的具体项目建设方案实施。</a:t>
            </a:r>
          </a:p>
          <a:p>
            <a:pPr>
              <a:lnSpc>
                <a:spcPct val="250000"/>
              </a:lnSpc>
              <a:defRPr/>
            </a:pPr>
            <a:r>
              <a:rPr lang="en-US" altLang="zh-CN" sz="900" dirty="0">
                <a:latin typeface="宋体" panose="02010600030101010101" pitchFamily="2" charset="-122"/>
              </a:rPr>
              <a:t>2</a:t>
            </a:r>
            <a:r>
              <a:rPr lang="zh-CN" altLang="en-US" sz="900" dirty="0">
                <a:latin typeface="宋体" panose="02010600030101010101" pitchFamily="2" charset="-122"/>
              </a:rPr>
              <a:t>、国土空间规划是不断优化更新的过程，规划内容以南京市规划和自然资源局存档备查的最新版本为准，同一地区同内容深度规划若有更新，南京市规划和自然资源局将依法及时在网站上公布，本材料自动作废。</a:t>
            </a:r>
          </a:p>
          <a:p>
            <a:pPr>
              <a:lnSpc>
                <a:spcPct val="250000"/>
              </a:lnSpc>
              <a:defRPr/>
            </a:pPr>
            <a:r>
              <a:rPr lang="en-US" altLang="zh-CN" sz="900" dirty="0">
                <a:latin typeface="宋体" panose="02010600030101010101" pitchFamily="2" charset="-122"/>
              </a:rPr>
              <a:t>3</a:t>
            </a:r>
            <a:r>
              <a:rPr lang="zh-CN" altLang="en-US" sz="900" dirty="0">
                <a:latin typeface="宋体" panose="02010600030101010101" pitchFamily="2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11141075" y="9502775"/>
            <a:ext cx="5524500" cy="6299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南京市规划和自然资源局</a:t>
            </a:r>
            <a:endParaRPr lang="en-US" altLang="zh-CN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>
              <a:spcBef>
                <a:spcPct val="50000"/>
              </a:spcBef>
            </a:pPr>
            <a:r>
              <a:rPr lang="zh-CN" altLang="en-US" dirty="0" smtClean="0">
                <a:latin typeface="黑体" panose="02010609060101010101" pitchFamily="2" charset="-122"/>
                <a:ea typeface="黑体" panose="02010609060101010101" pitchFamily="2" charset="-122"/>
              </a:rPr>
              <a:t>二</a:t>
            </a:r>
            <a:r>
              <a:rPr lang="en-US" altLang="zh-CN" dirty="0" smtClean="0">
                <a:latin typeface="黑体" panose="02010609060101010101" pitchFamily="2" charset="-122"/>
                <a:ea typeface="黑体" panose="02010609060101010101" pitchFamily="2" charset="-122"/>
              </a:rPr>
              <a:t>0</a:t>
            </a:r>
            <a:r>
              <a:rPr lang="zh-CN" altLang="en-US" dirty="0" smtClean="0">
                <a:latin typeface="黑体" panose="02010609060101010101" pitchFamily="2" charset="-122"/>
                <a:ea typeface="黑体" panose="02010609060101010101" pitchFamily="2" charset="-122"/>
              </a:rPr>
              <a:t>二六年八月</a:t>
            </a:r>
            <a:endParaRPr lang="zh-CN" altLang="en-US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878712" y="9787261"/>
            <a:ext cx="2794024" cy="1015663"/>
          </a:xfrm>
          <a:prstGeom prst="rect">
            <a:avLst/>
          </a:prstGeom>
          <a:solidFill>
            <a:srgbClr val="FEFFF1"/>
          </a:solidFill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      址：南京市鼓楼区中山路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</a:t>
            </a: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endParaRPr lang="en-US" altLang="zh-CN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      编：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      址：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ghj.nanjing.gov.cn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咨询电话：</a:t>
            </a:r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025-85800875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bject 15"/>
          <p:cNvSpPr>
            <a:spLocks noChangeArrowheads="1"/>
          </p:cNvSpPr>
          <p:nvPr/>
        </p:nvSpPr>
        <p:spPr bwMode="auto">
          <a:xfrm>
            <a:off x="5707742" y="9760866"/>
            <a:ext cx="3013075" cy="1025525"/>
          </a:xfrm>
          <a:custGeom>
            <a:avLst/>
            <a:gdLst>
              <a:gd name="T0" fmla="*/ 0 w 3013709"/>
              <a:gd name="T1" fmla="*/ 1025078 h 1024890"/>
              <a:gd name="T2" fmla="*/ 3012877 w 3013709"/>
              <a:gd name="T3" fmla="*/ 1025078 h 1024890"/>
              <a:gd name="T4" fmla="*/ 3012877 w 3013709"/>
              <a:gd name="T5" fmla="*/ 0 h 1024890"/>
              <a:gd name="T6" fmla="*/ 0 w 3013709"/>
              <a:gd name="T7" fmla="*/ 0 h 1024890"/>
              <a:gd name="T8" fmla="*/ 0 w 3013709"/>
              <a:gd name="T9" fmla="*/ 1025078 h 10248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013709" h="1024890">
                <a:moveTo>
                  <a:pt x="0" y="1024443"/>
                </a:moveTo>
                <a:lnTo>
                  <a:pt x="3013511" y="1024443"/>
                </a:lnTo>
                <a:lnTo>
                  <a:pt x="3013511" y="0"/>
                </a:lnTo>
                <a:lnTo>
                  <a:pt x="0" y="0"/>
                </a:lnTo>
                <a:lnTo>
                  <a:pt x="0" y="1024443"/>
                </a:lnTo>
                <a:close/>
              </a:path>
            </a:pathLst>
          </a:custGeom>
          <a:solidFill>
            <a:srgbClr val="FEFFF1"/>
          </a:solidFill>
          <a:ln>
            <a:noFill/>
          </a:ln>
        </p:spPr>
        <p:txBody>
          <a:bodyPr lIns="0" tIns="0" rIns="0" bIns="0"/>
          <a:lstStyle/>
          <a:p>
            <a:endParaRPr lang="zh-CN" altLang="en-US"/>
          </a:p>
        </p:txBody>
      </p:sp>
      <p:sp>
        <p:nvSpPr>
          <p:cNvPr id="11" name="object 16"/>
          <p:cNvSpPr txBox="1"/>
          <p:nvPr/>
        </p:nvSpPr>
        <p:spPr>
          <a:xfrm>
            <a:off x="5806167" y="9488401"/>
            <a:ext cx="2689225" cy="11951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184150" indent="-17145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100" noProof="1">
                <a:latin typeface="黑体" panose="02010609060101010101" pitchFamily="2" charset="-122"/>
                <a:ea typeface="黑体" panose="02010609060101010101" pitchFamily="2" charset="-122"/>
              </a:rPr>
              <a:t>地 址：</a:t>
            </a:r>
            <a:r>
              <a:rPr lang="zh-CN" altLang="en-US" sz="1100" noProof="1">
                <a:latin typeface="黑体" panose="02010609060101010101" pitchFamily="2" charset="-122"/>
                <a:ea typeface="黑体" panose="02010609060101010101" pitchFamily="2" charset="-122"/>
              </a:rPr>
              <a:t>南京市鼓楼区中山路</a:t>
            </a:r>
            <a:r>
              <a:rPr lang="en-US" altLang="zh-CN" sz="1100" noProof="1">
                <a:latin typeface="黑体" panose="02010609060101010101" pitchFamily="2" charset="-122"/>
                <a:ea typeface="黑体" panose="02010609060101010101" pitchFamily="2" charset="-122"/>
              </a:rPr>
              <a:t>171</a:t>
            </a:r>
            <a:r>
              <a:rPr lang="zh-CN" altLang="en-US" sz="1100" noProof="1">
                <a:latin typeface="黑体" panose="02010609060101010101" pitchFamily="2" charset="-122"/>
                <a:ea typeface="黑体" panose="02010609060101010101" pitchFamily="2" charset="-122"/>
              </a:rPr>
              <a:t>号</a:t>
            </a:r>
            <a:endParaRPr lang="en-US" altLang="zh-CN" sz="1100" noProof="1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marL="184150" indent="-171450"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1100" noProof="1">
                <a:latin typeface="黑体" panose="02010609060101010101" pitchFamily="2" charset="-122"/>
                <a:ea typeface="黑体" panose="02010609060101010101" pitchFamily="2" charset="-122"/>
              </a:rPr>
              <a:t>邮 编：210005</a:t>
            </a:r>
          </a:p>
          <a:p>
            <a:pPr marL="184150" indent="-171450" eaLnBrk="1" hangingPunct="1">
              <a:lnSpc>
                <a:spcPct val="15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zh-CN" altLang="zh-CN" sz="1100" noProof="1">
                <a:latin typeface="黑体" panose="02010609060101010101" pitchFamily="2" charset="-122"/>
                <a:ea typeface="黑体" panose="02010609060101010101" pitchFamily="2" charset="-122"/>
              </a:rPr>
              <a:t>网 址：</a:t>
            </a:r>
            <a:r>
              <a:rPr lang="en-US" altLang="zh-CN" sz="1100" noProof="1">
                <a:latin typeface="黑体" panose="02010609060101010101" pitchFamily="2" charset="-122"/>
                <a:ea typeface="黑体" panose="02010609060101010101" pitchFamily="2" charset="-122"/>
              </a:rPr>
              <a:t>http://ghj.nanjing.gov.cn</a:t>
            </a:r>
          </a:p>
          <a:p>
            <a:pPr marL="184150" indent="-171450" eaLnBrk="1" hangingPunct="1">
              <a:lnSpc>
                <a:spcPct val="15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zh-CN" altLang="en-US" sz="1100" noProof="1">
                <a:latin typeface="黑体" panose="02010609060101010101" pitchFamily="2" charset="-122"/>
                <a:ea typeface="黑体" panose="02010609060101010101" pitchFamily="2" charset="-122"/>
              </a:rPr>
              <a:t>电 话：</a:t>
            </a:r>
            <a:r>
              <a:rPr lang="en-US" altLang="zh-CN" sz="1100" noProof="1" smtClean="0">
                <a:latin typeface="黑体" panose="02010609060101010101" pitchFamily="2" charset="-122"/>
                <a:ea typeface="黑体" panose="02010609060101010101" pitchFamily="2" charset="-122"/>
              </a:rPr>
              <a:t>025-58809511</a:t>
            </a:r>
            <a:endParaRPr lang="zh-CN" altLang="zh-CN" sz="1100" noProof="1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0603" y="4372372"/>
            <a:ext cx="5976615" cy="454663"/>
          </a:xfrm>
          <a:prstGeom prst="rect">
            <a:avLst/>
          </a:prstGeom>
        </p:spPr>
      </p:pic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17241838" y="523875"/>
            <a:ext cx="4032250" cy="33085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 algn="just" eaLnBrk="1" hangingPunct="1">
              <a:lnSpc>
                <a:spcPct val="250000"/>
              </a:lnSpc>
              <a:defRPr/>
            </a:pPr>
            <a:r>
              <a:rPr lang="zh-CN" altLang="en-US" dirty="0">
                <a:latin typeface="黑体" panose="02010609060101010101" pitchFamily="2" charset="-122"/>
                <a:ea typeface="黑体" panose="02010609060101010101" pitchFamily="2" charset="-122"/>
              </a:rPr>
              <a:t>前言</a:t>
            </a:r>
          </a:p>
          <a:p>
            <a:pPr indent="323850" algn="just">
              <a:lnSpc>
                <a:spcPct val="250000"/>
              </a:lnSpc>
              <a:defRPr/>
            </a:pPr>
            <a:r>
              <a:rPr lang="zh-CN" altLang="en-US" sz="900" dirty="0">
                <a:latin typeface="+mn-ea"/>
                <a:ea typeface="+mn-ea"/>
                <a:sym typeface="+mn-ea"/>
              </a:rPr>
              <a:t>为缓解省人民医院周边交通拥堵、改善市民就医体验，保障龙蟠里人行过街天桥建设，满足人行天桥功能需求，我局会同鼓楼区政府开展了</a:t>
            </a:r>
            <a:r>
              <a:rPr lang="en-US" altLang="zh-CN" sz="900" dirty="0">
                <a:latin typeface="+mn-ea"/>
                <a:ea typeface="+mn-ea"/>
                <a:sym typeface="+mn-ea"/>
              </a:rPr>
              <a:t>《</a:t>
            </a:r>
            <a:r>
              <a:rPr lang="zh-CN" altLang="en-US" sz="900" dirty="0">
                <a:latin typeface="+mn-ea"/>
                <a:ea typeface="+mn-ea"/>
                <a:sym typeface="+mn-ea"/>
              </a:rPr>
              <a:t>南京市主城区（城中片区）</a:t>
            </a:r>
            <a:r>
              <a:rPr lang="en-US" altLang="zh-CN" sz="900" dirty="0">
                <a:latin typeface="+mn-ea"/>
                <a:ea typeface="+mn-ea"/>
                <a:sym typeface="+mn-ea"/>
              </a:rPr>
              <a:t>—</a:t>
            </a:r>
            <a:r>
              <a:rPr lang="zh-CN" altLang="en-US" sz="900" dirty="0">
                <a:latin typeface="+mn-ea"/>
                <a:ea typeface="+mn-ea"/>
                <a:sym typeface="+mn-ea"/>
              </a:rPr>
              <a:t>鼓楼老城单元控制性详细规划</a:t>
            </a:r>
            <a:r>
              <a:rPr lang="en-US" altLang="zh-CN" sz="900" dirty="0">
                <a:latin typeface="+mn-ea"/>
                <a:ea typeface="+mn-ea"/>
                <a:sym typeface="+mn-ea"/>
              </a:rPr>
              <a:t>》NJZCa010-84</a:t>
            </a:r>
            <a:r>
              <a:rPr lang="zh-CN" altLang="en-US" sz="900" dirty="0">
                <a:latin typeface="+mn-ea"/>
                <a:ea typeface="+mn-ea"/>
                <a:sym typeface="+mn-ea"/>
              </a:rPr>
              <a:t>、</a:t>
            </a:r>
            <a:r>
              <a:rPr lang="en-US" altLang="zh-CN" sz="900" dirty="0">
                <a:latin typeface="+mn-ea"/>
                <a:ea typeface="+mn-ea"/>
                <a:sym typeface="+mn-ea"/>
              </a:rPr>
              <a:t>91</a:t>
            </a:r>
            <a:r>
              <a:rPr lang="zh-CN" altLang="en-US" sz="900" dirty="0">
                <a:latin typeface="+mn-ea"/>
                <a:ea typeface="+mn-ea"/>
                <a:sym typeface="+mn-ea"/>
              </a:rPr>
              <a:t>、</a:t>
            </a:r>
            <a:r>
              <a:rPr lang="en-US" altLang="zh-CN" sz="900" dirty="0">
                <a:latin typeface="+mn-ea"/>
                <a:ea typeface="+mn-ea"/>
                <a:sym typeface="+mn-ea"/>
              </a:rPr>
              <a:t>92</a:t>
            </a:r>
            <a:r>
              <a:rPr lang="zh-CN" altLang="en-US" sz="900" dirty="0">
                <a:latin typeface="+mn-ea"/>
                <a:ea typeface="+mn-ea"/>
                <a:sym typeface="+mn-ea"/>
              </a:rPr>
              <a:t>规划管理单元图则技术修正工作</a:t>
            </a:r>
            <a:r>
              <a:rPr lang="zh-CN" altLang="en-US" sz="900" dirty="0" smtClean="0">
                <a:latin typeface="+mn-ea"/>
                <a:ea typeface="+mn-ea"/>
                <a:sym typeface="+mn-ea"/>
              </a:rPr>
              <a:t>。</a:t>
            </a:r>
            <a:endParaRPr lang="en-US" altLang="zh-CN" sz="900" dirty="0" smtClean="0">
              <a:latin typeface="+mn-ea"/>
              <a:ea typeface="+mn-ea"/>
              <a:sym typeface="+mn-ea"/>
            </a:endParaRPr>
          </a:p>
          <a:p>
            <a:pPr indent="323850" algn="just">
              <a:lnSpc>
                <a:spcPct val="250000"/>
              </a:lnSpc>
              <a:defRPr/>
            </a:pPr>
            <a:r>
              <a:rPr lang="zh-CN" altLang="en-US" sz="900" dirty="0" smtClean="0"/>
              <a:t>根据</a:t>
            </a:r>
            <a:r>
              <a:rPr lang="en-US" altLang="zh-CN" sz="900" dirty="0"/>
              <a:t>《</a:t>
            </a:r>
            <a:r>
              <a:rPr lang="zh-CN" altLang="en-US" sz="900" dirty="0"/>
              <a:t>中华人民共和国城乡规划法</a:t>
            </a:r>
            <a:r>
              <a:rPr lang="en-US" altLang="zh-CN" sz="900" dirty="0"/>
              <a:t>》</a:t>
            </a:r>
            <a:r>
              <a:rPr lang="zh-CN" altLang="en-US" sz="900" dirty="0"/>
              <a:t>，现</a:t>
            </a:r>
            <a:r>
              <a:rPr lang="zh-CN" altLang="en-US" sz="900" dirty="0" smtClean="0"/>
              <a:t>将</a:t>
            </a:r>
            <a:r>
              <a:rPr lang="en-US" altLang="zh-CN" sz="900" dirty="0"/>
              <a:t>《</a:t>
            </a:r>
            <a:r>
              <a:rPr lang="zh-CN" altLang="en-US" sz="900" dirty="0"/>
              <a:t>南京市主城区（城中片区）</a:t>
            </a:r>
            <a:r>
              <a:rPr lang="en-US" altLang="zh-CN" sz="900" dirty="0"/>
              <a:t>—</a:t>
            </a:r>
            <a:r>
              <a:rPr lang="zh-CN" altLang="en-US" sz="900" dirty="0"/>
              <a:t>鼓楼老城单元控制性详细规划</a:t>
            </a:r>
            <a:r>
              <a:rPr lang="en-US" altLang="zh-CN" sz="900" dirty="0" smtClean="0"/>
              <a:t>》NJZCa010-84</a:t>
            </a:r>
            <a:r>
              <a:rPr lang="zh-CN" altLang="en-US" sz="900" dirty="0"/>
              <a:t>、</a:t>
            </a:r>
            <a:r>
              <a:rPr lang="en-US" altLang="zh-CN" sz="900" dirty="0"/>
              <a:t>91</a:t>
            </a:r>
            <a:r>
              <a:rPr lang="zh-CN" altLang="en-US" sz="900" dirty="0"/>
              <a:t>、</a:t>
            </a:r>
            <a:r>
              <a:rPr lang="en-US" altLang="zh-CN" sz="900" dirty="0"/>
              <a:t>92</a:t>
            </a:r>
            <a:r>
              <a:rPr lang="zh-CN" altLang="en-US" sz="900" dirty="0"/>
              <a:t>规划管理单元图则技术</a:t>
            </a:r>
            <a:r>
              <a:rPr lang="zh-CN" altLang="en-US" sz="900" dirty="0" smtClean="0"/>
              <a:t>修正规划</a:t>
            </a:r>
            <a:r>
              <a:rPr lang="zh-CN" altLang="en-US" sz="900" dirty="0"/>
              <a:t>成果向社会予以公布。</a:t>
            </a:r>
          </a:p>
          <a:p>
            <a:pPr indent="323850" algn="just">
              <a:lnSpc>
                <a:spcPct val="250000"/>
              </a:lnSpc>
              <a:defRPr/>
            </a:pPr>
            <a:endParaRPr lang="en-US" altLang="zh-CN" sz="9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181" y="16110"/>
            <a:ext cx="22099915" cy="11053006"/>
          </a:xfrm>
          <a:prstGeom prst="rect">
            <a:avLst/>
          </a:prstGeom>
        </p:spPr>
      </p:pic>
      <p:sp>
        <p:nvSpPr>
          <p:cNvPr id="3099" name="Text Box 176"/>
          <p:cNvSpPr txBox="1">
            <a:spLocks noChangeArrowheads="1"/>
          </p:cNvSpPr>
          <p:nvPr/>
        </p:nvSpPr>
        <p:spPr bwMode="auto">
          <a:xfrm>
            <a:off x="20626064" y="33655"/>
            <a:ext cx="1536706" cy="8172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1" tIns="45715" rIns="91431" bIns="45715">
            <a:no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  <a:defRPr/>
            </a:pPr>
            <a:r>
              <a:rPr lang="en-US" altLang="zh-CN" sz="800" b="1" dirty="0">
                <a:latin typeface="+mn-ea"/>
              </a:rPr>
              <a:t>《</a:t>
            </a:r>
            <a:r>
              <a:rPr lang="zh-CN" altLang="en-US" sz="800" b="1" dirty="0">
                <a:latin typeface="+mn-ea"/>
              </a:rPr>
              <a:t>南京市主城区（城中片区）</a:t>
            </a:r>
            <a:r>
              <a:rPr lang="en-US" altLang="zh-CN" sz="800" b="1" dirty="0">
                <a:latin typeface="+mn-ea"/>
              </a:rPr>
              <a:t>—</a:t>
            </a:r>
            <a:r>
              <a:rPr lang="zh-CN" altLang="en-US" sz="800" b="1" dirty="0">
                <a:latin typeface="+mn-ea"/>
              </a:rPr>
              <a:t>鼓楼老城单元控制性详细规划</a:t>
            </a:r>
            <a:r>
              <a:rPr lang="en-US" altLang="zh-CN" sz="800" b="1" dirty="0">
                <a:latin typeface="+mn-ea"/>
              </a:rPr>
              <a:t>》NJZCa010-84</a:t>
            </a:r>
            <a:r>
              <a:rPr lang="zh-CN" altLang="en-US" sz="800" b="1" dirty="0">
                <a:latin typeface="+mn-ea"/>
              </a:rPr>
              <a:t>、</a:t>
            </a:r>
            <a:r>
              <a:rPr lang="en-US" altLang="zh-CN" sz="800" b="1" dirty="0">
                <a:latin typeface="+mn-ea"/>
              </a:rPr>
              <a:t>91</a:t>
            </a:r>
            <a:r>
              <a:rPr lang="zh-CN" altLang="en-US" sz="800" b="1" dirty="0">
                <a:latin typeface="+mn-ea"/>
              </a:rPr>
              <a:t>、</a:t>
            </a:r>
            <a:r>
              <a:rPr lang="en-US" altLang="zh-CN" sz="800" b="1" dirty="0">
                <a:latin typeface="+mn-ea"/>
              </a:rPr>
              <a:t>92</a:t>
            </a:r>
            <a:r>
              <a:rPr lang="zh-CN" altLang="en-US" sz="800" b="1" dirty="0">
                <a:latin typeface="+mn-ea"/>
              </a:rPr>
              <a:t>规划管理单元图则技术修正</a:t>
            </a:r>
          </a:p>
        </p:txBody>
      </p:sp>
      <p:sp>
        <p:nvSpPr>
          <p:cNvPr id="3077" name="Text Box 2"/>
          <p:cNvSpPr txBox="1">
            <a:spLocks noChangeArrowheads="1"/>
          </p:cNvSpPr>
          <p:nvPr/>
        </p:nvSpPr>
        <p:spPr bwMode="auto">
          <a:xfrm>
            <a:off x="1273774" y="299958"/>
            <a:ext cx="19550063" cy="3703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96695" tIns="48344" rIns="96695" bIns="48344">
            <a:spAutoFit/>
          </a:bodyPr>
          <a:lstStyle/>
          <a:p>
            <a:pPr marL="12700" algn="ctr" defTabSz="914400" eaLnBrk="0" hangingPunct="0">
              <a:lnSpc>
                <a:spcPct val="150000"/>
              </a:lnSpc>
            </a:pPr>
            <a:r>
              <a:rPr kumimoji="0" lang="en-US" altLang="zh-CN" b="1" dirty="0">
                <a:latin typeface="黑体" panose="02010609060101010101" pitchFamily="2" charset="-122"/>
                <a:ea typeface="黑体" panose="02010609060101010101" pitchFamily="2" charset="-122"/>
              </a:rPr>
              <a:t>《</a:t>
            </a:r>
            <a:r>
              <a:rPr kumimoji="0" lang="zh-CN" altLang="en-US" b="1" dirty="0">
                <a:latin typeface="黑体" panose="02010609060101010101" pitchFamily="2" charset="-122"/>
                <a:ea typeface="黑体" panose="02010609060101010101" pitchFamily="2" charset="-122"/>
              </a:rPr>
              <a:t>南京市主城区（城中片区）</a:t>
            </a:r>
            <a:r>
              <a:rPr kumimoji="0" lang="en-US" altLang="zh-CN" b="1" dirty="0">
                <a:latin typeface="黑体" panose="02010609060101010101" pitchFamily="2" charset="-122"/>
                <a:ea typeface="黑体" panose="02010609060101010101" pitchFamily="2" charset="-122"/>
              </a:rPr>
              <a:t>—</a:t>
            </a:r>
            <a:r>
              <a:rPr kumimoji="0" lang="zh-CN" altLang="en-US" b="1" dirty="0">
                <a:latin typeface="黑体" panose="02010609060101010101" pitchFamily="2" charset="-122"/>
                <a:ea typeface="黑体" panose="02010609060101010101" pitchFamily="2" charset="-122"/>
              </a:rPr>
              <a:t>鼓楼老城单元控制性详细规划</a:t>
            </a:r>
            <a:r>
              <a:rPr kumimoji="0" lang="en-US" altLang="zh-CN" b="1" dirty="0" smtClean="0">
                <a:latin typeface="黑体" panose="02010609060101010101" pitchFamily="2" charset="-122"/>
                <a:ea typeface="黑体" panose="02010609060101010101" pitchFamily="2" charset="-122"/>
              </a:rPr>
              <a:t>》NJZCa010-84</a:t>
            </a:r>
            <a:r>
              <a:rPr kumimoji="0" lang="zh-CN" altLang="en-US" b="1" dirty="0"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kumimoji="0" lang="en-US" altLang="zh-CN" b="1" dirty="0">
                <a:latin typeface="黑体" panose="02010609060101010101" pitchFamily="2" charset="-122"/>
                <a:ea typeface="黑体" panose="02010609060101010101" pitchFamily="2" charset="-122"/>
              </a:rPr>
              <a:t>91</a:t>
            </a:r>
            <a:r>
              <a:rPr kumimoji="0" lang="zh-CN" altLang="en-US" b="1" dirty="0">
                <a:latin typeface="黑体" panose="02010609060101010101" pitchFamily="2" charset="-122"/>
                <a:ea typeface="黑体" panose="02010609060101010101" pitchFamily="2" charset="-122"/>
              </a:rPr>
              <a:t>、</a:t>
            </a:r>
            <a:r>
              <a:rPr kumimoji="0" lang="en-US" altLang="zh-CN" b="1" dirty="0">
                <a:latin typeface="黑体" panose="02010609060101010101" pitchFamily="2" charset="-122"/>
                <a:ea typeface="黑体" panose="02010609060101010101" pitchFamily="2" charset="-122"/>
              </a:rPr>
              <a:t>92</a:t>
            </a:r>
            <a:r>
              <a:rPr kumimoji="0" lang="zh-CN" altLang="en-US" b="1" dirty="0">
                <a:latin typeface="黑体" panose="02010609060101010101" pitchFamily="2" charset="-122"/>
                <a:ea typeface="黑体" panose="02010609060101010101" pitchFamily="2" charset="-122"/>
              </a:rPr>
              <a:t>规划管理单元图则技术修正</a:t>
            </a:r>
          </a:p>
        </p:txBody>
      </p:sp>
      <p:cxnSp>
        <p:nvCxnSpPr>
          <p:cNvPr id="2" name="直接连接符 34"/>
          <p:cNvCxnSpPr>
            <a:cxnSpLocks noChangeShapeType="1"/>
          </p:cNvCxnSpPr>
          <p:nvPr/>
        </p:nvCxnSpPr>
        <p:spPr bwMode="auto">
          <a:xfrm>
            <a:off x="0" y="857250"/>
            <a:ext cx="22098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</a:ln>
        </p:spPr>
      </p:cxnSp>
      <p:cxnSp>
        <p:nvCxnSpPr>
          <p:cNvPr id="3083" name="直接连接符 36"/>
          <p:cNvCxnSpPr>
            <a:cxnSpLocks noChangeShapeType="1"/>
          </p:cNvCxnSpPr>
          <p:nvPr/>
        </p:nvCxnSpPr>
        <p:spPr bwMode="auto">
          <a:xfrm>
            <a:off x="0" y="0"/>
            <a:ext cx="0" cy="110601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</a:ln>
        </p:spPr>
      </p:cxnSp>
      <p:cxnSp>
        <p:nvCxnSpPr>
          <p:cNvPr id="3084" name="直接连接符 40"/>
          <p:cNvCxnSpPr>
            <a:cxnSpLocks noChangeShapeType="1"/>
          </p:cNvCxnSpPr>
          <p:nvPr/>
        </p:nvCxnSpPr>
        <p:spPr bwMode="auto">
          <a:xfrm>
            <a:off x="0" y="10879283"/>
            <a:ext cx="22098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</a:ln>
        </p:spPr>
      </p:cxnSp>
      <p:cxnSp>
        <p:nvCxnSpPr>
          <p:cNvPr id="3085" name="直接连接符 41"/>
          <p:cNvCxnSpPr>
            <a:cxnSpLocks noChangeShapeType="1"/>
          </p:cNvCxnSpPr>
          <p:nvPr/>
        </p:nvCxnSpPr>
        <p:spPr bwMode="auto">
          <a:xfrm>
            <a:off x="22098000" y="0"/>
            <a:ext cx="0" cy="1107281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</a:ln>
        </p:spPr>
      </p:cxnSp>
      <p:cxnSp>
        <p:nvCxnSpPr>
          <p:cNvPr id="3087" name="直接连接符 43"/>
          <p:cNvCxnSpPr>
            <a:cxnSpLocks noChangeShapeType="1"/>
          </p:cNvCxnSpPr>
          <p:nvPr/>
        </p:nvCxnSpPr>
        <p:spPr bwMode="auto">
          <a:xfrm>
            <a:off x="5864424" y="857250"/>
            <a:ext cx="0" cy="100203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</a:ln>
        </p:spPr>
      </p:cxnSp>
      <p:cxnSp>
        <p:nvCxnSpPr>
          <p:cNvPr id="3092" name="直接连接符 55"/>
          <p:cNvCxnSpPr>
            <a:cxnSpLocks noChangeShapeType="1"/>
          </p:cNvCxnSpPr>
          <p:nvPr/>
        </p:nvCxnSpPr>
        <p:spPr bwMode="auto">
          <a:xfrm>
            <a:off x="0" y="-6350"/>
            <a:ext cx="22098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</a:ln>
        </p:spPr>
      </p:cxnSp>
      <p:cxnSp>
        <p:nvCxnSpPr>
          <p:cNvPr id="3093" name="直接连接符 56"/>
          <p:cNvCxnSpPr>
            <a:cxnSpLocks noChangeShapeType="1"/>
          </p:cNvCxnSpPr>
          <p:nvPr/>
        </p:nvCxnSpPr>
        <p:spPr bwMode="auto">
          <a:xfrm>
            <a:off x="0" y="11075988"/>
            <a:ext cx="22098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</a:ln>
        </p:spPr>
      </p:cxnSp>
      <p:cxnSp>
        <p:nvCxnSpPr>
          <p:cNvPr id="37" name="直接连接符 36"/>
          <p:cNvCxnSpPr>
            <a:cxnSpLocks noChangeShapeType="1"/>
          </p:cNvCxnSpPr>
          <p:nvPr/>
        </p:nvCxnSpPr>
        <p:spPr bwMode="auto">
          <a:xfrm>
            <a:off x="22098000" y="0"/>
            <a:ext cx="0" cy="11060113"/>
          </a:xfrm>
          <a:prstGeom prst="line">
            <a:avLst/>
          </a:prstGeom>
          <a:noFill/>
          <a:ln w="9525" algn="ctr">
            <a:noFill/>
            <a:round/>
          </a:ln>
        </p:spPr>
      </p:cxnSp>
      <p:sp>
        <p:nvSpPr>
          <p:cNvPr id="3" name="矩形 2"/>
          <p:cNvSpPr/>
          <p:nvPr/>
        </p:nvSpPr>
        <p:spPr bwMode="auto">
          <a:xfrm>
            <a:off x="18471110" y="1064130"/>
            <a:ext cx="858809" cy="13988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5" name="矩形 5"/>
          <p:cNvSpPr>
            <a:spLocks noChangeArrowheads="1"/>
          </p:cNvSpPr>
          <p:nvPr/>
        </p:nvSpPr>
        <p:spPr bwMode="auto">
          <a:xfrm>
            <a:off x="315255" y="1023938"/>
            <a:ext cx="184692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5" tIns="45690" rIns="91385" bIns="45690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kumimoji="0" lang="en-US" altLang="zh-CN" sz="1400" b="1" dirty="0" err="1" smtClean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区位</a:t>
            </a:r>
            <a:endParaRPr kumimoji="0" lang="zh-CN" altLang="en-US" sz="18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67970" y="1399983"/>
            <a:ext cx="5500315" cy="91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351" tIns="43172" rIns="86351" bIns="43172">
            <a:spAutoFit/>
          </a:bodyPr>
          <a:lstStyle>
            <a:lvl1pPr defTabSz="4083050">
              <a:spcBef>
                <a:spcPct val="20000"/>
              </a:spcBef>
              <a:buChar char="•"/>
              <a:defRPr kumimoji="1" sz="66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defTabSz="4083050">
              <a:spcBef>
                <a:spcPct val="20000"/>
              </a:spcBef>
              <a:buChar char="–"/>
              <a:defRPr kumimoji="1" sz="5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defTabSz="4083050">
              <a:spcBef>
                <a:spcPct val="20000"/>
              </a:spcBef>
              <a:buChar char="•"/>
              <a:defRPr kumimoji="1" sz="5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defTabSz="4083050">
              <a:spcBef>
                <a:spcPct val="20000"/>
              </a:spcBef>
              <a:buChar char="–"/>
              <a:defRPr kumimoji="1" sz="4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defTabSz="4083050">
              <a:spcBef>
                <a:spcPct val="20000"/>
              </a:spcBef>
              <a:buChar char="»"/>
              <a:defRPr kumimoji="1" sz="4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defTabSz="4083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4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defTabSz="4083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4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defTabSz="4083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4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defTabSz="4083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41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indent="457200" latinLnBrk="1">
              <a:lnSpc>
                <a:spcPct val="150000"/>
              </a:lnSpc>
              <a:buNone/>
            </a:pPr>
            <a:r>
              <a:rPr kumimoji="0"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NJZCa010-84</a:t>
            </a:r>
            <a:r>
              <a:rPr kumimoji="0"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、</a:t>
            </a:r>
            <a:r>
              <a:rPr kumimoji="0"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91</a:t>
            </a:r>
            <a:r>
              <a:rPr kumimoji="0"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、</a:t>
            </a:r>
            <a:r>
              <a:rPr kumimoji="0"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92</a:t>
            </a:r>
            <a:r>
              <a:rPr kumimoji="0"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规划管理单元图则位于南京主城区（城中片区）控制性详细规划鼓楼老城片区范围，西至虎踞关及虎踞路，南至</a:t>
            </a:r>
            <a:r>
              <a:rPr kumimoji="0" lang="zh-CN" altLang="en-US" sz="900" spc="20" dirty="0" smtClean="0">
                <a:solidFill>
                  <a:prstClr val="black"/>
                </a:solidFill>
                <a:latin typeface="宋体" panose="02010600030101010101" pitchFamily="2" charset="-122"/>
              </a:rPr>
              <a:t>峨嵋岭，</a:t>
            </a:r>
            <a:r>
              <a:rPr kumimoji="0"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东至宁海路，北至汉口西路，总面积约</a:t>
            </a:r>
            <a:r>
              <a:rPr kumimoji="0"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74.43</a:t>
            </a:r>
            <a:r>
              <a:rPr kumimoji="0"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公顷。本次图则技术修正主要涉及</a:t>
            </a:r>
            <a:r>
              <a:rPr kumimoji="0"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84-018</a:t>
            </a:r>
            <a:r>
              <a:rPr kumimoji="0"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地块（江苏省人民医院）、</a:t>
            </a:r>
            <a:r>
              <a:rPr kumimoji="0"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91-008</a:t>
            </a:r>
            <a:r>
              <a:rPr kumimoji="0"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地块（南京水利科学研究院）以及</a:t>
            </a:r>
            <a:r>
              <a:rPr kumimoji="0"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92-010</a:t>
            </a:r>
            <a:r>
              <a:rPr kumimoji="0"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</a:rPr>
              <a:t>地块（南京水利科学研究院）。</a:t>
            </a:r>
            <a:endParaRPr lang="zh-CN" altLang="en-US" sz="1600" dirty="0"/>
          </a:p>
        </p:txBody>
      </p:sp>
      <p:sp>
        <p:nvSpPr>
          <p:cNvPr id="44" name="矩形 5"/>
          <p:cNvSpPr>
            <a:spLocks noChangeArrowheads="1"/>
          </p:cNvSpPr>
          <p:nvPr/>
        </p:nvSpPr>
        <p:spPr bwMode="auto">
          <a:xfrm>
            <a:off x="6025515" y="1246472"/>
            <a:ext cx="12283440" cy="461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5" tIns="45690" rIns="91385" bIns="45690">
            <a:spAutoFit/>
          </a:bodyPr>
          <a:lstStyle>
            <a:lvl1pPr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</a:pPr>
            <a:r>
              <a:rPr lang="en-US" altLang="zh-CN" sz="1600" dirty="0" smtClean="0">
                <a:sym typeface="+mn-ea"/>
              </a:rPr>
              <a:t>        </a:t>
            </a:r>
            <a:r>
              <a:rPr kumimoji="0"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  <a:sym typeface="+mn-ea"/>
              </a:rPr>
              <a:t>NJZCa010-84</a:t>
            </a:r>
            <a:r>
              <a:rPr kumimoji="0"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  <a:sym typeface="+mn-ea"/>
              </a:rPr>
              <a:t>、</a:t>
            </a:r>
            <a:r>
              <a:rPr kumimoji="0"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  <a:sym typeface="+mn-ea"/>
              </a:rPr>
              <a:t>91</a:t>
            </a:r>
            <a:r>
              <a:rPr kumimoji="0"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  <a:sym typeface="+mn-ea"/>
              </a:rPr>
              <a:t>、</a:t>
            </a:r>
            <a:r>
              <a:rPr kumimoji="0"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  <a:sym typeface="+mn-ea"/>
              </a:rPr>
              <a:t>92</a:t>
            </a:r>
            <a:r>
              <a:rPr kumimoji="0"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  <a:sym typeface="+mn-ea"/>
              </a:rPr>
              <a:t>图则单元中均增加规划控制条文“七、根据南京市</a:t>
            </a:r>
            <a:r>
              <a:rPr kumimoji="0"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  <a:sym typeface="+mn-ea"/>
              </a:rPr>
              <a:t>2026</a:t>
            </a:r>
            <a:r>
              <a:rPr kumimoji="0"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  <a:sym typeface="+mn-ea"/>
              </a:rPr>
              <a:t>年城建计划，</a:t>
            </a:r>
            <a:r>
              <a:rPr kumimoji="0"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  <a:sym typeface="+mn-ea"/>
              </a:rPr>
              <a:t>84-018</a:t>
            </a:r>
            <a:r>
              <a:rPr kumimoji="0"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  <a:sym typeface="+mn-ea"/>
              </a:rPr>
              <a:t>、</a:t>
            </a:r>
            <a:r>
              <a:rPr kumimoji="0"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  <a:sym typeface="+mn-ea"/>
              </a:rPr>
              <a:t>91-008</a:t>
            </a:r>
            <a:r>
              <a:rPr kumimoji="0"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  <a:sym typeface="+mn-ea"/>
              </a:rPr>
              <a:t>、</a:t>
            </a:r>
            <a:r>
              <a:rPr kumimoji="0" lang="en-US" altLang="zh-CN" sz="900" spc="20" dirty="0">
                <a:solidFill>
                  <a:prstClr val="black"/>
                </a:solidFill>
                <a:latin typeface="宋体" panose="02010600030101010101" pitchFamily="2" charset="-122"/>
                <a:sym typeface="+mn-ea"/>
              </a:rPr>
              <a:t>92-010</a:t>
            </a:r>
            <a:r>
              <a:rPr kumimoji="0" lang="zh-CN" altLang="en-US" sz="900" spc="20" dirty="0">
                <a:solidFill>
                  <a:prstClr val="black"/>
                </a:solidFill>
                <a:latin typeface="宋体" panose="02010600030101010101" pitchFamily="2" charset="-122"/>
                <a:sym typeface="+mn-ea"/>
              </a:rPr>
              <a:t>三地块之间可架设天桥，天桥线形以最终审批方案为准。”</a:t>
            </a:r>
            <a:endParaRPr kumimoji="0" lang="zh-CN" altLang="en-US" sz="900" spc="20" dirty="0">
              <a:solidFill>
                <a:prstClr val="black"/>
              </a:solidFill>
              <a:latin typeface="宋体" panose="02010600030101010101" pitchFamily="2" charset="-122"/>
            </a:endParaRPr>
          </a:p>
        </p:txBody>
      </p:sp>
      <p:sp>
        <p:nvSpPr>
          <p:cNvPr id="50" name="矩形 7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759968" y="6252716"/>
            <a:ext cx="2039228" cy="245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473200" eaLnBrk="0" fontAlgn="base" hangingPunct="0">
              <a:spcBef>
                <a:spcPct val="0"/>
              </a:spcBef>
              <a:spcAft>
                <a:spcPct val="0"/>
              </a:spcAft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Aft>
                <a:spcPts val="0"/>
              </a:spcAft>
            </a:pPr>
            <a:r>
              <a:rPr lang="zh-CN" altLang="en-US" sz="1000" kern="100" dirty="0">
                <a:ea typeface="华文仿宋" panose="02010600040101010101" pitchFamily="2" charset="-122"/>
                <a:cs typeface="Times New Roman" panose="02020603050405020304" pitchFamily="18" charset="0"/>
                <a:sym typeface="+mn-ea"/>
              </a:rPr>
              <a:t>拟修正图则在鼓楼区的位置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919666" y="10386405"/>
            <a:ext cx="197361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ea typeface="华文仿宋" panose="02010600040101010101" pitchFamily="2" charset="-122"/>
                <a:cs typeface="Times New Roman" panose="02020603050405020304" pitchFamily="18" charset="0"/>
              </a:rPr>
              <a:t>本图则</a:t>
            </a:r>
            <a:r>
              <a:rPr lang="zh-CN" altLang="en-US" sz="900" kern="100" dirty="0" smtClean="0">
                <a:ea typeface="华文仿宋" panose="02010600040101010101" pitchFamily="2" charset="-122"/>
                <a:cs typeface="Times New Roman" panose="02020603050405020304" pitchFamily="18" charset="0"/>
              </a:rPr>
              <a:t>在</a:t>
            </a:r>
            <a:r>
              <a:rPr lang="en-US" altLang="zh-CN" sz="900" kern="100" dirty="0">
                <a:ea typeface="华文仿宋" panose="02010600040101010101" pitchFamily="2" charset="-122"/>
                <a:cs typeface="Times New Roman" panose="02020603050405020304" pitchFamily="18" charset="0"/>
              </a:rPr>
              <a:t>NJZCa010</a:t>
            </a:r>
            <a:r>
              <a:rPr lang="zh-CN" altLang="en-US" sz="900" kern="100" dirty="0" smtClean="0">
                <a:ea typeface="华文仿宋" panose="02010600040101010101" pitchFamily="2" charset="-122"/>
                <a:cs typeface="Times New Roman" panose="02020603050405020304" pitchFamily="18" charset="0"/>
              </a:rPr>
              <a:t>控</a:t>
            </a:r>
            <a:r>
              <a:rPr lang="zh-CN" altLang="en-US" sz="900" kern="100" dirty="0">
                <a:ea typeface="华文仿宋" panose="02010600040101010101" pitchFamily="2" charset="-122"/>
                <a:cs typeface="Times New Roman" panose="02020603050405020304" pitchFamily="18" charset="0"/>
              </a:rPr>
              <a:t>规单元的位置</a:t>
            </a:r>
          </a:p>
        </p:txBody>
      </p:sp>
      <p:sp>
        <p:nvSpPr>
          <p:cNvPr id="9226" name="object 7"/>
          <p:cNvSpPr txBox="1"/>
          <p:nvPr/>
        </p:nvSpPr>
        <p:spPr>
          <a:xfrm>
            <a:off x="6025626" y="1145670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b="1" dirty="0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技术修正内容</a:t>
            </a:r>
            <a:endParaRPr lang="en-US" altLang="en-US" sz="1400" b="1" dirty="0">
              <a:solidFill>
                <a:srgbClr val="00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26" name="表格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484652"/>
              </p:ext>
            </p:extLst>
          </p:nvPr>
        </p:nvGraphicFramePr>
        <p:xfrm>
          <a:off x="18327982" y="9645751"/>
          <a:ext cx="3333750" cy="38931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12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1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2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南京市规划和自然资源局</a:t>
                      </a:r>
                      <a:endParaRPr kumimoji="1" lang="zh-CN" altLang="en-US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15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ct val="110000"/>
                        <a:buFontTx/>
                        <a:buNone/>
                        <a:defRPr/>
                      </a:pPr>
                      <a:r>
                        <a:rPr kumimoji="1" lang="zh-CN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宁规划资源办〔</a:t>
                      </a:r>
                      <a:r>
                        <a:rPr kumimoji="1" lang="en-US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2026</a:t>
                      </a:r>
                      <a:r>
                        <a:rPr kumimoji="1" lang="zh-CN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〕</a:t>
                      </a:r>
                      <a:r>
                        <a:rPr kumimoji="1" lang="en-US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28</a:t>
                      </a:r>
                      <a:r>
                        <a:rPr kumimoji="1" lang="zh-CN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985568" y="2333552"/>
            <a:ext cx="3487407" cy="3923888"/>
            <a:chOff x="1277275" y="2306952"/>
            <a:chExt cx="3003863" cy="3379824"/>
          </a:xfrm>
        </p:grpSpPr>
        <p:pic>
          <p:nvPicPr>
            <p:cNvPr id="28" name="图片 7" descr="0704鼓楼拼合-Model.jpg"/>
            <p:cNvPicPr>
              <a:picLocks noChangeAspect="1"/>
            </p:cNvPicPr>
            <p:nvPr/>
          </p:nvPicPr>
          <p:blipFill>
            <a:blip r:embed="rId5"/>
            <a:srcRect l="10416" t="11270" r="40610" b="4315"/>
            <a:stretch>
              <a:fillRect/>
            </a:stretch>
          </p:blipFill>
          <p:spPr>
            <a:xfrm>
              <a:off x="1531225" y="2328072"/>
              <a:ext cx="2748275" cy="334955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9" name="矩形 28"/>
            <p:cNvSpPr/>
            <p:nvPr/>
          </p:nvSpPr>
          <p:spPr>
            <a:xfrm>
              <a:off x="1277275" y="2306952"/>
              <a:ext cx="3003863" cy="3379824"/>
            </a:xfrm>
            <a:prstGeom prst="rect">
              <a:avLst/>
            </a:prstGeom>
            <a:solidFill>
              <a:schemeClr val="bg1">
                <a:alpha val="6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" name="椭圆 30"/>
            <p:cNvSpPr/>
            <p:nvPr/>
          </p:nvSpPr>
          <p:spPr bwMode="auto">
            <a:xfrm>
              <a:off x="2753695" y="5286131"/>
              <a:ext cx="178517" cy="178517"/>
            </a:xfrm>
            <a:prstGeom prst="ellipse">
              <a:avLst/>
            </a:prstGeom>
            <a:solidFill>
              <a:srgbClr val="C0000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32" name="文本框 62"/>
            <p:cNvSpPr txBox="1">
              <a:spLocks noChangeArrowheads="1"/>
            </p:cNvSpPr>
            <p:nvPr/>
          </p:nvSpPr>
          <p:spPr bwMode="auto">
            <a:xfrm>
              <a:off x="2043388" y="4898841"/>
              <a:ext cx="161775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NJZCa010-84</a:t>
              </a:r>
              <a:r>
                <a:rPr lang="zh-CN" altLang="en-US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91</a:t>
              </a:r>
              <a:r>
                <a:rPr lang="zh-CN" altLang="en-US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92</a:t>
              </a:r>
            </a:p>
            <a:p>
              <a:pPr algn="ctr" eaLnBrk="0" hangingPunct="0"/>
              <a:r>
                <a:rPr lang="zh-CN" altLang="en-US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规划</a:t>
              </a:r>
              <a:r>
                <a:rPr lang="zh-CN" altLang="en-US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管理单元图则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85568" y="6601257"/>
            <a:ext cx="3510943" cy="3587385"/>
            <a:chOff x="985569" y="6629195"/>
            <a:chExt cx="3307336" cy="3379345"/>
          </a:xfrm>
        </p:grpSpPr>
        <p:grpSp>
          <p:nvGrpSpPr>
            <p:cNvPr id="7" name="组合 6"/>
            <p:cNvGrpSpPr/>
            <p:nvPr/>
          </p:nvGrpSpPr>
          <p:grpSpPr>
            <a:xfrm>
              <a:off x="985569" y="6629195"/>
              <a:ext cx="3307336" cy="3379345"/>
              <a:chOff x="985569" y="6629195"/>
              <a:chExt cx="3307336" cy="3379345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431" t="15700" r="23619" b="8701"/>
              <a:stretch/>
            </p:blipFill>
            <p:spPr>
              <a:xfrm>
                <a:off x="1047534" y="6638347"/>
                <a:ext cx="3245371" cy="3370193"/>
              </a:xfrm>
              <a:prstGeom prst="rect">
                <a:avLst/>
              </a:prstGeom>
            </p:spPr>
          </p:pic>
          <p:sp>
            <p:nvSpPr>
              <p:cNvPr id="5" name="矩形 4"/>
              <p:cNvSpPr/>
              <p:nvPr/>
            </p:nvSpPr>
            <p:spPr bwMode="auto">
              <a:xfrm>
                <a:off x="1039888" y="6629195"/>
                <a:ext cx="328025" cy="362312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1" lang="zh-CN" alt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 bwMode="auto">
              <a:xfrm>
                <a:off x="985569" y="8176006"/>
                <a:ext cx="270343" cy="925808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1" lang="zh-CN" alt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 bwMode="auto">
            <a:xfrm>
              <a:off x="985569" y="6629195"/>
              <a:ext cx="3307336" cy="337934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1" lang="zh-CN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40" name="任意多边形 39"/>
          <p:cNvSpPr/>
          <p:nvPr/>
        </p:nvSpPr>
        <p:spPr bwMode="auto">
          <a:xfrm>
            <a:off x="1946324" y="6969937"/>
            <a:ext cx="1901876" cy="2947051"/>
          </a:xfrm>
          <a:custGeom>
            <a:avLst/>
            <a:gdLst>
              <a:gd name="connsiteX0" fmla="*/ 1318260 w 2537460"/>
              <a:gd name="connsiteY0" fmla="*/ 3931920 h 3931920"/>
              <a:gd name="connsiteX1" fmla="*/ 1531620 w 2537460"/>
              <a:gd name="connsiteY1" fmla="*/ 3855720 h 3931920"/>
              <a:gd name="connsiteX2" fmla="*/ 2186940 w 2537460"/>
              <a:gd name="connsiteY2" fmla="*/ 3901440 h 3931920"/>
              <a:gd name="connsiteX3" fmla="*/ 2529840 w 2537460"/>
              <a:gd name="connsiteY3" fmla="*/ 3924300 h 3931920"/>
              <a:gd name="connsiteX4" fmla="*/ 2537460 w 2537460"/>
              <a:gd name="connsiteY4" fmla="*/ 533400 h 3931920"/>
              <a:gd name="connsiteX5" fmla="*/ 2270760 w 2537460"/>
              <a:gd name="connsiteY5" fmla="*/ 548640 h 3931920"/>
              <a:gd name="connsiteX6" fmla="*/ 1920240 w 2537460"/>
              <a:gd name="connsiteY6" fmla="*/ 525780 h 3931920"/>
              <a:gd name="connsiteX7" fmla="*/ 1668780 w 2537460"/>
              <a:gd name="connsiteY7" fmla="*/ 441960 h 3931920"/>
              <a:gd name="connsiteX8" fmla="*/ 1501140 w 2537460"/>
              <a:gd name="connsiteY8" fmla="*/ 419100 h 3931920"/>
              <a:gd name="connsiteX9" fmla="*/ 1318260 w 2537460"/>
              <a:gd name="connsiteY9" fmla="*/ 464820 h 3931920"/>
              <a:gd name="connsiteX10" fmla="*/ 1226820 w 2537460"/>
              <a:gd name="connsiteY10" fmla="*/ 480060 h 3931920"/>
              <a:gd name="connsiteX11" fmla="*/ 1226820 w 2537460"/>
              <a:gd name="connsiteY11" fmla="*/ 480060 h 3931920"/>
              <a:gd name="connsiteX12" fmla="*/ 1249680 w 2537460"/>
              <a:gd name="connsiteY12" fmla="*/ 525780 h 3931920"/>
              <a:gd name="connsiteX13" fmla="*/ 838200 w 2537460"/>
              <a:gd name="connsiteY13" fmla="*/ 640080 h 3931920"/>
              <a:gd name="connsiteX14" fmla="*/ 754380 w 2537460"/>
              <a:gd name="connsiteY14" fmla="*/ 640080 h 3931920"/>
              <a:gd name="connsiteX15" fmla="*/ 746760 w 2537460"/>
              <a:gd name="connsiteY15" fmla="*/ 563880 h 3931920"/>
              <a:gd name="connsiteX16" fmla="*/ 670560 w 2537460"/>
              <a:gd name="connsiteY16" fmla="*/ 441960 h 3931920"/>
              <a:gd name="connsiteX17" fmla="*/ 563880 w 2537460"/>
              <a:gd name="connsiteY17" fmla="*/ 137160 h 3931920"/>
              <a:gd name="connsiteX18" fmla="*/ 548640 w 2537460"/>
              <a:gd name="connsiteY18" fmla="*/ 60960 h 3931920"/>
              <a:gd name="connsiteX19" fmla="*/ 472440 w 2537460"/>
              <a:gd name="connsiteY19" fmla="*/ 0 h 3931920"/>
              <a:gd name="connsiteX20" fmla="*/ 312420 w 2537460"/>
              <a:gd name="connsiteY20" fmla="*/ 0 h 3931920"/>
              <a:gd name="connsiteX21" fmla="*/ 167640 w 2537460"/>
              <a:gd name="connsiteY21" fmla="*/ 45720 h 3931920"/>
              <a:gd name="connsiteX22" fmla="*/ 76200 w 2537460"/>
              <a:gd name="connsiteY22" fmla="*/ 106680 h 3931920"/>
              <a:gd name="connsiteX23" fmla="*/ 114300 w 2537460"/>
              <a:gd name="connsiteY23" fmla="*/ 190500 h 3931920"/>
              <a:gd name="connsiteX24" fmla="*/ 114300 w 2537460"/>
              <a:gd name="connsiteY24" fmla="*/ 228600 h 3931920"/>
              <a:gd name="connsiteX25" fmla="*/ 175260 w 2537460"/>
              <a:gd name="connsiteY25" fmla="*/ 259080 h 3931920"/>
              <a:gd name="connsiteX26" fmla="*/ 175260 w 2537460"/>
              <a:gd name="connsiteY26" fmla="*/ 419100 h 3931920"/>
              <a:gd name="connsiteX27" fmla="*/ 76200 w 2537460"/>
              <a:gd name="connsiteY27" fmla="*/ 419100 h 3931920"/>
              <a:gd name="connsiteX28" fmla="*/ 76200 w 2537460"/>
              <a:gd name="connsiteY28" fmla="*/ 419100 h 3931920"/>
              <a:gd name="connsiteX29" fmla="*/ 83820 w 2537460"/>
              <a:gd name="connsiteY29" fmla="*/ 533400 h 3931920"/>
              <a:gd name="connsiteX30" fmla="*/ 152400 w 2537460"/>
              <a:gd name="connsiteY30" fmla="*/ 571500 h 3931920"/>
              <a:gd name="connsiteX31" fmla="*/ 182880 w 2537460"/>
              <a:gd name="connsiteY31" fmla="*/ 731520 h 3931920"/>
              <a:gd name="connsiteX32" fmla="*/ 228600 w 2537460"/>
              <a:gd name="connsiteY32" fmla="*/ 731520 h 3931920"/>
              <a:gd name="connsiteX33" fmla="*/ 228600 w 2537460"/>
              <a:gd name="connsiteY33" fmla="*/ 822960 h 3931920"/>
              <a:gd name="connsiteX34" fmla="*/ 259080 w 2537460"/>
              <a:gd name="connsiteY34" fmla="*/ 922020 h 3931920"/>
              <a:gd name="connsiteX35" fmla="*/ 266700 w 2537460"/>
              <a:gd name="connsiteY35" fmla="*/ 982980 h 3931920"/>
              <a:gd name="connsiteX36" fmla="*/ 281940 w 2537460"/>
              <a:gd name="connsiteY36" fmla="*/ 1021080 h 3931920"/>
              <a:gd name="connsiteX37" fmla="*/ 281940 w 2537460"/>
              <a:gd name="connsiteY37" fmla="*/ 1112520 h 3931920"/>
              <a:gd name="connsiteX38" fmla="*/ 213360 w 2537460"/>
              <a:gd name="connsiteY38" fmla="*/ 1234440 h 3931920"/>
              <a:gd name="connsiteX39" fmla="*/ 182880 w 2537460"/>
              <a:gd name="connsiteY39" fmla="*/ 1325880 h 3931920"/>
              <a:gd name="connsiteX40" fmla="*/ 190500 w 2537460"/>
              <a:gd name="connsiteY40" fmla="*/ 1424940 h 3931920"/>
              <a:gd name="connsiteX41" fmla="*/ 152400 w 2537460"/>
              <a:gd name="connsiteY41" fmla="*/ 1516380 h 3931920"/>
              <a:gd name="connsiteX42" fmla="*/ 144780 w 2537460"/>
              <a:gd name="connsiteY42" fmla="*/ 1584960 h 3931920"/>
              <a:gd name="connsiteX43" fmla="*/ 144780 w 2537460"/>
              <a:gd name="connsiteY43" fmla="*/ 1661160 h 3931920"/>
              <a:gd name="connsiteX44" fmla="*/ 114300 w 2537460"/>
              <a:gd name="connsiteY44" fmla="*/ 1760220 h 3931920"/>
              <a:gd name="connsiteX45" fmla="*/ 53340 w 2537460"/>
              <a:gd name="connsiteY45" fmla="*/ 1813560 h 3931920"/>
              <a:gd name="connsiteX46" fmla="*/ 0 w 2537460"/>
              <a:gd name="connsiteY46" fmla="*/ 1920240 h 3931920"/>
              <a:gd name="connsiteX47" fmla="*/ 114300 w 2537460"/>
              <a:gd name="connsiteY47" fmla="*/ 2004060 h 3931920"/>
              <a:gd name="connsiteX48" fmla="*/ 320040 w 2537460"/>
              <a:gd name="connsiteY48" fmla="*/ 2308860 h 3931920"/>
              <a:gd name="connsiteX49" fmla="*/ 365760 w 2537460"/>
              <a:gd name="connsiteY49" fmla="*/ 2461260 h 3931920"/>
              <a:gd name="connsiteX50" fmla="*/ 396240 w 2537460"/>
              <a:gd name="connsiteY50" fmla="*/ 2583180 h 3931920"/>
              <a:gd name="connsiteX51" fmla="*/ 403860 w 2537460"/>
              <a:gd name="connsiteY51" fmla="*/ 2849880 h 3931920"/>
              <a:gd name="connsiteX52" fmla="*/ 388620 w 2537460"/>
              <a:gd name="connsiteY52" fmla="*/ 3101340 h 3931920"/>
              <a:gd name="connsiteX53" fmla="*/ 411480 w 2537460"/>
              <a:gd name="connsiteY53" fmla="*/ 3177540 h 3931920"/>
              <a:gd name="connsiteX54" fmla="*/ 632460 w 2537460"/>
              <a:gd name="connsiteY54" fmla="*/ 3421380 h 3931920"/>
              <a:gd name="connsiteX55" fmla="*/ 868680 w 2537460"/>
              <a:gd name="connsiteY55" fmla="*/ 3619500 h 3931920"/>
              <a:gd name="connsiteX56" fmla="*/ 1043940 w 2537460"/>
              <a:gd name="connsiteY56" fmla="*/ 3680460 h 3931920"/>
              <a:gd name="connsiteX57" fmla="*/ 1158240 w 2537460"/>
              <a:gd name="connsiteY57" fmla="*/ 3741420 h 3931920"/>
              <a:gd name="connsiteX58" fmla="*/ 1318260 w 2537460"/>
              <a:gd name="connsiteY58" fmla="*/ 393192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537460" h="3931920">
                <a:moveTo>
                  <a:pt x="1318260" y="3931920"/>
                </a:moveTo>
                <a:lnTo>
                  <a:pt x="1531620" y="3855720"/>
                </a:lnTo>
                <a:lnTo>
                  <a:pt x="2186940" y="3901440"/>
                </a:lnTo>
                <a:lnTo>
                  <a:pt x="2529840" y="3924300"/>
                </a:lnTo>
                <a:lnTo>
                  <a:pt x="2537460" y="533400"/>
                </a:lnTo>
                <a:lnTo>
                  <a:pt x="2270760" y="548640"/>
                </a:lnTo>
                <a:lnTo>
                  <a:pt x="1920240" y="525780"/>
                </a:lnTo>
                <a:lnTo>
                  <a:pt x="1668780" y="441960"/>
                </a:lnTo>
                <a:lnTo>
                  <a:pt x="1501140" y="419100"/>
                </a:lnTo>
                <a:lnTo>
                  <a:pt x="1318260" y="464820"/>
                </a:lnTo>
                <a:lnTo>
                  <a:pt x="1226820" y="480060"/>
                </a:lnTo>
                <a:lnTo>
                  <a:pt x="1226820" y="480060"/>
                </a:lnTo>
                <a:lnTo>
                  <a:pt x="1249680" y="525780"/>
                </a:lnTo>
                <a:lnTo>
                  <a:pt x="838200" y="640080"/>
                </a:lnTo>
                <a:lnTo>
                  <a:pt x="754380" y="640080"/>
                </a:lnTo>
                <a:lnTo>
                  <a:pt x="746760" y="563880"/>
                </a:lnTo>
                <a:lnTo>
                  <a:pt x="670560" y="441960"/>
                </a:lnTo>
                <a:lnTo>
                  <a:pt x="563880" y="137160"/>
                </a:lnTo>
                <a:lnTo>
                  <a:pt x="548640" y="60960"/>
                </a:lnTo>
                <a:lnTo>
                  <a:pt x="472440" y="0"/>
                </a:lnTo>
                <a:lnTo>
                  <a:pt x="312420" y="0"/>
                </a:lnTo>
                <a:lnTo>
                  <a:pt x="167640" y="45720"/>
                </a:lnTo>
                <a:lnTo>
                  <a:pt x="76200" y="106680"/>
                </a:lnTo>
                <a:lnTo>
                  <a:pt x="114300" y="190500"/>
                </a:lnTo>
                <a:lnTo>
                  <a:pt x="114300" y="228600"/>
                </a:lnTo>
                <a:lnTo>
                  <a:pt x="175260" y="259080"/>
                </a:lnTo>
                <a:lnTo>
                  <a:pt x="175260" y="419100"/>
                </a:lnTo>
                <a:lnTo>
                  <a:pt x="76200" y="419100"/>
                </a:lnTo>
                <a:lnTo>
                  <a:pt x="76200" y="419100"/>
                </a:lnTo>
                <a:lnTo>
                  <a:pt x="83820" y="533400"/>
                </a:lnTo>
                <a:lnTo>
                  <a:pt x="152400" y="571500"/>
                </a:lnTo>
                <a:lnTo>
                  <a:pt x="182880" y="731520"/>
                </a:lnTo>
                <a:lnTo>
                  <a:pt x="228600" y="731520"/>
                </a:lnTo>
                <a:lnTo>
                  <a:pt x="228600" y="822960"/>
                </a:lnTo>
                <a:lnTo>
                  <a:pt x="259080" y="922020"/>
                </a:lnTo>
                <a:lnTo>
                  <a:pt x="266700" y="982980"/>
                </a:lnTo>
                <a:lnTo>
                  <a:pt x="281940" y="1021080"/>
                </a:lnTo>
                <a:lnTo>
                  <a:pt x="281940" y="1112520"/>
                </a:lnTo>
                <a:lnTo>
                  <a:pt x="213360" y="1234440"/>
                </a:lnTo>
                <a:lnTo>
                  <a:pt x="182880" y="1325880"/>
                </a:lnTo>
                <a:lnTo>
                  <a:pt x="190500" y="1424940"/>
                </a:lnTo>
                <a:lnTo>
                  <a:pt x="152400" y="1516380"/>
                </a:lnTo>
                <a:lnTo>
                  <a:pt x="144780" y="1584960"/>
                </a:lnTo>
                <a:lnTo>
                  <a:pt x="144780" y="1661160"/>
                </a:lnTo>
                <a:lnTo>
                  <a:pt x="114300" y="1760220"/>
                </a:lnTo>
                <a:lnTo>
                  <a:pt x="53340" y="1813560"/>
                </a:lnTo>
                <a:lnTo>
                  <a:pt x="0" y="1920240"/>
                </a:lnTo>
                <a:lnTo>
                  <a:pt x="114300" y="2004060"/>
                </a:lnTo>
                <a:lnTo>
                  <a:pt x="320040" y="2308860"/>
                </a:lnTo>
                <a:lnTo>
                  <a:pt x="365760" y="2461260"/>
                </a:lnTo>
                <a:lnTo>
                  <a:pt x="396240" y="2583180"/>
                </a:lnTo>
                <a:lnTo>
                  <a:pt x="403860" y="2849880"/>
                </a:lnTo>
                <a:lnTo>
                  <a:pt x="388620" y="3101340"/>
                </a:lnTo>
                <a:lnTo>
                  <a:pt x="411480" y="3177540"/>
                </a:lnTo>
                <a:lnTo>
                  <a:pt x="632460" y="3421380"/>
                </a:lnTo>
                <a:lnTo>
                  <a:pt x="868680" y="3619500"/>
                </a:lnTo>
                <a:lnTo>
                  <a:pt x="1043940" y="3680460"/>
                </a:lnTo>
                <a:lnTo>
                  <a:pt x="1158240" y="3741420"/>
                </a:lnTo>
                <a:lnTo>
                  <a:pt x="1318260" y="3931920"/>
                </a:lnTo>
                <a:close/>
              </a:path>
            </a:pathLst>
          </a:custGeom>
          <a:noFill/>
          <a:ln w="38100" cmpd="sng">
            <a:solidFill>
              <a:srgbClr val="011F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3" tIns="32326" rIns="64653" bIns="32326" anchor="ctr"/>
          <a:lstStyle/>
          <a:p>
            <a:pPr algn="ctr"/>
            <a:endParaRPr lang="zh-CN" altLang="en-US" sz="80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42" name="矩形 73"/>
          <p:cNvSpPr>
            <a:spLocks noChangeArrowheads="1"/>
          </p:cNvSpPr>
          <p:nvPr/>
        </p:nvSpPr>
        <p:spPr bwMode="auto">
          <a:xfrm>
            <a:off x="1079479" y="6711429"/>
            <a:ext cx="1055400" cy="400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1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NJZCa010</a:t>
            </a:r>
          </a:p>
          <a:p>
            <a:pPr algn="ctr" eaLnBrk="0" hangingPunct="0"/>
            <a:r>
              <a:rPr lang="zh-CN" altLang="en-US" sz="1000" b="1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</a:t>
            </a:r>
            <a:r>
              <a:rPr lang="zh-CN" altLang="en-US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规单元</a:t>
            </a:r>
            <a:endParaRPr lang="en-US" altLang="zh-CN" sz="1000" b="1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任意多边形: 形状 31"/>
          <p:cNvSpPr/>
          <p:nvPr/>
        </p:nvSpPr>
        <p:spPr bwMode="auto">
          <a:xfrm flipV="1">
            <a:off x="1131866" y="7086079"/>
            <a:ext cx="1306513" cy="260350"/>
          </a:xfrm>
          <a:custGeom>
            <a:avLst/>
            <a:gdLst>
              <a:gd name="connsiteX0" fmla="*/ 1433513 w 1433513"/>
              <a:gd name="connsiteY0" fmla="*/ 0 h 295275"/>
              <a:gd name="connsiteX1" fmla="*/ 1100138 w 1433513"/>
              <a:gd name="connsiteY1" fmla="*/ 295275 h 295275"/>
              <a:gd name="connsiteX2" fmla="*/ 0 w 1433513"/>
              <a:gd name="connsiteY2" fmla="*/ 295275 h 295275"/>
              <a:gd name="connsiteX0-1" fmla="*/ 1412373 w 1412373"/>
              <a:gd name="connsiteY0-2" fmla="*/ 0 h 342042"/>
              <a:gd name="connsiteX1-3" fmla="*/ 1100138 w 1412373"/>
              <a:gd name="connsiteY1-4" fmla="*/ 342042 h 342042"/>
              <a:gd name="connsiteX2-5" fmla="*/ 0 w 1412373"/>
              <a:gd name="connsiteY2-6" fmla="*/ 342042 h 342042"/>
              <a:gd name="connsiteX0-7" fmla="*/ 1274961 w 1274961"/>
              <a:gd name="connsiteY0-8" fmla="*/ 0 h 300590"/>
              <a:gd name="connsiteX1-9" fmla="*/ 1100138 w 1274961"/>
              <a:gd name="connsiteY1-10" fmla="*/ 300590 h 300590"/>
              <a:gd name="connsiteX2-11" fmla="*/ 0 w 1274961"/>
              <a:gd name="connsiteY2-12" fmla="*/ 300590 h 300590"/>
              <a:gd name="connsiteX0-13" fmla="*/ 1309314 w 1309314"/>
              <a:gd name="connsiteY0-14" fmla="*/ 0 h 367551"/>
              <a:gd name="connsiteX1-15" fmla="*/ 1100138 w 1309314"/>
              <a:gd name="connsiteY1-16" fmla="*/ 367551 h 367551"/>
              <a:gd name="connsiteX2-17" fmla="*/ 0 w 1309314"/>
              <a:gd name="connsiteY2-18" fmla="*/ 367551 h 367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309314" h="367551">
                <a:moveTo>
                  <a:pt x="1309314" y="0"/>
                </a:moveTo>
                <a:lnTo>
                  <a:pt x="1100138" y="367551"/>
                </a:lnTo>
                <a:lnTo>
                  <a:pt x="0" y="367551"/>
                </a:lnTo>
              </a:path>
            </a:pathLst>
          </a:custGeom>
          <a:noFill/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00" noProof="1"/>
          </a:p>
        </p:txBody>
      </p:sp>
      <p:grpSp>
        <p:nvGrpSpPr>
          <p:cNvPr id="21" name="组合 20"/>
          <p:cNvGrpSpPr/>
          <p:nvPr/>
        </p:nvGrpSpPr>
        <p:grpSpPr>
          <a:xfrm>
            <a:off x="2677819" y="9188376"/>
            <a:ext cx="633412" cy="635794"/>
            <a:chOff x="2677819" y="9188376"/>
            <a:chExt cx="633412" cy="635794"/>
          </a:xfrm>
        </p:grpSpPr>
        <p:sp>
          <p:nvSpPr>
            <p:cNvPr id="18" name="任意多边形 17"/>
            <p:cNvSpPr/>
            <p:nvPr/>
          </p:nvSpPr>
          <p:spPr bwMode="auto">
            <a:xfrm>
              <a:off x="2856412" y="9188376"/>
              <a:ext cx="407194" cy="419100"/>
            </a:xfrm>
            <a:custGeom>
              <a:avLst/>
              <a:gdLst>
                <a:gd name="connsiteX0" fmla="*/ 61913 w 407194"/>
                <a:gd name="connsiteY0" fmla="*/ 385763 h 419100"/>
                <a:gd name="connsiteX1" fmla="*/ 26194 w 407194"/>
                <a:gd name="connsiteY1" fmla="*/ 257175 h 419100"/>
                <a:gd name="connsiteX2" fmla="*/ 23813 w 407194"/>
                <a:gd name="connsiteY2" fmla="*/ 202407 h 419100"/>
                <a:gd name="connsiteX3" fmla="*/ 0 w 407194"/>
                <a:gd name="connsiteY3" fmla="*/ 128588 h 419100"/>
                <a:gd name="connsiteX4" fmla="*/ 16669 w 407194"/>
                <a:gd name="connsiteY4" fmla="*/ 64294 h 419100"/>
                <a:gd name="connsiteX5" fmla="*/ 40482 w 407194"/>
                <a:gd name="connsiteY5" fmla="*/ 0 h 419100"/>
                <a:gd name="connsiteX6" fmla="*/ 173832 w 407194"/>
                <a:gd name="connsiteY6" fmla="*/ 14288 h 419100"/>
                <a:gd name="connsiteX7" fmla="*/ 250032 w 407194"/>
                <a:gd name="connsiteY7" fmla="*/ 19050 h 419100"/>
                <a:gd name="connsiteX8" fmla="*/ 381000 w 407194"/>
                <a:gd name="connsiteY8" fmla="*/ 21432 h 419100"/>
                <a:gd name="connsiteX9" fmla="*/ 407194 w 407194"/>
                <a:gd name="connsiteY9" fmla="*/ 21432 h 419100"/>
                <a:gd name="connsiteX10" fmla="*/ 390525 w 407194"/>
                <a:gd name="connsiteY10" fmla="*/ 195263 h 419100"/>
                <a:gd name="connsiteX11" fmla="*/ 340519 w 407194"/>
                <a:gd name="connsiteY11" fmla="*/ 254794 h 419100"/>
                <a:gd name="connsiteX12" fmla="*/ 311944 w 407194"/>
                <a:gd name="connsiteY12" fmla="*/ 319088 h 419100"/>
                <a:gd name="connsiteX13" fmla="*/ 285750 w 407194"/>
                <a:gd name="connsiteY13" fmla="*/ 364332 h 419100"/>
                <a:gd name="connsiteX14" fmla="*/ 204788 w 407194"/>
                <a:gd name="connsiteY14" fmla="*/ 402432 h 419100"/>
                <a:gd name="connsiteX15" fmla="*/ 171450 w 407194"/>
                <a:gd name="connsiteY15" fmla="*/ 419100 h 419100"/>
                <a:gd name="connsiteX16" fmla="*/ 107157 w 407194"/>
                <a:gd name="connsiteY16" fmla="*/ 407194 h 419100"/>
                <a:gd name="connsiteX17" fmla="*/ 61913 w 407194"/>
                <a:gd name="connsiteY17" fmla="*/ 385763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7194" h="419100">
                  <a:moveTo>
                    <a:pt x="61913" y="385763"/>
                  </a:moveTo>
                  <a:lnTo>
                    <a:pt x="26194" y="257175"/>
                  </a:lnTo>
                  <a:lnTo>
                    <a:pt x="23813" y="202407"/>
                  </a:lnTo>
                  <a:lnTo>
                    <a:pt x="0" y="128588"/>
                  </a:lnTo>
                  <a:lnTo>
                    <a:pt x="16669" y="64294"/>
                  </a:lnTo>
                  <a:lnTo>
                    <a:pt x="40482" y="0"/>
                  </a:lnTo>
                  <a:lnTo>
                    <a:pt x="173832" y="14288"/>
                  </a:lnTo>
                  <a:lnTo>
                    <a:pt x="250032" y="19050"/>
                  </a:lnTo>
                  <a:lnTo>
                    <a:pt x="381000" y="21432"/>
                  </a:lnTo>
                  <a:lnTo>
                    <a:pt x="407194" y="21432"/>
                  </a:lnTo>
                  <a:lnTo>
                    <a:pt x="390525" y="195263"/>
                  </a:lnTo>
                  <a:lnTo>
                    <a:pt x="340519" y="254794"/>
                  </a:lnTo>
                  <a:lnTo>
                    <a:pt x="311944" y="319088"/>
                  </a:lnTo>
                  <a:lnTo>
                    <a:pt x="285750" y="364332"/>
                  </a:lnTo>
                  <a:lnTo>
                    <a:pt x="204788" y="402432"/>
                  </a:lnTo>
                  <a:lnTo>
                    <a:pt x="171450" y="419100"/>
                  </a:lnTo>
                  <a:lnTo>
                    <a:pt x="107157" y="407194"/>
                  </a:lnTo>
                  <a:lnTo>
                    <a:pt x="61913" y="385763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  <a:prstDash val="sysDash"/>
              <a:headEnd type="arrow" w="lg" len="sm"/>
              <a:tailEnd type="arrow" w="lg" len="sm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zh-CN" altLang="en-US" sz="1200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任意多边形 18"/>
            <p:cNvSpPr/>
            <p:nvPr/>
          </p:nvSpPr>
          <p:spPr bwMode="auto">
            <a:xfrm>
              <a:off x="2677819" y="9545564"/>
              <a:ext cx="288131" cy="211931"/>
            </a:xfrm>
            <a:custGeom>
              <a:avLst/>
              <a:gdLst>
                <a:gd name="connsiteX0" fmla="*/ 0 w 288131"/>
                <a:gd name="connsiteY0" fmla="*/ 9525 h 211931"/>
                <a:gd name="connsiteX1" fmla="*/ 85725 w 288131"/>
                <a:gd name="connsiteY1" fmla="*/ 16669 h 211931"/>
                <a:gd name="connsiteX2" fmla="*/ 152400 w 288131"/>
                <a:gd name="connsiteY2" fmla="*/ 0 h 211931"/>
                <a:gd name="connsiteX3" fmla="*/ 242887 w 288131"/>
                <a:gd name="connsiteY3" fmla="*/ 30956 h 211931"/>
                <a:gd name="connsiteX4" fmla="*/ 288131 w 288131"/>
                <a:gd name="connsiteY4" fmla="*/ 52387 h 211931"/>
                <a:gd name="connsiteX5" fmla="*/ 254793 w 288131"/>
                <a:gd name="connsiteY5" fmla="*/ 135731 h 211931"/>
                <a:gd name="connsiteX6" fmla="*/ 200025 w 288131"/>
                <a:gd name="connsiteY6" fmla="*/ 211931 h 211931"/>
                <a:gd name="connsiteX7" fmla="*/ 0 w 288131"/>
                <a:gd name="connsiteY7" fmla="*/ 9525 h 211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8131" h="211931">
                  <a:moveTo>
                    <a:pt x="0" y="9525"/>
                  </a:moveTo>
                  <a:lnTo>
                    <a:pt x="85725" y="16669"/>
                  </a:lnTo>
                  <a:lnTo>
                    <a:pt x="152400" y="0"/>
                  </a:lnTo>
                  <a:lnTo>
                    <a:pt x="242887" y="30956"/>
                  </a:lnTo>
                  <a:lnTo>
                    <a:pt x="288131" y="52387"/>
                  </a:lnTo>
                  <a:lnTo>
                    <a:pt x="254793" y="135731"/>
                  </a:lnTo>
                  <a:lnTo>
                    <a:pt x="200025" y="211931"/>
                  </a:lnTo>
                  <a:lnTo>
                    <a:pt x="0" y="9525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  <a:prstDash val="sysDash"/>
              <a:headEnd type="arrow" w="lg" len="sm"/>
              <a:tailEnd type="arrow" w="lg" len="sm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zh-CN" altLang="en-US" sz="1200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任意多边形 19"/>
            <p:cNvSpPr/>
            <p:nvPr/>
          </p:nvSpPr>
          <p:spPr bwMode="auto">
            <a:xfrm>
              <a:off x="2877844" y="9514608"/>
              <a:ext cx="433387" cy="309562"/>
            </a:xfrm>
            <a:custGeom>
              <a:avLst/>
              <a:gdLst>
                <a:gd name="connsiteX0" fmla="*/ 0 w 433387"/>
                <a:gd name="connsiteY0" fmla="*/ 242887 h 309562"/>
                <a:gd name="connsiteX1" fmla="*/ 61912 w 433387"/>
                <a:gd name="connsiteY1" fmla="*/ 309562 h 309562"/>
                <a:gd name="connsiteX2" fmla="*/ 100012 w 433387"/>
                <a:gd name="connsiteY2" fmla="*/ 273843 h 309562"/>
                <a:gd name="connsiteX3" fmla="*/ 157162 w 433387"/>
                <a:gd name="connsiteY3" fmla="*/ 197643 h 309562"/>
                <a:gd name="connsiteX4" fmla="*/ 195262 w 433387"/>
                <a:gd name="connsiteY4" fmla="*/ 197643 h 309562"/>
                <a:gd name="connsiteX5" fmla="*/ 257175 w 433387"/>
                <a:gd name="connsiteY5" fmla="*/ 171450 h 309562"/>
                <a:gd name="connsiteX6" fmla="*/ 342900 w 433387"/>
                <a:gd name="connsiteY6" fmla="*/ 142875 h 309562"/>
                <a:gd name="connsiteX7" fmla="*/ 404812 w 433387"/>
                <a:gd name="connsiteY7" fmla="*/ 138112 h 309562"/>
                <a:gd name="connsiteX8" fmla="*/ 433387 w 433387"/>
                <a:gd name="connsiteY8" fmla="*/ 135731 h 309562"/>
                <a:gd name="connsiteX9" fmla="*/ 411956 w 433387"/>
                <a:gd name="connsiteY9" fmla="*/ 97631 h 309562"/>
                <a:gd name="connsiteX10" fmla="*/ 395287 w 433387"/>
                <a:gd name="connsiteY10" fmla="*/ 88106 h 309562"/>
                <a:gd name="connsiteX11" fmla="*/ 376237 w 433387"/>
                <a:gd name="connsiteY11" fmla="*/ 88106 h 309562"/>
                <a:gd name="connsiteX12" fmla="*/ 352425 w 433387"/>
                <a:gd name="connsiteY12" fmla="*/ 80962 h 309562"/>
                <a:gd name="connsiteX13" fmla="*/ 340518 w 433387"/>
                <a:gd name="connsiteY13" fmla="*/ 66675 h 309562"/>
                <a:gd name="connsiteX14" fmla="*/ 285750 w 433387"/>
                <a:gd name="connsiteY14" fmla="*/ 0 h 309562"/>
                <a:gd name="connsiteX15" fmla="*/ 266700 w 433387"/>
                <a:gd name="connsiteY15" fmla="*/ 40481 h 309562"/>
                <a:gd name="connsiteX16" fmla="*/ 152400 w 433387"/>
                <a:gd name="connsiteY16" fmla="*/ 92868 h 309562"/>
                <a:gd name="connsiteX17" fmla="*/ 85725 w 433387"/>
                <a:gd name="connsiteY17" fmla="*/ 80962 h 309562"/>
                <a:gd name="connsiteX18" fmla="*/ 57150 w 433387"/>
                <a:gd name="connsiteY18" fmla="*/ 161925 h 309562"/>
                <a:gd name="connsiteX19" fmla="*/ 0 w 433387"/>
                <a:gd name="connsiteY19" fmla="*/ 242887 h 309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33387" h="309562">
                  <a:moveTo>
                    <a:pt x="0" y="242887"/>
                  </a:moveTo>
                  <a:lnTo>
                    <a:pt x="61912" y="309562"/>
                  </a:lnTo>
                  <a:lnTo>
                    <a:pt x="100012" y="273843"/>
                  </a:lnTo>
                  <a:lnTo>
                    <a:pt x="157162" y="197643"/>
                  </a:lnTo>
                  <a:lnTo>
                    <a:pt x="195262" y="197643"/>
                  </a:lnTo>
                  <a:lnTo>
                    <a:pt x="257175" y="171450"/>
                  </a:lnTo>
                  <a:lnTo>
                    <a:pt x="342900" y="142875"/>
                  </a:lnTo>
                  <a:lnTo>
                    <a:pt x="404812" y="138112"/>
                  </a:lnTo>
                  <a:lnTo>
                    <a:pt x="433387" y="135731"/>
                  </a:lnTo>
                  <a:lnTo>
                    <a:pt x="411956" y="97631"/>
                  </a:lnTo>
                  <a:lnTo>
                    <a:pt x="395287" y="88106"/>
                  </a:lnTo>
                  <a:lnTo>
                    <a:pt x="376237" y="88106"/>
                  </a:lnTo>
                  <a:lnTo>
                    <a:pt x="352425" y="80962"/>
                  </a:lnTo>
                  <a:lnTo>
                    <a:pt x="340518" y="66675"/>
                  </a:lnTo>
                  <a:lnTo>
                    <a:pt x="285750" y="0"/>
                  </a:lnTo>
                  <a:lnTo>
                    <a:pt x="266700" y="40481"/>
                  </a:lnTo>
                  <a:lnTo>
                    <a:pt x="152400" y="92868"/>
                  </a:lnTo>
                  <a:lnTo>
                    <a:pt x="85725" y="80962"/>
                  </a:lnTo>
                  <a:lnTo>
                    <a:pt x="57150" y="161925"/>
                  </a:lnTo>
                  <a:lnTo>
                    <a:pt x="0" y="242887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  <a:prstDash val="sysDash"/>
              <a:headEnd type="arrow" w="lg" len="sm"/>
              <a:tailEnd type="arrow" w="lg" len="sm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 lang="zh-CN" altLang="en-US" sz="1200">
                <a:solidFill>
                  <a:schemeClr val="dk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57" name="任意多边形: 形状 32"/>
          <p:cNvSpPr/>
          <p:nvPr/>
        </p:nvSpPr>
        <p:spPr bwMode="auto">
          <a:xfrm flipV="1">
            <a:off x="1416871" y="9810754"/>
            <a:ext cx="1506538" cy="271462"/>
          </a:xfrm>
          <a:custGeom>
            <a:avLst/>
            <a:gdLst>
              <a:gd name="connsiteX0" fmla="*/ 1785938 w 1785938"/>
              <a:gd name="connsiteY0" fmla="*/ 485775 h 485775"/>
              <a:gd name="connsiteX1" fmla="*/ 1404938 w 1785938"/>
              <a:gd name="connsiteY1" fmla="*/ 0 h 485775"/>
              <a:gd name="connsiteX2" fmla="*/ 0 w 1785938"/>
              <a:gd name="connsiteY2" fmla="*/ 0 h 485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85938" h="485775">
                <a:moveTo>
                  <a:pt x="1785938" y="485775"/>
                </a:moveTo>
                <a:lnTo>
                  <a:pt x="1404938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00" noProof="1"/>
          </a:p>
        </p:txBody>
      </p:sp>
      <p:sp>
        <p:nvSpPr>
          <p:cNvPr id="58" name="矩形 124"/>
          <p:cNvSpPr>
            <a:spLocks noChangeArrowheads="1"/>
          </p:cNvSpPr>
          <p:nvPr/>
        </p:nvSpPr>
        <p:spPr bwMode="auto">
          <a:xfrm flipH="1">
            <a:off x="1280397" y="9669442"/>
            <a:ext cx="1248561" cy="40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1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NJZCa010—92</a:t>
            </a:r>
          </a:p>
          <a:p>
            <a:pPr algn="ctr" eaLnBrk="0" hangingPunct="0"/>
            <a:r>
              <a:rPr lang="zh-CN" altLang="en-US" sz="1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管理单元图则</a:t>
            </a:r>
            <a:endParaRPr lang="en-US" altLang="zh-CN" sz="1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任意多边形: 形状 32"/>
          <p:cNvSpPr/>
          <p:nvPr/>
        </p:nvSpPr>
        <p:spPr bwMode="auto">
          <a:xfrm flipV="1">
            <a:off x="1416871" y="9499905"/>
            <a:ext cx="1416050" cy="38100"/>
          </a:xfrm>
          <a:custGeom>
            <a:avLst/>
            <a:gdLst>
              <a:gd name="connsiteX0" fmla="*/ 1785938 w 1785938"/>
              <a:gd name="connsiteY0" fmla="*/ 485775 h 485775"/>
              <a:gd name="connsiteX1" fmla="*/ 1404938 w 1785938"/>
              <a:gd name="connsiteY1" fmla="*/ 0 h 485775"/>
              <a:gd name="connsiteX2" fmla="*/ 0 w 1785938"/>
              <a:gd name="connsiteY2" fmla="*/ 0 h 485775"/>
              <a:gd name="connsiteX0" fmla="*/ 1678668 w 1678668"/>
              <a:gd name="connsiteY0" fmla="*/ 0 h 68179"/>
              <a:gd name="connsiteX1" fmla="*/ 1404938 w 1678668"/>
              <a:gd name="connsiteY1" fmla="*/ 68179 h 68179"/>
              <a:gd name="connsiteX2" fmla="*/ 0 w 1678668"/>
              <a:gd name="connsiteY2" fmla="*/ 68179 h 6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8668" h="68179">
                <a:moveTo>
                  <a:pt x="1678668" y="0"/>
                </a:moveTo>
                <a:lnTo>
                  <a:pt x="1404938" y="68179"/>
                </a:lnTo>
                <a:lnTo>
                  <a:pt x="0" y="68179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00" noProof="1"/>
          </a:p>
        </p:txBody>
      </p:sp>
      <p:sp>
        <p:nvSpPr>
          <p:cNvPr id="60" name="矩形 124"/>
          <p:cNvSpPr>
            <a:spLocks noChangeArrowheads="1"/>
          </p:cNvSpPr>
          <p:nvPr/>
        </p:nvSpPr>
        <p:spPr bwMode="auto">
          <a:xfrm flipH="1">
            <a:off x="1280397" y="9087131"/>
            <a:ext cx="1248561" cy="40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1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NJZCa010—91</a:t>
            </a:r>
            <a:endParaRPr lang="en-US" altLang="zh-CN" sz="1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61" name="任意多边形: 形状 32"/>
          <p:cNvSpPr/>
          <p:nvPr/>
        </p:nvSpPr>
        <p:spPr bwMode="auto">
          <a:xfrm flipV="1">
            <a:off x="1416871" y="8978826"/>
            <a:ext cx="1492250" cy="209550"/>
          </a:xfrm>
          <a:custGeom>
            <a:avLst/>
            <a:gdLst>
              <a:gd name="connsiteX0" fmla="*/ 1785938 w 1785938"/>
              <a:gd name="connsiteY0" fmla="*/ 485775 h 485775"/>
              <a:gd name="connsiteX1" fmla="*/ 1404938 w 1785938"/>
              <a:gd name="connsiteY1" fmla="*/ 0 h 485775"/>
              <a:gd name="connsiteX2" fmla="*/ 0 w 1785938"/>
              <a:gd name="connsiteY2" fmla="*/ 0 h 485775"/>
              <a:gd name="connsiteX0" fmla="*/ 1678668 w 1678668"/>
              <a:gd name="connsiteY0" fmla="*/ 0 h 68179"/>
              <a:gd name="connsiteX1" fmla="*/ 1404938 w 1678668"/>
              <a:gd name="connsiteY1" fmla="*/ 68179 h 68179"/>
              <a:gd name="connsiteX2" fmla="*/ 0 w 1678668"/>
              <a:gd name="connsiteY2" fmla="*/ 68179 h 68179"/>
              <a:gd name="connsiteX0" fmla="*/ 1769000 w 1769000"/>
              <a:gd name="connsiteY0" fmla="*/ 0 h 374985"/>
              <a:gd name="connsiteX1" fmla="*/ 1404938 w 1769000"/>
              <a:gd name="connsiteY1" fmla="*/ 374985 h 374985"/>
              <a:gd name="connsiteX2" fmla="*/ 0 w 1769000"/>
              <a:gd name="connsiteY2" fmla="*/ 374985 h 374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9000" h="374985">
                <a:moveTo>
                  <a:pt x="1769000" y="0"/>
                </a:moveTo>
                <a:lnTo>
                  <a:pt x="1404938" y="374985"/>
                </a:lnTo>
                <a:lnTo>
                  <a:pt x="0" y="374985"/>
                </a:ln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200" noProof="1"/>
          </a:p>
        </p:txBody>
      </p:sp>
      <p:sp>
        <p:nvSpPr>
          <p:cNvPr id="62" name="矩形 124"/>
          <p:cNvSpPr>
            <a:spLocks noChangeArrowheads="1"/>
          </p:cNvSpPr>
          <p:nvPr/>
        </p:nvSpPr>
        <p:spPr bwMode="auto">
          <a:xfrm flipH="1">
            <a:off x="1280397" y="8572917"/>
            <a:ext cx="1248561" cy="40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en-US" altLang="zh-CN" sz="1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NJZCa010—84</a:t>
            </a:r>
            <a:endParaRPr lang="en-US" altLang="zh-CN" sz="1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0" hangingPunct="0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9295534" y="1934653"/>
            <a:ext cx="8738242" cy="7166325"/>
            <a:chOff x="9295535" y="2229926"/>
            <a:chExt cx="6912768" cy="5669235"/>
          </a:xfrm>
        </p:grpSpPr>
        <p:grpSp>
          <p:nvGrpSpPr>
            <p:cNvPr id="6" name="组合 5"/>
            <p:cNvGrpSpPr/>
            <p:nvPr/>
          </p:nvGrpSpPr>
          <p:grpSpPr>
            <a:xfrm>
              <a:off x="9295535" y="2229926"/>
              <a:ext cx="6912768" cy="5669235"/>
              <a:chOff x="-471228" y="2772245"/>
              <a:chExt cx="6912768" cy="5669235"/>
            </a:xfrm>
          </p:grpSpPr>
          <p:pic>
            <p:nvPicPr>
              <p:cNvPr id="93" name="picture 350" descr="C:/Users/Administrator/Desktop/调整内容01.jpg调整内容01"/>
              <p:cNvPicPr>
                <a:picLocks noChangeAspect="1"/>
              </p:cNvPicPr>
              <p:nvPr/>
            </p:nvPicPr>
            <p:blipFill rotWithShape="1">
              <a:blip r:embed="rId7"/>
              <a:srcRect l="6498" t="1744" r="9168" b="468"/>
              <a:stretch/>
            </p:blipFill>
            <p:spPr>
              <a:xfrm>
                <a:off x="-471228" y="2772245"/>
                <a:ext cx="6912768" cy="566923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94" name="任意多边形 93"/>
              <p:cNvSpPr/>
              <p:nvPr/>
            </p:nvSpPr>
            <p:spPr bwMode="auto">
              <a:xfrm>
                <a:off x="2031688" y="4685125"/>
                <a:ext cx="2176552" cy="1721802"/>
              </a:xfrm>
              <a:custGeom>
                <a:avLst/>
                <a:gdLst>
                  <a:gd name="connsiteX0" fmla="*/ 0 w 1990725"/>
                  <a:gd name="connsiteY0" fmla="*/ 441325 h 1574800"/>
                  <a:gd name="connsiteX1" fmla="*/ 120650 w 1990725"/>
                  <a:gd name="connsiteY1" fmla="*/ 425450 h 1574800"/>
                  <a:gd name="connsiteX2" fmla="*/ 333375 w 1990725"/>
                  <a:gd name="connsiteY2" fmla="*/ 393700 h 1574800"/>
                  <a:gd name="connsiteX3" fmla="*/ 647700 w 1990725"/>
                  <a:gd name="connsiteY3" fmla="*/ 361950 h 1574800"/>
                  <a:gd name="connsiteX4" fmla="*/ 641350 w 1990725"/>
                  <a:gd name="connsiteY4" fmla="*/ 120650 h 1574800"/>
                  <a:gd name="connsiteX5" fmla="*/ 698500 w 1990725"/>
                  <a:gd name="connsiteY5" fmla="*/ 0 h 1574800"/>
                  <a:gd name="connsiteX6" fmla="*/ 873125 w 1990725"/>
                  <a:gd name="connsiteY6" fmla="*/ 79375 h 1574800"/>
                  <a:gd name="connsiteX7" fmla="*/ 968375 w 1990725"/>
                  <a:gd name="connsiteY7" fmla="*/ 114300 h 1574800"/>
                  <a:gd name="connsiteX8" fmla="*/ 1089025 w 1990725"/>
                  <a:gd name="connsiteY8" fmla="*/ 139700 h 1574800"/>
                  <a:gd name="connsiteX9" fmla="*/ 1216025 w 1990725"/>
                  <a:gd name="connsiteY9" fmla="*/ 130175 h 1574800"/>
                  <a:gd name="connsiteX10" fmla="*/ 1158875 w 1990725"/>
                  <a:gd name="connsiteY10" fmla="*/ 396875 h 1574800"/>
                  <a:gd name="connsiteX11" fmla="*/ 1241425 w 1990725"/>
                  <a:gd name="connsiteY11" fmla="*/ 444500 h 1574800"/>
                  <a:gd name="connsiteX12" fmla="*/ 1228725 w 1990725"/>
                  <a:gd name="connsiteY12" fmla="*/ 469900 h 1574800"/>
                  <a:gd name="connsiteX13" fmla="*/ 1409700 w 1990725"/>
                  <a:gd name="connsiteY13" fmla="*/ 603250 h 1574800"/>
                  <a:gd name="connsiteX14" fmla="*/ 1441450 w 1990725"/>
                  <a:gd name="connsiteY14" fmla="*/ 663575 h 1574800"/>
                  <a:gd name="connsiteX15" fmla="*/ 1546225 w 1990725"/>
                  <a:gd name="connsiteY15" fmla="*/ 774700 h 1574800"/>
                  <a:gd name="connsiteX16" fmla="*/ 1597025 w 1990725"/>
                  <a:gd name="connsiteY16" fmla="*/ 835025 h 1574800"/>
                  <a:gd name="connsiteX17" fmla="*/ 1701800 w 1990725"/>
                  <a:gd name="connsiteY17" fmla="*/ 901700 h 1574800"/>
                  <a:gd name="connsiteX18" fmla="*/ 1727200 w 1990725"/>
                  <a:gd name="connsiteY18" fmla="*/ 873125 h 1574800"/>
                  <a:gd name="connsiteX19" fmla="*/ 1793875 w 1990725"/>
                  <a:gd name="connsiteY19" fmla="*/ 923925 h 1574800"/>
                  <a:gd name="connsiteX20" fmla="*/ 1990725 w 1990725"/>
                  <a:gd name="connsiteY20" fmla="*/ 1031875 h 1574800"/>
                  <a:gd name="connsiteX21" fmla="*/ 1901825 w 1990725"/>
                  <a:gd name="connsiteY21" fmla="*/ 1149350 h 1574800"/>
                  <a:gd name="connsiteX22" fmla="*/ 1771650 w 1990725"/>
                  <a:gd name="connsiteY22" fmla="*/ 1244600 h 1574800"/>
                  <a:gd name="connsiteX23" fmla="*/ 1530350 w 1990725"/>
                  <a:gd name="connsiteY23" fmla="*/ 1365250 h 1574800"/>
                  <a:gd name="connsiteX24" fmla="*/ 1209675 w 1990725"/>
                  <a:gd name="connsiteY24" fmla="*/ 1514475 h 1574800"/>
                  <a:gd name="connsiteX25" fmla="*/ 1076325 w 1990725"/>
                  <a:gd name="connsiteY25" fmla="*/ 1558925 h 1574800"/>
                  <a:gd name="connsiteX26" fmla="*/ 946150 w 1990725"/>
                  <a:gd name="connsiteY26" fmla="*/ 1574800 h 1574800"/>
                  <a:gd name="connsiteX27" fmla="*/ 781050 w 1990725"/>
                  <a:gd name="connsiteY27" fmla="*/ 1555750 h 1574800"/>
                  <a:gd name="connsiteX28" fmla="*/ 552450 w 1990725"/>
                  <a:gd name="connsiteY28" fmla="*/ 1466850 h 1574800"/>
                  <a:gd name="connsiteX29" fmla="*/ 282575 w 1990725"/>
                  <a:gd name="connsiteY29" fmla="*/ 1355725 h 1574800"/>
                  <a:gd name="connsiteX30" fmla="*/ 244475 w 1990725"/>
                  <a:gd name="connsiteY30" fmla="*/ 1327150 h 1574800"/>
                  <a:gd name="connsiteX31" fmla="*/ 130175 w 1990725"/>
                  <a:gd name="connsiteY31" fmla="*/ 936625 h 1574800"/>
                  <a:gd name="connsiteX32" fmla="*/ 22225 w 1990725"/>
                  <a:gd name="connsiteY32" fmla="*/ 536575 h 1574800"/>
                  <a:gd name="connsiteX33" fmla="*/ 0 w 1990725"/>
                  <a:gd name="connsiteY33" fmla="*/ 441325 h 157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1990725" h="1574800">
                    <a:moveTo>
                      <a:pt x="0" y="441325"/>
                    </a:moveTo>
                    <a:lnTo>
                      <a:pt x="120650" y="425450"/>
                    </a:lnTo>
                    <a:lnTo>
                      <a:pt x="333375" y="393700"/>
                    </a:lnTo>
                    <a:lnTo>
                      <a:pt x="647700" y="361950"/>
                    </a:lnTo>
                    <a:lnTo>
                      <a:pt x="641350" y="120650"/>
                    </a:lnTo>
                    <a:lnTo>
                      <a:pt x="698500" y="0"/>
                    </a:lnTo>
                    <a:lnTo>
                      <a:pt x="873125" y="79375"/>
                    </a:lnTo>
                    <a:lnTo>
                      <a:pt x="968375" y="114300"/>
                    </a:lnTo>
                    <a:lnTo>
                      <a:pt x="1089025" y="139700"/>
                    </a:lnTo>
                    <a:lnTo>
                      <a:pt x="1216025" y="130175"/>
                    </a:lnTo>
                    <a:lnTo>
                      <a:pt x="1158875" y="396875"/>
                    </a:lnTo>
                    <a:lnTo>
                      <a:pt x="1241425" y="444500"/>
                    </a:lnTo>
                    <a:lnTo>
                      <a:pt x="1228725" y="469900"/>
                    </a:lnTo>
                    <a:lnTo>
                      <a:pt x="1409700" y="603250"/>
                    </a:lnTo>
                    <a:lnTo>
                      <a:pt x="1441450" y="663575"/>
                    </a:lnTo>
                    <a:lnTo>
                      <a:pt x="1546225" y="774700"/>
                    </a:lnTo>
                    <a:lnTo>
                      <a:pt x="1597025" y="835025"/>
                    </a:lnTo>
                    <a:lnTo>
                      <a:pt x="1701800" y="901700"/>
                    </a:lnTo>
                    <a:lnTo>
                      <a:pt x="1727200" y="873125"/>
                    </a:lnTo>
                    <a:lnTo>
                      <a:pt x="1793875" y="923925"/>
                    </a:lnTo>
                    <a:lnTo>
                      <a:pt x="1990725" y="1031875"/>
                    </a:lnTo>
                    <a:lnTo>
                      <a:pt x="1901825" y="1149350"/>
                    </a:lnTo>
                    <a:lnTo>
                      <a:pt x="1771650" y="1244600"/>
                    </a:lnTo>
                    <a:lnTo>
                      <a:pt x="1530350" y="1365250"/>
                    </a:lnTo>
                    <a:lnTo>
                      <a:pt x="1209675" y="1514475"/>
                    </a:lnTo>
                    <a:lnTo>
                      <a:pt x="1076325" y="1558925"/>
                    </a:lnTo>
                    <a:lnTo>
                      <a:pt x="946150" y="1574800"/>
                    </a:lnTo>
                    <a:lnTo>
                      <a:pt x="781050" y="1555750"/>
                    </a:lnTo>
                    <a:lnTo>
                      <a:pt x="552450" y="1466850"/>
                    </a:lnTo>
                    <a:lnTo>
                      <a:pt x="282575" y="1355725"/>
                    </a:lnTo>
                    <a:lnTo>
                      <a:pt x="244475" y="1327150"/>
                    </a:lnTo>
                    <a:lnTo>
                      <a:pt x="130175" y="936625"/>
                    </a:lnTo>
                    <a:lnTo>
                      <a:pt x="22225" y="536575"/>
                    </a:lnTo>
                    <a:lnTo>
                      <a:pt x="0" y="441325"/>
                    </a:lnTo>
                    <a:close/>
                  </a:path>
                </a:pathLst>
              </a:custGeom>
              <a:ln w="28575">
                <a:solidFill>
                  <a:srgbClr val="0000FF"/>
                </a:solidFill>
                <a:prstDash val="sysDash"/>
                <a:headEnd type="arrow" w="lg" len="sm"/>
                <a:tailEnd type="arrow" w="lg" len="sm"/>
              </a:ln>
            </p:spPr>
            <p:style>
              <a:lnRef idx="3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任意多边形 94"/>
              <p:cNvSpPr/>
              <p:nvPr/>
            </p:nvSpPr>
            <p:spPr bwMode="auto">
              <a:xfrm>
                <a:off x="1758066" y="6211731"/>
                <a:ext cx="843509" cy="649064"/>
              </a:xfrm>
              <a:custGeom>
                <a:avLst/>
                <a:gdLst>
                  <a:gd name="connsiteX0" fmla="*/ 0 w 1466850"/>
                  <a:gd name="connsiteY0" fmla="*/ 285750 h 1128713"/>
                  <a:gd name="connsiteX1" fmla="*/ 147637 w 1466850"/>
                  <a:gd name="connsiteY1" fmla="*/ 319088 h 1128713"/>
                  <a:gd name="connsiteX2" fmla="*/ 247650 w 1466850"/>
                  <a:gd name="connsiteY2" fmla="*/ 342900 h 1128713"/>
                  <a:gd name="connsiteX3" fmla="*/ 280987 w 1466850"/>
                  <a:gd name="connsiteY3" fmla="*/ 342900 h 1128713"/>
                  <a:gd name="connsiteX4" fmla="*/ 319087 w 1466850"/>
                  <a:gd name="connsiteY4" fmla="*/ 180975 h 1128713"/>
                  <a:gd name="connsiteX5" fmla="*/ 276225 w 1466850"/>
                  <a:gd name="connsiteY5" fmla="*/ 176213 h 1128713"/>
                  <a:gd name="connsiteX6" fmla="*/ 309562 w 1466850"/>
                  <a:gd name="connsiteY6" fmla="*/ 0 h 1128713"/>
                  <a:gd name="connsiteX7" fmla="*/ 923925 w 1466850"/>
                  <a:gd name="connsiteY7" fmla="*/ 214313 h 1128713"/>
                  <a:gd name="connsiteX8" fmla="*/ 1328737 w 1466850"/>
                  <a:gd name="connsiteY8" fmla="*/ 371475 h 1128713"/>
                  <a:gd name="connsiteX9" fmla="*/ 1438275 w 1466850"/>
                  <a:gd name="connsiteY9" fmla="*/ 419100 h 1128713"/>
                  <a:gd name="connsiteX10" fmla="*/ 1466850 w 1466850"/>
                  <a:gd name="connsiteY10" fmla="*/ 461963 h 1128713"/>
                  <a:gd name="connsiteX11" fmla="*/ 1466850 w 1466850"/>
                  <a:gd name="connsiteY11" fmla="*/ 509588 h 1128713"/>
                  <a:gd name="connsiteX12" fmla="*/ 1438275 w 1466850"/>
                  <a:gd name="connsiteY12" fmla="*/ 585788 h 1128713"/>
                  <a:gd name="connsiteX13" fmla="*/ 1185862 w 1466850"/>
                  <a:gd name="connsiteY13" fmla="*/ 1128713 h 1128713"/>
                  <a:gd name="connsiteX14" fmla="*/ 952500 w 1466850"/>
                  <a:gd name="connsiteY14" fmla="*/ 1023938 h 1128713"/>
                  <a:gd name="connsiteX15" fmla="*/ 904875 w 1466850"/>
                  <a:gd name="connsiteY15" fmla="*/ 990600 h 1128713"/>
                  <a:gd name="connsiteX16" fmla="*/ 838200 w 1466850"/>
                  <a:gd name="connsiteY16" fmla="*/ 1000125 h 1128713"/>
                  <a:gd name="connsiteX17" fmla="*/ 771525 w 1466850"/>
                  <a:gd name="connsiteY17" fmla="*/ 971550 h 1128713"/>
                  <a:gd name="connsiteX18" fmla="*/ 652462 w 1466850"/>
                  <a:gd name="connsiteY18" fmla="*/ 985838 h 1128713"/>
                  <a:gd name="connsiteX19" fmla="*/ 604837 w 1466850"/>
                  <a:gd name="connsiteY19" fmla="*/ 966788 h 1128713"/>
                  <a:gd name="connsiteX20" fmla="*/ 581025 w 1466850"/>
                  <a:gd name="connsiteY20" fmla="*/ 866775 h 1128713"/>
                  <a:gd name="connsiteX21" fmla="*/ 528637 w 1466850"/>
                  <a:gd name="connsiteY21" fmla="*/ 766763 h 1128713"/>
                  <a:gd name="connsiteX22" fmla="*/ 509587 w 1466850"/>
                  <a:gd name="connsiteY22" fmla="*/ 623888 h 1128713"/>
                  <a:gd name="connsiteX23" fmla="*/ 457200 w 1466850"/>
                  <a:gd name="connsiteY23" fmla="*/ 590550 h 1128713"/>
                  <a:gd name="connsiteX24" fmla="*/ 195262 w 1466850"/>
                  <a:gd name="connsiteY24" fmla="*/ 552450 h 1128713"/>
                  <a:gd name="connsiteX25" fmla="*/ 147637 w 1466850"/>
                  <a:gd name="connsiteY25" fmla="*/ 504825 h 1128713"/>
                  <a:gd name="connsiteX26" fmla="*/ 66675 w 1466850"/>
                  <a:gd name="connsiteY26" fmla="*/ 495300 h 1128713"/>
                  <a:gd name="connsiteX27" fmla="*/ 9525 w 1466850"/>
                  <a:gd name="connsiteY27" fmla="*/ 466725 h 1128713"/>
                  <a:gd name="connsiteX28" fmla="*/ 14287 w 1466850"/>
                  <a:gd name="connsiteY28" fmla="*/ 371475 h 1128713"/>
                  <a:gd name="connsiteX29" fmla="*/ 0 w 1466850"/>
                  <a:gd name="connsiteY29" fmla="*/ 285750 h 1128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66850" h="1128713">
                    <a:moveTo>
                      <a:pt x="0" y="285750"/>
                    </a:moveTo>
                    <a:lnTo>
                      <a:pt x="147637" y="319088"/>
                    </a:lnTo>
                    <a:lnTo>
                      <a:pt x="247650" y="342900"/>
                    </a:lnTo>
                    <a:lnTo>
                      <a:pt x="280987" y="342900"/>
                    </a:lnTo>
                    <a:lnTo>
                      <a:pt x="319087" y="180975"/>
                    </a:lnTo>
                    <a:lnTo>
                      <a:pt x="276225" y="176213"/>
                    </a:lnTo>
                    <a:lnTo>
                      <a:pt x="309562" y="0"/>
                    </a:lnTo>
                    <a:lnTo>
                      <a:pt x="923925" y="214313"/>
                    </a:lnTo>
                    <a:lnTo>
                      <a:pt x="1328737" y="371475"/>
                    </a:lnTo>
                    <a:lnTo>
                      <a:pt x="1438275" y="419100"/>
                    </a:lnTo>
                    <a:lnTo>
                      <a:pt x="1466850" y="461963"/>
                    </a:lnTo>
                    <a:lnTo>
                      <a:pt x="1466850" y="509588"/>
                    </a:lnTo>
                    <a:lnTo>
                      <a:pt x="1438275" y="585788"/>
                    </a:lnTo>
                    <a:lnTo>
                      <a:pt x="1185862" y="1128713"/>
                    </a:lnTo>
                    <a:lnTo>
                      <a:pt x="952500" y="1023938"/>
                    </a:lnTo>
                    <a:lnTo>
                      <a:pt x="904875" y="990600"/>
                    </a:lnTo>
                    <a:lnTo>
                      <a:pt x="838200" y="1000125"/>
                    </a:lnTo>
                    <a:lnTo>
                      <a:pt x="771525" y="971550"/>
                    </a:lnTo>
                    <a:lnTo>
                      <a:pt x="652462" y="985838"/>
                    </a:lnTo>
                    <a:lnTo>
                      <a:pt x="604837" y="966788"/>
                    </a:lnTo>
                    <a:lnTo>
                      <a:pt x="581025" y="866775"/>
                    </a:lnTo>
                    <a:lnTo>
                      <a:pt x="528637" y="766763"/>
                    </a:lnTo>
                    <a:lnTo>
                      <a:pt x="509587" y="623888"/>
                    </a:lnTo>
                    <a:lnTo>
                      <a:pt x="457200" y="590550"/>
                    </a:lnTo>
                    <a:lnTo>
                      <a:pt x="195262" y="552450"/>
                    </a:lnTo>
                    <a:lnTo>
                      <a:pt x="147637" y="504825"/>
                    </a:lnTo>
                    <a:lnTo>
                      <a:pt x="66675" y="495300"/>
                    </a:lnTo>
                    <a:lnTo>
                      <a:pt x="9525" y="466725"/>
                    </a:lnTo>
                    <a:lnTo>
                      <a:pt x="14287" y="371475"/>
                    </a:lnTo>
                    <a:lnTo>
                      <a:pt x="0" y="285750"/>
                    </a:lnTo>
                    <a:close/>
                  </a:path>
                </a:pathLst>
              </a:custGeom>
              <a:ln w="28575">
                <a:solidFill>
                  <a:srgbClr val="0000FF"/>
                </a:solidFill>
                <a:prstDash val="sysDash"/>
                <a:headEnd type="arrow" w="lg" len="sm"/>
                <a:tailEnd type="arrow" w="lg" len="sm"/>
              </a:ln>
            </p:spPr>
            <p:style>
              <a:lnRef idx="3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1" lang="zh-CN" altLang="en-US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6" name="任意多边形 95"/>
              <p:cNvSpPr/>
              <p:nvPr/>
            </p:nvSpPr>
            <p:spPr bwMode="auto">
              <a:xfrm>
                <a:off x="2552836" y="6510358"/>
                <a:ext cx="394314" cy="445066"/>
              </a:xfrm>
              <a:custGeom>
                <a:avLst/>
                <a:gdLst>
                  <a:gd name="connsiteX0" fmla="*/ 0 w 481013"/>
                  <a:gd name="connsiteY0" fmla="*/ 361950 h 542925"/>
                  <a:gd name="connsiteX1" fmla="*/ 147638 w 481013"/>
                  <a:gd name="connsiteY1" fmla="*/ 57150 h 542925"/>
                  <a:gd name="connsiteX2" fmla="*/ 147638 w 481013"/>
                  <a:gd name="connsiteY2" fmla="*/ 57150 h 542925"/>
                  <a:gd name="connsiteX3" fmla="*/ 214313 w 481013"/>
                  <a:gd name="connsiteY3" fmla="*/ 0 h 542925"/>
                  <a:gd name="connsiteX4" fmla="*/ 247650 w 481013"/>
                  <a:gd name="connsiteY4" fmla="*/ 4763 h 542925"/>
                  <a:gd name="connsiteX5" fmla="*/ 342900 w 481013"/>
                  <a:gd name="connsiteY5" fmla="*/ 33338 h 542925"/>
                  <a:gd name="connsiteX6" fmla="*/ 319088 w 481013"/>
                  <a:gd name="connsiteY6" fmla="*/ 80963 h 542925"/>
                  <a:gd name="connsiteX7" fmla="*/ 338138 w 481013"/>
                  <a:gd name="connsiteY7" fmla="*/ 85725 h 542925"/>
                  <a:gd name="connsiteX8" fmla="*/ 295275 w 481013"/>
                  <a:gd name="connsiteY8" fmla="*/ 171450 h 542925"/>
                  <a:gd name="connsiteX9" fmla="*/ 328613 w 481013"/>
                  <a:gd name="connsiteY9" fmla="*/ 185738 h 542925"/>
                  <a:gd name="connsiteX10" fmla="*/ 328613 w 481013"/>
                  <a:gd name="connsiteY10" fmla="*/ 204788 h 542925"/>
                  <a:gd name="connsiteX11" fmla="*/ 442913 w 481013"/>
                  <a:gd name="connsiteY11" fmla="*/ 261938 h 542925"/>
                  <a:gd name="connsiteX12" fmla="*/ 423863 w 481013"/>
                  <a:gd name="connsiteY12" fmla="*/ 319088 h 542925"/>
                  <a:gd name="connsiteX13" fmla="*/ 481013 w 481013"/>
                  <a:gd name="connsiteY13" fmla="*/ 347663 h 542925"/>
                  <a:gd name="connsiteX14" fmla="*/ 419100 w 481013"/>
                  <a:gd name="connsiteY14" fmla="*/ 457200 h 542925"/>
                  <a:gd name="connsiteX15" fmla="*/ 395288 w 481013"/>
                  <a:gd name="connsiteY15" fmla="*/ 495300 h 542925"/>
                  <a:gd name="connsiteX16" fmla="*/ 285750 w 481013"/>
                  <a:gd name="connsiteY16" fmla="*/ 542925 h 542925"/>
                  <a:gd name="connsiteX17" fmla="*/ 271463 w 481013"/>
                  <a:gd name="connsiteY17" fmla="*/ 514350 h 542925"/>
                  <a:gd name="connsiteX18" fmla="*/ 0 w 481013"/>
                  <a:gd name="connsiteY18" fmla="*/ 361950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81013" h="542925">
                    <a:moveTo>
                      <a:pt x="0" y="361950"/>
                    </a:moveTo>
                    <a:lnTo>
                      <a:pt x="147638" y="57150"/>
                    </a:lnTo>
                    <a:lnTo>
                      <a:pt x="147638" y="57150"/>
                    </a:lnTo>
                    <a:lnTo>
                      <a:pt x="214313" y="0"/>
                    </a:lnTo>
                    <a:lnTo>
                      <a:pt x="247650" y="4763"/>
                    </a:lnTo>
                    <a:lnTo>
                      <a:pt x="342900" y="33338"/>
                    </a:lnTo>
                    <a:lnTo>
                      <a:pt x="319088" y="80963"/>
                    </a:lnTo>
                    <a:lnTo>
                      <a:pt x="338138" y="85725"/>
                    </a:lnTo>
                    <a:lnTo>
                      <a:pt x="295275" y="171450"/>
                    </a:lnTo>
                    <a:lnTo>
                      <a:pt x="328613" y="185738"/>
                    </a:lnTo>
                    <a:lnTo>
                      <a:pt x="328613" y="204788"/>
                    </a:lnTo>
                    <a:lnTo>
                      <a:pt x="442913" y="261938"/>
                    </a:lnTo>
                    <a:lnTo>
                      <a:pt x="423863" y="319088"/>
                    </a:lnTo>
                    <a:lnTo>
                      <a:pt x="481013" y="347663"/>
                    </a:lnTo>
                    <a:lnTo>
                      <a:pt x="419100" y="457200"/>
                    </a:lnTo>
                    <a:lnTo>
                      <a:pt x="395288" y="495300"/>
                    </a:lnTo>
                    <a:lnTo>
                      <a:pt x="285750" y="542925"/>
                    </a:lnTo>
                    <a:lnTo>
                      <a:pt x="271463" y="514350"/>
                    </a:lnTo>
                    <a:lnTo>
                      <a:pt x="0" y="361950"/>
                    </a:lnTo>
                    <a:close/>
                  </a:path>
                </a:pathLst>
              </a:custGeom>
              <a:ln w="28575">
                <a:solidFill>
                  <a:srgbClr val="0000FF"/>
                </a:solidFill>
                <a:prstDash val="sysDash"/>
                <a:headEnd type="arrow" w="lg" len="sm"/>
                <a:tailEnd type="arrow" w="lg" len="sm"/>
              </a:ln>
            </p:spPr>
            <p:style>
              <a:lnRef idx="3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12" name="组合 145"/>
            <p:cNvGrpSpPr>
              <a:grpSpLocks/>
            </p:cNvGrpSpPr>
            <p:nvPr/>
          </p:nvGrpSpPr>
          <p:grpSpPr bwMode="auto">
            <a:xfrm>
              <a:off x="9437231" y="7192874"/>
              <a:ext cx="1581211" cy="692540"/>
              <a:chOff x="17976523" y="7132023"/>
              <a:chExt cx="1445833" cy="634020"/>
            </a:xfrm>
          </p:grpSpPr>
          <p:sp>
            <p:nvSpPr>
              <p:cNvPr id="113" name="矩形 112"/>
              <p:cNvSpPr/>
              <p:nvPr/>
            </p:nvSpPr>
            <p:spPr>
              <a:xfrm>
                <a:off x="17976523" y="7402077"/>
                <a:ext cx="349158" cy="130300"/>
              </a:xfrm>
              <a:prstGeom prst="rect">
                <a:avLst/>
              </a:prstGeom>
              <a:noFill/>
              <a:ln w="19050">
                <a:solidFill>
                  <a:srgbClr val="1C21F6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1000" noProof="1"/>
              </a:p>
            </p:txBody>
          </p:sp>
          <p:grpSp>
            <p:nvGrpSpPr>
              <p:cNvPr id="114" name="组合 147"/>
              <p:cNvGrpSpPr>
                <a:grpSpLocks/>
              </p:cNvGrpSpPr>
              <p:nvPr/>
            </p:nvGrpSpPr>
            <p:grpSpPr bwMode="auto">
              <a:xfrm>
                <a:off x="17976523" y="7132023"/>
                <a:ext cx="1445833" cy="634020"/>
                <a:chOff x="17976523" y="7132023"/>
                <a:chExt cx="1445833" cy="634020"/>
              </a:xfrm>
            </p:grpSpPr>
            <p:sp>
              <p:nvSpPr>
                <p:cNvPr id="115" name="文本框 148"/>
                <p:cNvSpPr txBox="1">
                  <a:spLocks noChangeArrowheads="1"/>
                </p:cNvSpPr>
                <p:nvPr/>
              </p:nvSpPr>
              <p:spPr bwMode="auto">
                <a:xfrm>
                  <a:off x="18401993" y="7132023"/>
                  <a:ext cx="1020363" cy="6340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rIns="0">
                  <a:spAutoFit/>
                </a:bodyPr>
                <a:lstStyle/>
                <a:p>
                  <a:pPr eaLnBrk="0" hangingPunct="0">
                    <a:lnSpc>
                      <a:spcPct val="160000"/>
                    </a:lnSpc>
                  </a:pPr>
                  <a:r>
                    <a:rPr lang="zh-CN" altLang="en-US" sz="11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图则单元边界</a:t>
                  </a:r>
                  <a:endParaRPr lang="en-US" altLang="zh-CN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pPr eaLnBrk="0" hangingPunct="0">
                    <a:lnSpc>
                      <a:spcPct val="160000"/>
                    </a:lnSpc>
                  </a:pPr>
                  <a:r>
                    <a:rPr lang="zh-CN" altLang="en-US" sz="1100" b="1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修改地块范围</a:t>
                  </a:r>
                </a:p>
              </p:txBody>
            </p:sp>
            <p:sp>
              <p:nvSpPr>
                <p:cNvPr id="116" name="矩形 115"/>
                <p:cNvSpPr/>
                <p:nvPr/>
              </p:nvSpPr>
              <p:spPr>
                <a:xfrm>
                  <a:off x="17976523" y="7193365"/>
                  <a:ext cx="349158" cy="128710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  <a:prstDash val="sysDash"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lang="zh-CN" altLang="en-US" sz="1000" noProof="1">
                    <a:sym typeface="+mn-ea"/>
                  </a:endParaRPr>
                </a:p>
              </p:txBody>
            </p:sp>
          </p:grpSp>
        </p:grpSp>
      </p:grpSp>
      <p:sp>
        <p:nvSpPr>
          <p:cNvPr id="101" name="矩形 100"/>
          <p:cNvSpPr/>
          <p:nvPr/>
        </p:nvSpPr>
        <p:spPr>
          <a:xfrm>
            <a:off x="12417152" y="9182100"/>
            <a:ext cx="260943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CN" sz="900" kern="100" dirty="0" smtClean="0">
                <a:ea typeface="华文仿宋" panose="02010600040101010101" pitchFamily="2" charset="-122"/>
                <a:cs typeface="Times New Roman" panose="02020603050405020304" pitchFamily="18" charset="0"/>
              </a:rPr>
              <a:t>NJZCa010—84</a:t>
            </a:r>
            <a:r>
              <a:rPr lang="zh-CN" altLang="en-US" sz="900" kern="100" dirty="0" smtClean="0">
                <a:ea typeface="华文仿宋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900" kern="100" dirty="0" smtClean="0">
                <a:ea typeface="华文仿宋" panose="02010600040101010101" pitchFamily="2" charset="-122"/>
                <a:cs typeface="Times New Roman" panose="02020603050405020304" pitchFamily="18" charset="0"/>
              </a:rPr>
              <a:t>91</a:t>
            </a:r>
            <a:r>
              <a:rPr lang="zh-CN" altLang="en-US" sz="900" kern="100" dirty="0" smtClean="0">
                <a:ea typeface="华文仿宋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CN" sz="900" kern="100" dirty="0" smtClean="0">
                <a:ea typeface="华文仿宋" panose="02010600040101010101" pitchFamily="2" charset="-122"/>
                <a:cs typeface="Times New Roman" panose="02020603050405020304" pitchFamily="18" charset="0"/>
              </a:rPr>
              <a:t>92</a:t>
            </a:r>
            <a:r>
              <a:rPr lang="zh-CN" altLang="en-US" sz="900" kern="100" dirty="0" smtClean="0">
                <a:ea typeface="华文仿宋" panose="02010600040101010101" pitchFamily="2" charset="-122"/>
                <a:cs typeface="Times New Roman" panose="02020603050405020304" pitchFamily="18" charset="0"/>
              </a:rPr>
              <a:t>规划</a:t>
            </a:r>
            <a:r>
              <a:rPr lang="zh-CN" altLang="en-US" sz="900" kern="100" dirty="0">
                <a:ea typeface="华文仿宋" panose="02010600040101010101" pitchFamily="2" charset="-122"/>
                <a:cs typeface="Times New Roman" panose="02020603050405020304" pitchFamily="18" charset="0"/>
              </a:rPr>
              <a:t>管理单元图则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3118173" y="6395222"/>
            <a:ext cx="1859063" cy="445770"/>
            <a:chOff x="8641433" y="-4828279"/>
            <a:chExt cx="1241931" cy="297793"/>
          </a:xfrm>
        </p:grpSpPr>
        <p:cxnSp>
          <p:nvCxnSpPr>
            <p:cNvPr id="103" name="直接连接符 102"/>
            <p:cNvCxnSpPr/>
            <p:nvPr/>
          </p:nvCxnSpPr>
          <p:spPr bwMode="auto">
            <a:xfrm>
              <a:off x="8641433" y="-4558358"/>
              <a:ext cx="63697" cy="2787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</p:spPr>
        </p:cxnSp>
        <p:sp>
          <p:nvSpPr>
            <p:cNvPr id="109" name="任意多边形 108"/>
            <p:cNvSpPr/>
            <p:nvPr/>
          </p:nvSpPr>
          <p:spPr bwMode="auto">
            <a:xfrm>
              <a:off x="8680137" y="-4828279"/>
              <a:ext cx="69801" cy="190095"/>
            </a:xfrm>
            <a:custGeom>
              <a:avLst/>
              <a:gdLst>
                <a:gd name="connsiteX0" fmla="*/ 142875 w 149225"/>
                <a:gd name="connsiteY0" fmla="*/ 406400 h 406400"/>
                <a:gd name="connsiteX1" fmla="*/ 0 w 149225"/>
                <a:gd name="connsiteY1" fmla="*/ 352425 h 406400"/>
                <a:gd name="connsiteX2" fmla="*/ 149225 w 149225"/>
                <a:gd name="connsiteY2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9225" h="406400">
                  <a:moveTo>
                    <a:pt x="142875" y="406400"/>
                  </a:moveTo>
                  <a:lnTo>
                    <a:pt x="0" y="352425"/>
                  </a:lnTo>
                  <a:lnTo>
                    <a:pt x="149225" y="0"/>
                  </a:ln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1" lang="zh-CN" alt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8756451" y="-4765899"/>
              <a:ext cx="1126913" cy="218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天桥线形仅为示意</a:t>
              </a:r>
              <a:endParaRPr lang="zh-CN" altLang="en-US" sz="7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5" name="任意多边形 14"/>
          <p:cNvSpPr/>
          <p:nvPr/>
        </p:nvSpPr>
        <p:spPr bwMode="auto">
          <a:xfrm>
            <a:off x="9896872" y="2870200"/>
            <a:ext cx="2257028" cy="266700"/>
          </a:xfrm>
          <a:custGeom>
            <a:avLst/>
            <a:gdLst>
              <a:gd name="connsiteX0" fmla="*/ 0 w 1562100"/>
              <a:gd name="connsiteY0" fmla="*/ 0 h 266700"/>
              <a:gd name="connsiteX1" fmla="*/ 1244600 w 1562100"/>
              <a:gd name="connsiteY1" fmla="*/ 0 h 266700"/>
              <a:gd name="connsiteX2" fmla="*/ 1562100 w 1562100"/>
              <a:gd name="connsiteY2" fmla="*/ 266700 h 266700"/>
              <a:gd name="connsiteX0" fmla="*/ 0 w 1562100"/>
              <a:gd name="connsiteY0" fmla="*/ 0 h 266700"/>
              <a:gd name="connsiteX1" fmla="*/ 1343485 w 1562100"/>
              <a:gd name="connsiteY1" fmla="*/ 0 h 266700"/>
              <a:gd name="connsiteX2" fmla="*/ 1562100 w 1562100"/>
              <a:gd name="connsiteY2" fmla="*/ 26670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2100" h="266700">
                <a:moveTo>
                  <a:pt x="0" y="0"/>
                </a:moveTo>
                <a:lnTo>
                  <a:pt x="1343485" y="0"/>
                </a:lnTo>
                <a:lnTo>
                  <a:pt x="1562100" y="26670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824864" y="2624461"/>
            <a:ext cx="207300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zh-CN" sz="1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NJZCa010-84</a:t>
            </a:r>
            <a:r>
              <a:rPr kumimoji="0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7" name="任意多边形 116"/>
          <p:cNvSpPr/>
          <p:nvPr/>
        </p:nvSpPr>
        <p:spPr bwMode="auto">
          <a:xfrm>
            <a:off x="9896872" y="5819009"/>
            <a:ext cx="2257028" cy="266700"/>
          </a:xfrm>
          <a:custGeom>
            <a:avLst/>
            <a:gdLst>
              <a:gd name="connsiteX0" fmla="*/ 0 w 1562100"/>
              <a:gd name="connsiteY0" fmla="*/ 0 h 266700"/>
              <a:gd name="connsiteX1" fmla="*/ 1244600 w 1562100"/>
              <a:gd name="connsiteY1" fmla="*/ 0 h 266700"/>
              <a:gd name="connsiteX2" fmla="*/ 1562100 w 1562100"/>
              <a:gd name="connsiteY2" fmla="*/ 266700 h 266700"/>
              <a:gd name="connsiteX0" fmla="*/ 0 w 1562100"/>
              <a:gd name="connsiteY0" fmla="*/ 0 h 266700"/>
              <a:gd name="connsiteX1" fmla="*/ 1343485 w 1562100"/>
              <a:gd name="connsiteY1" fmla="*/ 0 h 266700"/>
              <a:gd name="connsiteX2" fmla="*/ 1562100 w 1562100"/>
              <a:gd name="connsiteY2" fmla="*/ 26670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2100" h="266700">
                <a:moveTo>
                  <a:pt x="0" y="0"/>
                </a:moveTo>
                <a:lnTo>
                  <a:pt x="1343485" y="0"/>
                </a:lnTo>
                <a:lnTo>
                  <a:pt x="1562100" y="26670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9824864" y="5582610"/>
            <a:ext cx="207300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zh-CN" sz="1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NJZCa010-91</a:t>
            </a:r>
            <a:r>
              <a:rPr kumimoji="0"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kumimoji="0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管理单元图则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15899890" y="5551132"/>
            <a:ext cx="207300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zh-CN" sz="1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NJZCa010-92</a:t>
            </a:r>
            <a:r>
              <a:rPr kumimoji="0" lang="zh-CN" altLang="en-US" sz="1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kumimoji="0" lang="zh-CN" altLang="en-US" sz="1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管理单元图则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任意多边形 122"/>
          <p:cNvSpPr/>
          <p:nvPr/>
        </p:nvSpPr>
        <p:spPr bwMode="auto">
          <a:xfrm flipH="1">
            <a:off x="15705284" y="5796393"/>
            <a:ext cx="2206726" cy="266700"/>
          </a:xfrm>
          <a:custGeom>
            <a:avLst/>
            <a:gdLst>
              <a:gd name="connsiteX0" fmla="*/ 0 w 1562100"/>
              <a:gd name="connsiteY0" fmla="*/ 0 h 266700"/>
              <a:gd name="connsiteX1" fmla="*/ 1244600 w 1562100"/>
              <a:gd name="connsiteY1" fmla="*/ 0 h 266700"/>
              <a:gd name="connsiteX2" fmla="*/ 1562100 w 1562100"/>
              <a:gd name="connsiteY2" fmla="*/ 266700 h 266700"/>
              <a:gd name="connsiteX0" fmla="*/ 0 w 1562100"/>
              <a:gd name="connsiteY0" fmla="*/ 0 h 266700"/>
              <a:gd name="connsiteX1" fmla="*/ 1343485 w 1562100"/>
              <a:gd name="connsiteY1" fmla="*/ 0 h 266700"/>
              <a:gd name="connsiteX2" fmla="*/ 1562100 w 1562100"/>
              <a:gd name="connsiteY2" fmla="*/ 266700 h 266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2100" h="266700">
                <a:moveTo>
                  <a:pt x="0" y="0"/>
                </a:moveTo>
                <a:lnTo>
                  <a:pt x="1343485" y="0"/>
                </a:lnTo>
                <a:lnTo>
                  <a:pt x="1562100" y="266700"/>
                </a:ln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CN" alt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 rot="185587">
            <a:off x="2809015" y="8998919"/>
            <a:ext cx="6767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汉口西路</a:t>
            </a:r>
            <a:endParaRPr lang="zh-CN" altLang="en-US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 rot="185587">
            <a:off x="2625112" y="9113571"/>
            <a:ext cx="368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虎踞关</a:t>
            </a:r>
            <a:endParaRPr lang="zh-CN" altLang="en-US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 rot="185587">
            <a:off x="3207475" y="9131161"/>
            <a:ext cx="368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宁海路</a:t>
            </a:r>
            <a:endParaRPr lang="zh-CN" altLang="en-US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rot="20767871">
            <a:off x="2971974" y="9649174"/>
            <a:ext cx="5205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峨嵋岭</a:t>
            </a:r>
            <a:endParaRPr lang="zh-CN" altLang="en-US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 rot="18957653">
            <a:off x="2581716" y="9475341"/>
            <a:ext cx="3680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虎踞路</a:t>
            </a:r>
            <a:endParaRPr lang="zh-CN" altLang="en-US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默认设计模板">
  <a:themeElements>
    <a:clrScheme name="默认设计模板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zh-CN" alt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632</Words>
  <Application>Microsoft Office PowerPoint</Application>
  <PresentationFormat>自定义</PresentationFormat>
  <Paragraphs>54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黑体</vt:lpstr>
      <vt:lpstr>华文仿宋</vt:lpstr>
      <vt:lpstr>华文细黑</vt:lpstr>
      <vt:lpstr>宋体</vt:lpstr>
      <vt:lpstr>微软雅黑</vt:lpstr>
      <vt:lpstr>Arial</vt:lpstr>
      <vt:lpstr>Calibri</vt:lpstr>
      <vt:lpstr>Times New Roman</vt:lpstr>
      <vt:lpstr>默认设计模板</vt:lpstr>
      <vt:lpstr>PowerPoint 演示文稿</vt:lpstr>
      <vt:lpstr>PowerPoint 演示文稿</vt:lpstr>
    </vt:vector>
  </TitlesOfParts>
  <Company>unit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NTKO</cp:lastModifiedBy>
  <cp:revision>436</cp:revision>
  <cp:lastPrinted>2024-05-08T07:26:43Z</cp:lastPrinted>
  <dcterms:created xsi:type="dcterms:W3CDTF">2003-11-12T09:06:00Z</dcterms:created>
  <dcterms:modified xsi:type="dcterms:W3CDTF">2026-08-12T02:20:19Z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796A07D74C6F428187F31154C3BF03F4_12</vt:lpwstr>
  </property>
  <property fmtid="{D5CDD505-2E9C-101B-9397-08002B2CF9AE}" pid="3" name="KSOProductBuildVer">
    <vt:lpwstr>2052-10.1.0.7698</vt:lpwstr>
  </property>
  <property fmtid="{D5CDD505-2E9C-101B-9397-08002B2CF9AE}" pid="4" name="KSORubyTemplateID">
    <vt:lpwstr>2</vt:lpwstr>
  </property>
</Properties>
</file>