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sldIdLst>
    <p:sldId id="256" r:id="rId2"/>
    <p:sldId id="262" r:id="rId3"/>
  </p:sldIdLst>
  <p:sldSz cx="20104100" cy="10058400"/>
  <p:notesSz cx="14355763" cy="9926638"/>
  <p:custDataLst>
    <p:tags r:id="rId5"/>
  </p:custDataLst>
  <p:defaultTextStyle>
    <a:defPPr>
      <a:defRPr lang="zh-CN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8" userDrawn="1">
          <p15:clr>
            <a:srgbClr val="A4A3A4"/>
          </p15:clr>
        </p15:guide>
        <p15:guide id="2" pos="63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C00000"/>
    <a:srgbClr val="D42324"/>
    <a:srgbClr val="FFFFFF"/>
    <a:srgbClr val="0108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173" autoAdjust="0"/>
    <p:restoredTop sz="96331" autoAdjust="0"/>
  </p:normalViewPr>
  <p:slideViewPr>
    <p:cSldViewPr showGuides="1">
      <p:cViewPr varScale="1">
        <p:scale>
          <a:sx n="73" d="100"/>
          <a:sy n="73" d="100"/>
        </p:scale>
        <p:origin x="294" y="78"/>
      </p:cViewPr>
      <p:guideLst>
        <p:guide orient="horz" pos="3168"/>
        <p:guide pos="6332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3" y="2"/>
            <a:ext cx="6221133" cy="498212"/>
          </a:xfrm>
          <a:prstGeom prst="rect">
            <a:avLst/>
          </a:prstGeom>
        </p:spPr>
        <p:txBody>
          <a:bodyPr vert="horz" lIns="73587" tIns="36794" rIns="73587" bIns="36794" rtlCol="0"/>
          <a:lstStyle>
            <a:lvl1pPr algn="l">
              <a:defRPr sz="1000"/>
            </a:lvl1pPr>
          </a:lstStyle>
          <a:p>
            <a:pPr defTabSz="735686"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8131230" y="2"/>
            <a:ext cx="6221133" cy="498212"/>
          </a:xfrm>
          <a:prstGeom prst="rect">
            <a:avLst/>
          </a:prstGeom>
        </p:spPr>
        <p:txBody>
          <a:bodyPr vert="horz" lIns="73587" tIns="36794" rIns="73587" bIns="36794" rtlCol="0"/>
          <a:lstStyle>
            <a:lvl1pPr algn="r">
              <a:defRPr sz="1000"/>
            </a:lvl1pPr>
          </a:lstStyle>
          <a:p>
            <a:pPr defTabSz="735686">
              <a:defRPr/>
            </a:pPr>
            <a:fld id="{C1DB716A-964D-4EB2-8D0E-86C29F8A49E2}" type="datetimeFigureOut">
              <a:rPr lang="zh-CN" altLang="en-US" smtClean="0"/>
              <a:pPr defTabSz="735686">
                <a:defRPr/>
              </a:pPr>
              <a:t>2026/8/6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33813" y="1243013"/>
            <a:ext cx="6688137" cy="3346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73587" tIns="36794" rIns="73587" bIns="36794" rtlCol="0" anchor="ctr"/>
          <a:lstStyle/>
          <a:p>
            <a:pPr marL="0" marR="0" lvl="0" indent="0" algn="l" defTabSz="735686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1435126" y="4776884"/>
            <a:ext cx="11485517" cy="3908927"/>
          </a:xfrm>
          <a:prstGeom prst="rect">
            <a:avLst/>
          </a:prstGeom>
        </p:spPr>
        <p:txBody>
          <a:bodyPr vert="horz" lIns="73587" tIns="36794" rIns="73587" bIns="36794" rtlCol="0"/>
          <a:lstStyle/>
          <a:p>
            <a:pPr marL="0" marR="0" lvl="0" indent="0" algn="l" defTabSz="735686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368161" marR="0" lvl="1" indent="0" algn="l" defTabSz="735686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二级</a:t>
            </a:r>
          </a:p>
          <a:p>
            <a:pPr marL="735686" marR="0" lvl="2" indent="0" algn="l" defTabSz="735686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三级</a:t>
            </a:r>
          </a:p>
          <a:p>
            <a:pPr marL="1103849" marR="0" lvl="3" indent="0" algn="l" defTabSz="735686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四级</a:t>
            </a:r>
          </a:p>
          <a:p>
            <a:pPr marL="1472010" marR="0" lvl="4" indent="0" algn="l" defTabSz="735686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3" y="9428428"/>
            <a:ext cx="6221133" cy="498212"/>
          </a:xfrm>
          <a:prstGeom prst="rect">
            <a:avLst/>
          </a:prstGeom>
        </p:spPr>
        <p:txBody>
          <a:bodyPr vert="horz" lIns="73587" tIns="36794" rIns="73587" bIns="36794" rtlCol="0" anchor="b"/>
          <a:lstStyle>
            <a:lvl1pPr algn="l">
              <a:defRPr sz="1000"/>
            </a:lvl1pPr>
          </a:lstStyle>
          <a:p>
            <a:pPr defTabSz="735686"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8131230" y="9428428"/>
            <a:ext cx="6221133" cy="498212"/>
          </a:xfrm>
          <a:prstGeom prst="rect">
            <a:avLst/>
          </a:prstGeom>
        </p:spPr>
        <p:txBody>
          <a:bodyPr vert="horz" wrap="square" lIns="73587" tIns="36794" rIns="73587" bIns="36794" numCol="1" anchor="b" anchorCtr="0" compatLnSpc="1"/>
          <a:lstStyle>
            <a:lvl1pPr algn="r">
              <a:defRPr sz="1000"/>
            </a:lvl1pPr>
          </a:lstStyle>
          <a:p>
            <a:pPr defTabSz="735686">
              <a:defRPr/>
            </a:pPr>
            <a:fld id="{213A655C-B1AC-4425-A5A8-AB2C31E5176D}" type="slidenum">
              <a:rPr lang="zh-CN" altLang="en-US" smtClean="0"/>
              <a:pPr defTabSz="735686"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825675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118104"/>
            <a:ext cx="17088485" cy="21122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5632704"/>
            <a:ext cx="14072869" cy="2514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9" name="Holder 4"/>
          <p:cNvSpPr>
            <a:spLocks noGrp="1"/>
          </p:cNvSpPr>
          <p:nvPr>
            <p:ph type="ftr" sz="quarter" idx="3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Holder 5"/>
          <p:cNvSpPr>
            <a:spLocks noGrp="1"/>
          </p:cNvSpPr>
          <p:nvPr>
            <p:ph type="dt" sz="half" idx="2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20275FD-135D-4BC5-ABA7-171CF6D46488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8/6/2026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Holder 6"/>
          <p:cNvSpPr>
            <a:spLocks noGrp="1"/>
          </p:cNvSpPr>
          <p:nvPr>
            <p:ph type="sldNum" sz="quarter" idx="14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AE77DD5-325A-4769-9C55-E302D77FA1AB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9" name="Holder 4"/>
          <p:cNvSpPr>
            <a:spLocks noGrp="1"/>
          </p:cNvSpPr>
          <p:nvPr>
            <p:ph type="ftr" sz="quarter" idx="3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Holder 5"/>
          <p:cNvSpPr>
            <a:spLocks noGrp="1"/>
          </p:cNvSpPr>
          <p:nvPr>
            <p:ph type="dt" sz="half" idx="2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B41257D-445D-4368-B419-9FA411A0CAA6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8/6/2026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Holder 6"/>
          <p:cNvSpPr>
            <a:spLocks noGrp="1"/>
          </p:cNvSpPr>
          <p:nvPr>
            <p:ph type="sldNum" sz="quarter" idx="4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F95C69B-6AB9-4BA6-9AF6-127A8972002B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313432"/>
            <a:ext cx="8745283" cy="66385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313432"/>
            <a:ext cx="8745283" cy="66385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9" name="Holder 5"/>
          <p:cNvSpPr>
            <a:spLocks noGrp="1"/>
          </p:cNvSpPr>
          <p:nvPr>
            <p:ph type="ftr" sz="quarter" idx="13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Holder 6"/>
          <p:cNvSpPr>
            <a:spLocks noGrp="1"/>
          </p:cNvSpPr>
          <p:nvPr>
            <p:ph type="dt" sz="half" idx="12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581978B-FCDE-44CA-AB9F-210F33591AC9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8/6/2026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Holder 7"/>
          <p:cNvSpPr>
            <a:spLocks noGrp="1"/>
          </p:cNvSpPr>
          <p:nvPr>
            <p:ph type="sldNum" sz="quarter" idx="4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00BB6B4-23BD-4279-B4C6-9EA1EDC7902A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9" name="Holder 3"/>
          <p:cNvSpPr>
            <a:spLocks noGrp="1"/>
          </p:cNvSpPr>
          <p:nvPr>
            <p:ph type="ftr" sz="quarter" idx="3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Holder 4"/>
          <p:cNvSpPr>
            <a:spLocks noGrp="1"/>
          </p:cNvSpPr>
          <p:nvPr>
            <p:ph type="dt" sz="half" idx="2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4387D2B-5DC5-486C-88BF-A8AF506FA990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8/6/2026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Holder 5"/>
          <p:cNvSpPr>
            <a:spLocks noGrp="1"/>
          </p:cNvSpPr>
          <p:nvPr>
            <p:ph type="sldNum" sz="quarter" idx="4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7583100-B881-4647-9371-B59ADAC7C855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Holder 2"/>
          <p:cNvSpPr>
            <a:spLocks noGrp="1"/>
          </p:cNvSpPr>
          <p:nvPr>
            <p:ph type="ftr" sz="quarter" idx="3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Holder 3"/>
          <p:cNvSpPr>
            <a:spLocks noGrp="1"/>
          </p:cNvSpPr>
          <p:nvPr>
            <p:ph type="dt" sz="half" idx="2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7E9C50C-75B2-4F8F-B4F2-C18ECBD5904B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8/6/2026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Holder 4"/>
          <p:cNvSpPr>
            <a:spLocks noGrp="1"/>
          </p:cNvSpPr>
          <p:nvPr>
            <p:ph type="sldNum" sz="quarter" idx="4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5DFF8DC-8E9D-43EA-9E9C-D93CD9131DF5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bk object 17"/>
          <p:cNvSpPr/>
          <p:nvPr/>
        </p:nvSpPr>
        <p:spPr>
          <a:xfrm>
            <a:off x="0" y="0"/>
            <a:ext cx="0" cy="1588"/>
          </a:xfrm>
          <a:custGeom>
            <a:avLst/>
            <a:gdLst/>
            <a:ahLst/>
            <a:cxnLst>
              <a:cxn ang="0">
                <a:pos x="0" y="98202"/>
              </a:cxn>
              <a:cxn ang="0">
                <a:pos x="0" y="344956"/>
              </a:cxn>
            </a:cxnLst>
            <a:rect l="0" t="0" r="0" b="0"/>
            <a:pathLst>
              <a:path w="1" h="1270">
                <a:moveTo>
                  <a:pt x="0" y="461"/>
                </a:moveTo>
                <a:lnTo>
                  <a:pt x="0" y="1617"/>
                </a:lnTo>
              </a:path>
            </a:pathLst>
          </a:custGeom>
          <a:noFill/>
          <a:ln w="3175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28" name="Holder 2"/>
          <p:cNvSpPr>
            <a:spLocks noGrp="1"/>
          </p:cNvSpPr>
          <p:nvPr>
            <p:ph type="title"/>
          </p:nvPr>
        </p:nvSpPr>
        <p:spPr>
          <a:xfrm>
            <a:off x="1004888" y="401638"/>
            <a:ext cx="18094325" cy="160972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/>
            <a:endParaRPr lang="zh-CN" altLang="zh-CN" dirty="0"/>
          </a:p>
        </p:txBody>
      </p:sp>
      <p:sp>
        <p:nvSpPr>
          <p:cNvPr id="1029" name="Holder 3"/>
          <p:cNvSpPr>
            <a:spLocks noGrp="1"/>
          </p:cNvSpPr>
          <p:nvPr>
            <p:ph type="body"/>
          </p:nvPr>
        </p:nvSpPr>
        <p:spPr>
          <a:xfrm>
            <a:off x="1004888" y="2312988"/>
            <a:ext cx="18094325" cy="663892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/>
            <a:endParaRPr lang="zh-CN" altLang="zh-CN"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 eaLnBrk="1" fontAlgn="auto" hangingPunct="1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 eaLnBrk="1" fontAlgn="auto" hangingPunct="1">
              <a:defRPr noProof="1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A187F2E-D3FA-4D89-8BC6-EEA6E98D90A6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8/6/2026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 algn="r" eaLnBrk="1" hangingPunct="1">
              <a:defRPr noProof="1">
                <a:solidFill>
                  <a:srgbClr val="898989"/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6844445-4DBC-44DA-80E1-FCFBF76E9E15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" y="0"/>
            <a:ext cx="20098512" cy="100584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0" fontAlgn="base" hangingPunct="0">
        <a:spcBef>
          <a:spcPct val="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0" fontAlgn="base" hangingPunct="0">
        <a:spcBef>
          <a:spcPct val="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0" fontAlgn="base" hangingPunct="0">
        <a:spcBef>
          <a:spcPct val="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0" fontAlgn="base" hangingPunct="0">
        <a:spcBef>
          <a:spcPct val="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286000">
        <a:defRPr sz="2000">
          <a:latin typeface="+mn-lt"/>
          <a:ea typeface="+mn-ea"/>
          <a:cs typeface="+mn-cs"/>
        </a:defRPr>
      </a:lvl6pPr>
      <a:lvl7pPr marL="2743200">
        <a:defRPr sz="2000">
          <a:latin typeface="+mn-lt"/>
          <a:ea typeface="+mn-ea"/>
          <a:cs typeface="+mn-cs"/>
        </a:defRPr>
      </a:lvl7pPr>
      <a:lvl8pPr marL="3200400">
        <a:defRPr sz="2000">
          <a:latin typeface="+mn-lt"/>
          <a:ea typeface="+mn-ea"/>
          <a:cs typeface="+mn-cs"/>
        </a:defRPr>
      </a:lvl8pPr>
      <a:lvl9pPr marL="3657600">
        <a:defRPr sz="2000"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 noChangeArrowheads="1"/>
          </p:cNvPicPr>
          <p:nvPr/>
        </p:nvPicPr>
        <p:blipFill rotWithShape="1">
          <a:blip r:embed="rId4" cstate="print">
            <a:grayscl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l="7270"/>
          <a:stretch/>
        </p:blipFill>
        <p:spPr bwMode="auto">
          <a:xfrm>
            <a:off x="10052050" y="5797407"/>
            <a:ext cx="5122864" cy="427613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文本框 5"/>
          <p:cNvSpPr txBox="1"/>
          <p:nvPr/>
        </p:nvSpPr>
        <p:spPr>
          <a:xfrm>
            <a:off x="12968374" y="619172"/>
            <a:ext cx="69487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南京市国土空间规划编制成果公布</a:t>
            </a:r>
          </a:p>
        </p:txBody>
      </p:sp>
      <p:sp>
        <p:nvSpPr>
          <p:cNvPr id="3" name="矩形 2"/>
          <p:cNvSpPr/>
          <p:nvPr/>
        </p:nvSpPr>
        <p:spPr>
          <a:xfrm>
            <a:off x="10052050" y="5789519"/>
            <a:ext cx="5122864" cy="4268881"/>
          </a:xfrm>
          <a:prstGeom prst="rect">
            <a:avLst/>
          </a:prstGeom>
          <a:solidFill>
            <a:srgbClr val="FFFFFF">
              <a:alpha val="20000"/>
            </a:srgbClr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96" name="object 4"/>
          <p:cNvSpPr txBox="1"/>
          <p:nvPr/>
        </p:nvSpPr>
        <p:spPr>
          <a:xfrm>
            <a:off x="10052050" y="9058223"/>
            <a:ext cx="5122864" cy="578172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marL="374650" indent="-363220" algn="ctr" eaLnBrk="1" hangingPunct="1">
              <a:lnSpc>
                <a:spcPct val="153000"/>
              </a:lnSpc>
            </a:pPr>
            <a:r>
              <a:rPr lang="en-US" altLang="zh-CN" sz="1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南京市规划和自然资源局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74650" indent="-363220" algn="ctr" eaLnBrk="1" hangingPunct="1">
              <a:lnSpc>
                <a:spcPct val="153000"/>
              </a:lnSpc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二</a:t>
            </a:r>
            <a:r>
              <a:rPr lang="en-US" altLang="zh-CN" sz="1200" err="1">
                <a:latin typeface="微软雅黑" panose="020B0503020204020204" pitchFamily="34" charset="-122"/>
                <a:ea typeface="微软雅黑" panose="020B0503020204020204" pitchFamily="34" charset="-122"/>
              </a:rPr>
              <a:t>O</a:t>
            </a:r>
            <a:r>
              <a:rPr lang="en-US" altLang="en-US" sz="1200">
                <a:latin typeface="微软雅黑" panose="020B0503020204020204" pitchFamily="34" charset="-122"/>
                <a:ea typeface="微软雅黑" panose="020B0503020204020204" pitchFamily="34" charset="-122"/>
              </a:rPr>
              <a:t>二</a:t>
            </a: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rPr>
              <a:t>六</a:t>
            </a:r>
            <a:r>
              <a:rPr lang="en-US" altLang="zh-CN" sz="120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八</a:t>
            </a:r>
            <a:r>
              <a:rPr lang="en-US" altLang="zh-CN" sz="120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99" name="object 7"/>
          <p:cNvSpPr txBox="1"/>
          <p:nvPr/>
        </p:nvSpPr>
        <p:spPr>
          <a:xfrm>
            <a:off x="15844664" y="609716"/>
            <a:ext cx="3712442" cy="1953612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marL="12700" indent="-12700" algn="just" eaLnBrk="1" hangingPunct="1">
              <a:lnSpc>
                <a:spcPts val="1975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1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前言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2700" indent="-12700" algn="just" eaLnBrk="1" hangingPunct="1">
              <a:lnSpc>
                <a:spcPct val="200000"/>
              </a:lnSpc>
            </a:pPr>
            <a:r>
              <a:rPr lang="zh-CN" altLang="en-US" sz="900">
                <a:latin typeface="微软雅黑" panose="020B0503020204020204" pitchFamily="34" charset="-122"/>
                <a:ea typeface="微软雅黑" panose="020B0503020204020204" pitchFamily="34" charset="-122"/>
              </a:rPr>
              <a:t>        为完善高淳城北商务区北片区详细规划，保障高淳城北商务区北片区建设需求，我局会同高淳区人民政府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组织开展</a:t>
            </a:r>
            <a:r>
              <a:rPr lang="zh-CN" altLang="en-US" sz="900">
                <a:latin typeface="微软雅黑" panose="020B0503020204020204" pitchFamily="34" charset="-122"/>
                <a:ea typeface="微软雅黑" panose="020B0503020204020204" pitchFamily="34" charset="-122"/>
              </a:rPr>
              <a:t>了</a:t>
            </a:r>
            <a:r>
              <a:rPr lang="en-US" altLang="zh-CN" sz="9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《</a:t>
            </a:r>
            <a:r>
              <a:rPr lang="zh-CN" altLang="en-US" sz="9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高淳城北商务区北片区控制性详细规划</a:t>
            </a:r>
            <a:r>
              <a:rPr lang="en-US" altLang="zh-CN" sz="9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》NJGCb020-01</a:t>
            </a:r>
            <a:r>
              <a:rPr lang="zh-CN" altLang="en-US" sz="9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规划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管理单元图则</a:t>
            </a:r>
            <a:r>
              <a:rPr lang="zh-CN" altLang="en-US" sz="9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编制</a:t>
            </a:r>
            <a:r>
              <a:rPr lang="zh-CN" altLang="en-US" sz="900">
                <a:latin typeface="微软雅黑" panose="020B0503020204020204" pitchFamily="34" charset="-122"/>
                <a:ea typeface="微软雅黑" panose="020B0503020204020204" pitchFamily="34" charset="-122"/>
              </a:rPr>
              <a:t>工作。</a:t>
            </a:r>
            <a:endParaRPr lang="en-US" altLang="zh-CN" sz="9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2700" indent="-12700" algn="just" eaLnBrk="1" hangingPunct="1">
              <a:lnSpc>
                <a:spcPct val="200000"/>
              </a:lnSpc>
            </a:pP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根据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中华人民共和国城乡规划法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》《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南京市国土空间规划条例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，现</a:t>
            </a:r>
            <a:r>
              <a:rPr lang="zh-CN" altLang="en-US" sz="900">
                <a:latin typeface="微软雅黑" panose="020B0503020204020204" pitchFamily="34" charset="-122"/>
                <a:ea typeface="微软雅黑" panose="020B0503020204020204" pitchFamily="34" charset="-122"/>
              </a:rPr>
              <a:t>将</a:t>
            </a:r>
            <a:r>
              <a:rPr lang="en-US" altLang="zh-CN" sz="9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《</a:t>
            </a:r>
            <a:r>
              <a:rPr lang="zh-CN" altLang="en-US" sz="9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高淳城北商务区北片区控制性详细规划</a:t>
            </a:r>
            <a:r>
              <a:rPr lang="en-US" altLang="zh-CN" sz="9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》NJGCb020-01</a:t>
            </a:r>
            <a:r>
              <a:rPr lang="zh-CN" altLang="en-US" sz="9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规划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管理单元图则规划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成果向社会予以公布。</a:t>
            </a:r>
          </a:p>
        </p:txBody>
      </p:sp>
      <p:sp>
        <p:nvSpPr>
          <p:cNvPr id="8203" name="object 16"/>
          <p:cNvSpPr txBox="1"/>
          <p:nvPr/>
        </p:nvSpPr>
        <p:spPr>
          <a:xfrm>
            <a:off x="5434013" y="8665409"/>
            <a:ext cx="2689225" cy="100796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marL="184150" indent="-171450" eaLnBrk="1" hangingPunct="1"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地 址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南京市鼓楼区</a:t>
            </a:r>
            <a:r>
              <a:rPr lang="en-US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中山路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171号</a:t>
            </a:r>
          </a:p>
          <a:p>
            <a:pPr marL="184150" indent="-171450" eaLnBrk="1" hangingPunct="1">
              <a:spcBef>
                <a:spcPts val="650"/>
              </a:spcBef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邮 编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210005</a:t>
            </a:r>
          </a:p>
          <a:p>
            <a:pPr marL="184150" indent="-171450" eaLnBrk="1" hangingPunct="1">
              <a:spcBef>
                <a:spcPts val="650"/>
              </a:spcBef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网 址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http://ghj.nanjing.gov.cn</a:t>
            </a:r>
          </a:p>
          <a:p>
            <a:pPr marL="184150" indent="-171450" eaLnBrk="1" hangingPunct="1">
              <a:spcBef>
                <a:spcPts val="650"/>
              </a:spcBef>
              <a:buFont typeface="Arial" panose="020B0604020202020204" pitchFamily="34" charset="0"/>
              <a:buChar char="•"/>
            </a:pPr>
            <a:r>
              <a:rPr lang="en-US" altLang="zh-CN" sz="12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咨询电话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025-52126800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object 12"/>
          <p:cNvSpPr txBox="1"/>
          <p:nvPr/>
        </p:nvSpPr>
        <p:spPr>
          <a:xfrm>
            <a:off x="15844664" y="6520894"/>
            <a:ext cx="3712442" cy="2272417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marL="12700" indent="-12700" algn="just" eaLnBrk="1" hangingPunct="1">
              <a:lnSpc>
                <a:spcPts val="1975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说明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2700" indent="-12700" algn="just" eaLnBrk="1" hangingPunct="1">
              <a:lnSpc>
                <a:spcPct val="200000"/>
              </a:lnSpc>
            </a:pP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1、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本规划</a:t>
            </a:r>
            <a:r>
              <a:rPr lang="en-US" altLang="zh-CN" sz="9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是城市发展的控制与引导性文件，不代表具体的项目实施计划和实施方案。一旦有建设行为，应依据批准的具体项目建设方案实施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 marL="12700" indent="-12700" algn="just" eaLnBrk="1" hangingPunct="1">
              <a:lnSpc>
                <a:spcPct val="200000"/>
              </a:lnSpc>
            </a:pP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2、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国土空间规划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是不断优化更新的过程，规划内容以南京市规划和自然资源局存档备查的最新版本为准，同一地区同内容深度规划若有更新，南京市规划和自然资源局将</a:t>
            </a:r>
            <a:r>
              <a:rPr lang="en-US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依法及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时在网站上公布，本材料自动作废。</a:t>
            </a:r>
          </a:p>
          <a:p>
            <a:pPr marL="12700" indent="-12700" algn="just" eaLnBrk="1" hangingPunct="1">
              <a:lnSpc>
                <a:spcPct val="200000"/>
              </a:lnSpc>
            </a:pPr>
            <a:r>
              <a:rPr lang="en-US" altLang="zh-CN" sz="900" noProof="1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900" noProof="1">
                <a:latin typeface="微软雅黑" panose="020B0503020204020204" pitchFamily="34" charset="-122"/>
                <a:ea typeface="微软雅黑" panose="020B0503020204020204" pitchFamily="34" charset="-122"/>
              </a:rPr>
              <a:t>、本材料版权及解释权归南京市规划和自然资源局所有，未取得版权人的书面授权，谢绝改变、分发、发布或使用本材料图文资料。</a:t>
            </a:r>
          </a:p>
        </p:txBody>
      </p:sp>
      <p:pic>
        <p:nvPicPr>
          <p:cNvPr id="13" name="图片 2"/>
          <p:cNvPicPr>
            <a:picLocks noChangeAspect="1"/>
          </p:cNvPicPr>
          <p:nvPr/>
        </p:nvPicPr>
        <p:blipFill rotWithShape="1">
          <a:blip r:embed="rId6"/>
          <a:srcRect r="79277"/>
          <a:stretch/>
        </p:blipFill>
        <p:spPr>
          <a:xfrm>
            <a:off x="12566650" y="533400"/>
            <a:ext cx="473732" cy="5302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7" name="object 5"/>
          <p:cNvSpPr txBox="1"/>
          <p:nvPr/>
        </p:nvSpPr>
        <p:spPr>
          <a:xfrm>
            <a:off x="10952150" y="2367905"/>
            <a:ext cx="4281364" cy="474169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marL="11430" algn="ctr" eaLnBrk="1" hangingPunct="1">
              <a:lnSpc>
                <a:spcPct val="102000"/>
              </a:lnSpc>
            </a:pPr>
            <a:r>
              <a:rPr lang="en-US" altLang="zh-CN" sz="1600" b="1">
                <a:solidFill>
                  <a:srgbClr val="FFFFFF"/>
                </a:solidFill>
                <a:latin typeface="宋体" panose="02010600030101010101" pitchFamily="2" charset="-122"/>
              </a:rPr>
              <a:t>《</a:t>
            </a:r>
            <a:r>
              <a:rPr lang="zh-CN" altLang="en-US" sz="1600" b="1">
                <a:solidFill>
                  <a:srgbClr val="FFFFFF"/>
                </a:solidFill>
                <a:latin typeface="宋体" panose="02010600030101010101" pitchFamily="2" charset="-122"/>
              </a:rPr>
              <a:t>高淳城北商务区北片区控制性详细规划</a:t>
            </a:r>
            <a:r>
              <a:rPr lang="en-US" altLang="zh-CN" sz="1600" b="1">
                <a:solidFill>
                  <a:srgbClr val="FFFFFF"/>
                </a:solidFill>
                <a:latin typeface="宋体" panose="02010600030101010101" pitchFamily="2" charset="-122"/>
              </a:rPr>
              <a:t>》</a:t>
            </a:r>
            <a:endParaRPr lang="en-US" altLang="zh-CN" sz="1600" b="1" dirty="0">
              <a:solidFill>
                <a:srgbClr val="FFFFFF"/>
              </a:solidFill>
              <a:latin typeface="宋体" panose="02010600030101010101" pitchFamily="2" charset="-122"/>
            </a:endParaRPr>
          </a:p>
          <a:p>
            <a:pPr marL="11430" algn="ctr" eaLnBrk="1" hangingPunct="1">
              <a:lnSpc>
                <a:spcPct val="102000"/>
              </a:lnSpc>
            </a:pPr>
            <a:r>
              <a:rPr lang="en-US" altLang="zh-CN" sz="1600" b="1">
                <a:solidFill>
                  <a:srgbClr val="FFFFFF"/>
                </a:solidFill>
                <a:latin typeface="宋体" panose="02010600030101010101" pitchFamily="2" charset="-122"/>
              </a:rPr>
              <a:t>NJGCb020-01</a:t>
            </a:r>
            <a:r>
              <a:rPr lang="zh-CN" altLang="en-US" sz="1600" b="1">
                <a:solidFill>
                  <a:srgbClr val="FFFFFF"/>
                </a:solidFill>
                <a:latin typeface="宋体" panose="02010600030101010101" pitchFamily="2" charset="-122"/>
              </a:rPr>
              <a:t>规划</a:t>
            </a:r>
            <a:r>
              <a:rPr lang="zh-CN" altLang="en-US" sz="1600" b="1" dirty="0">
                <a:solidFill>
                  <a:srgbClr val="FFFFFF"/>
                </a:solidFill>
                <a:latin typeface="宋体" panose="02010600030101010101" pitchFamily="2" charset="-122"/>
              </a:rPr>
              <a:t>管理单元图则</a:t>
            </a:r>
            <a:endParaRPr lang="zh-CN" altLang="en-US" sz="1600" b="1" dirty="0">
              <a:solidFill>
                <a:srgbClr val="FFFFFF"/>
              </a:solidFill>
              <a:latin typeface="宋体" panose="02010600030101010101" pitchFamily="2" charset="-122"/>
              <a:sym typeface="+mn-e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7"/>
          <p:cNvSpPr txBox="1"/>
          <p:nvPr/>
        </p:nvSpPr>
        <p:spPr>
          <a:xfrm>
            <a:off x="316098" y="945541"/>
            <a:ext cx="1454150" cy="2222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marL="12700" eaLnBrk="1" hangingPunct="1"/>
            <a:r>
              <a:rPr lang="en-US" altLang="zh-CN" sz="1400" b="1" dirty="0" err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区位</a:t>
            </a:r>
            <a:endParaRPr lang="en-US" altLang="zh-CN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object 8"/>
          <p:cNvSpPr/>
          <p:nvPr/>
        </p:nvSpPr>
        <p:spPr>
          <a:xfrm>
            <a:off x="0" y="779463"/>
            <a:ext cx="20104100" cy="0"/>
          </a:xfrm>
          <a:custGeom>
            <a:avLst/>
            <a:gdLst>
              <a:gd name="txL" fmla="*/ 0 w 20104100"/>
              <a:gd name="txT" fmla="*/ 0 h 1"/>
              <a:gd name="txR" fmla="*/ 20104100 w 20104100"/>
              <a:gd name="txB" fmla="*/ 0 h 1"/>
            </a:gdLst>
            <a:ahLst/>
            <a:cxnLst>
              <a:cxn ang="0">
                <a:pos x="0" y="0"/>
              </a:cxn>
              <a:cxn ang="0">
                <a:pos x="20104100" y="0"/>
              </a:cxn>
            </a:cxnLst>
            <a:rect l="txL" t="txT" r="txR" b="txB"/>
            <a:pathLst>
              <a:path w="20104100" h="1">
                <a:moveTo>
                  <a:pt x="0" y="0"/>
                </a:moveTo>
                <a:lnTo>
                  <a:pt x="20104099" y="0"/>
                </a:lnTo>
              </a:path>
            </a:pathLst>
          </a:custGeom>
          <a:noFill/>
          <a:ln w="8666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8" name="object 9"/>
          <p:cNvSpPr/>
          <p:nvPr/>
        </p:nvSpPr>
        <p:spPr>
          <a:xfrm>
            <a:off x="0" y="0"/>
            <a:ext cx="0" cy="10053638"/>
          </a:xfrm>
          <a:custGeom>
            <a:avLst/>
            <a:gdLst>
              <a:gd name="txL" fmla="*/ 0 w 1"/>
              <a:gd name="txT" fmla="*/ 0 h 10053320"/>
              <a:gd name="txR" fmla="*/ 0 w 1"/>
              <a:gd name="txB" fmla="*/ 10053320 h 10053320"/>
            </a:gdLst>
            <a:ahLst/>
            <a:cxnLst>
              <a:cxn ang="0">
                <a:pos x="0" y="0"/>
              </a:cxn>
              <a:cxn ang="0">
                <a:pos x="0" y="10060684"/>
              </a:cxn>
            </a:cxnLst>
            <a:rect l="txL" t="txT" r="txR" b="txB"/>
            <a:pathLst>
              <a:path w="1" h="10053320">
                <a:moveTo>
                  <a:pt x="0" y="0"/>
                </a:moveTo>
                <a:lnTo>
                  <a:pt x="0" y="10052740"/>
                </a:lnTo>
              </a:path>
            </a:pathLst>
          </a:custGeom>
          <a:noFill/>
          <a:ln w="8666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" name="object 10"/>
          <p:cNvSpPr/>
          <p:nvPr/>
        </p:nvSpPr>
        <p:spPr>
          <a:xfrm>
            <a:off x="-639" y="10034588"/>
            <a:ext cx="20104100" cy="0"/>
          </a:xfrm>
          <a:custGeom>
            <a:avLst/>
            <a:gdLst>
              <a:gd name="txL" fmla="*/ 0 w 20104100"/>
              <a:gd name="txT" fmla="*/ 0 h 1"/>
              <a:gd name="txR" fmla="*/ 20104100 w 20104100"/>
              <a:gd name="txB" fmla="*/ 0 h 1"/>
            </a:gdLst>
            <a:ahLst/>
            <a:cxnLst>
              <a:cxn ang="0">
                <a:pos x="0" y="0"/>
              </a:cxn>
              <a:cxn ang="0">
                <a:pos x="20104100" y="0"/>
              </a:cxn>
            </a:cxnLst>
            <a:rect l="txL" t="txT" r="txR" b="txB"/>
            <a:pathLst>
              <a:path w="20104100" h="1">
                <a:moveTo>
                  <a:pt x="0" y="0"/>
                </a:moveTo>
                <a:lnTo>
                  <a:pt x="20104099" y="0"/>
                </a:lnTo>
              </a:path>
            </a:pathLst>
          </a:custGeom>
          <a:noFill/>
          <a:ln w="8666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" name="object 7"/>
          <p:cNvSpPr txBox="1"/>
          <p:nvPr/>
        </p:nvSpPr>
        <p:spPr>
          <a:xfrm>
            <a:off x="5643991" y="924744"/>
            <a:ext cx="2174875" cy="21526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marL="12700" eaLnBrk="1" hangingPunct="1"/>
            <a:r>
              <a:rPr lang="zh-CN" altLang="en-US" sz="1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单元图则</a:t>
            </a:r>
            <a:endParaRPr lang="en-US" altLang="en-US" sz="14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191510" y="783478"/>
            <a:ext cx="0" cy="9117013"/>
          </a:xfrm>
          <a:custGeom>
            <a:avLst/>
            <a:gdLst>
              <a:gd name="txL" fmla="*/ 0 w 1"/>
              <a:gd name="txT" fmla="*/ 0 h 9116695"/>
              <a:gd name="txR" fmla="*/ 0 w 1"/>
              <a:gd name="txB" fmla="*/ 9116695 h 9116695"/>
            </a:gdLst>
            <a:ahLst/>
            <a:cxnLst>
              <a:cxn ang="0">
                <a:pos x="0" y="0"/>
              </a:cxn>
              <a:cxn ang="0">
                <a:pos x="0" y="9124211"/>
              </a:cxn>
            </a:cxnLst>
            <a:rect l="txL" t="txT" r="txR" b="txB"/>
            <a:pathLst>
              <a:path w="1" h="9116695">
                <a:moveTo>
                  <a:pt x="0" y="0"/>
                </a:moveTo>
                <a:lnTo>
                  <a:pt x="0" y="9116254"/>
                </a:lnTo>
              </a:path>
            </a:pathLst>
          </a:custGeom>
          <a:noFill/>
          <a:ln w="8666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" name="object 2"/>
          <p:cNvSpPr txBox="1"/>
          <p:nvPr/>
        </p:nvSpPr>
        <p:spPr>
          <a:xfrm>
            <a:off x="-639" y="362749"/>
            <a:ext cx="20104099" cy="285078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marL="12700" algn="ctr">
              <a:lnSpc>
                <a:spcPct val="150000"/>
              </a:lnSpc>
            </a:pPr>
            <a:r>
              <a:rPr lang="en-US" altLang="zh-CN" sz="1400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《</a:t>
            </a:r>
            <a:r>
              <a: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高淳城北商务区北片区控制性详细规划</a:t>
            </a:r>
            <a:r>
              <a:rPr lang="en-US" altLang="zh-CN" sz="1400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》NJGCb020-01</a:t>
            </a:r>
            <a:r>
              <a: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规划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管理单元图则</a:t>
            </a:r>
          </a:p>
        </p:txBody>
      </p:sp>
      <p:sp>
        <p:nvSpPr>
          <p:cNvPr id="13" name="矩形 12"/>
          <p:cNvSpPr/>
          <p:nvPr/>
        </p:nvSpPr>
        <p:spPr>
          <a:xfrm>
            <a:off x="18038644" y="1857817"/>
            <a:ext cx="507121" cy="1521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78E2E7A0-5722-5A9A-3032-4C94CED4150B}"/>
              </a:ext>
            </a:extLst>
          </p:cNvPr>
          <p:cNvSpPr/>
          <p:nvPr/>
        </p:nvSpPr>
        <p:spPr>
          <a:xfrm>
            <a:off x="560161" y="4921188"/>
            <a:ext cx="4019281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zh-CN" altLang="en-US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本</a:t>
            </a:r>
            <a:r>
              <a:rPr lang="zh-CN" altLang="zh-CN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图</a:t>
            </a:r>
            <a:r>
              <a:rPr lang="zh-CN" altLang="zh-CN" sz="900" kern="10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则在</a:t>
            </a:r>
            <a:r>
              <a:rPr lang="zh-CN" altLang="en-US" sz="900" kern="10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高淳</a:t>
            </a:r>
            <a:r>
              <a:rPr lang="zh-CN" altLang="zh-CN" sz="900" kern="10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区</a:t>
            </a:r>
            <a:r>
              <a:rPr lang="zh-CN" altLang="zh-CN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的位置</a:t>
            </a:r>
          </a:p>
        </p:txBody>
      </p:sp>
      <p:sp>
        <p:nvSpPr>
          <p:cNvPr id="22" name="object 3"/>
          <p:cNvSpPr txBox="1"/>
          <p:nvPr/>
        </p:nvSpPr>
        <p:spPr>
          <a:xfrm>
            <a:off x="316098" y="1298656"/>
            <a:ext cx="4694055" cy="5987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12700" indent="323850" algn="just" eaLnBrk="1" fontAlgn="auto" hangingPunct="1">
              <a:lnSpc>
                <a:spcPct val="150000"/>
              </a:lnSpc>
              <a:defRPr/>
            </a:pPr>
            <a:r>
              <a:rPr lang="en-US" altLang="zh-CN" sz="900" spc="2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NJGCb020-01</a:t>
            </a:r>
            <a:r>
              <a:rPr lang="zh-CN" altLang="en-US" sz="900" spc="2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规划</a:t>
            </a:r>
            <a:r>
              <a:rPr lang="zh-CN" altLang="en-US" sz="900" spc="2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管理单元图</a:t>
            </a:r>
            <a:r>
              <a:rPr lang="zh-CN" altLang="en-US" sz="900" spc="2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则位于南京高淳中心城区范围内，东至金澜路（规划），南至淳溪路（规划），西至规划西侧道路，北至古城路（规划），用地面积约</a:t>
            </a:r>
            <a:r>
              <a:rPr lang="en-US" altLang="zh-CN" sz="900" spc="2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92.73</a:t>
            </a:r>
            <a:r>
              <a:rPr lang="zh-CN" altLang="en-US" sz="900" spc="2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公顷。</a:t>
            </a:r>
            <a:endParaRPr lang="zh-CN" altLang="en-US" sz="900" spc="2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18038644" y="1857817"/>
            <a:ext cx="507121" cy="1521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6" name="矩形 95">
            <a:extLst>
              <a:ext uri="{FF2B5EF4-FFF2-40B4-BE49-F238E27FC236}">
                <a16:creationId xmlns:a16="http://schemas.microsoft.com/office/drawing/2014/main" id="{E6DDE204-CA49-15AB-5EB5-15D23A969ADA}"/>
              </a:ext>
            </a:extLst>
          </p:cNvPr>
          <p:cNvSpPr/>
          <p:nvPr/>
        </p:nvSpPr>
        <p:spPr>
          <a:xfrm>
            <a:off x="742618" y="9504926"/>
            <a:ext cx="367905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zh-CN" altLang="en-US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本</a:t>
            </a:r>
            <a:r>
              <a:rPr lang="zh-CN" altLang="zh-CN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图</a:t>
            </a:r>
            <a:r>
              <a:rPr lang="zh-CN" altLang="zh-CN" sz="900" kern="10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则在</a:t>
            </a:r>
            <a:r>
              <a:rPr lang="zh-CN" altLang="en-US" sz="900" kern="10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淳溪街道</a:t>
            </a:r>
            <a:r>
              <a:rPr lang="zh-CN" altLang="zh-CN" sz="900" kern="10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的</a:t>
            </a:r>
            <a:r>
              <a:rPr lang="zh-CN" altLang="zh-CN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位置</a:t>
            </a:r>
          </a:p>
        </p:txBody>
      </p:sp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0DB771D4-E157-F1AB-AF44-2C4FEA7758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6092239"/>
              </p:ext>
            </p:extLst>
          </p:nvPr>
        </p:nvGraphicFramePr>
        <p:xfrm>
          <a:off x="16136726" y="9201175"/>
          <a:ext cx="3333750" cy="544243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5236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100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221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CN" altLang="en-US" sz="900" b="0" kern="1200" noProof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批准单位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zh-CN" altLang="en-US" sz="9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南京市人民政府</a:t>
                      </a:r>
                    </a:p>
                  </a:txBody>
                  <a:tcPr marL="0" marR="0" marT="0" marB="0" anchor="ctr" anchorCtr="1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202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CN" altLang="en-US" sz="900" b="0" kern="1200" noProof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批准文号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buClr>
                          <a:schemeClr val="accent2"/>
                        </a:buClr>
                        <a:buSzPct val="110000"/>
                      </a:pPr>
                      <a:r>
                        <a:rPr kumimoji="1" lang="zh-CN" altLang="en-US" sz="900" b="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宁政复</a:t>
                      </a:r>
                      <a:r>
                        <a:rPr kumimoji="1" lang="en-US" altLang="zh-CN" sz="900" b="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〔2026〕86</a:t>
                      </a:r>
                      <a:r>
                        <a:rPr kumimoji="1" lang="zh-CN" altLang="en-US" sz="900" b="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号</a:t>
                      </a:r>
                      <a:endParaRPr kumimoji="1" lang="zh-CN" altLang="en-US" sz="900" b="0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 anchorCtr="1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9" name="图片 18">
            <a:extLst>
              <a:ext uri="{FF2B5EF4-FFF2-40B4-BE49-F238E27FC236}">
                <a16:creationId xmlns:a16="http://schemas.microsoft.com/office/drawing/2014/main" id="{10AD222D-1386-6C95-F921-F5EA14C56D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624" y="2204354"/>
            <a:ext cx="3891600" cy="2666349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id="{0EB73C59-89D4-2F69-EA93-CC2E1C4EFC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624" y="5505992"/>
            <a:ext cx="3891600" cy="3956057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31" name="图片 30">
            <a:extLst>
              <a:ext uri="{FF2B5EF4-FFF2-40B4-BE49-F238E27FC236}">
                <a16:creationId xmlns:a16="http://schemas.microsoft.com/office/drawing/2014/main" id="{AB57C8AD-ED8E-68BD-1323-77D0E8B223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5069" y="2502886"/>
            <a:ext cx="7200000" cy="5090419"/>
          </a:xfrm>
          <a:prstGeom prst="rect">
            <a:avLst/>
          </a:prstGeom>
        </p:spPr>
      </p:pic>
      <p:pic>
        <p:nvPicPr>
          <p:cNvPr id="98" name="图片 97">
            <a:extLst>
              <a:ext uri="{FF2B5EF4-FFF2-40B4-BE49-F238E27FC236}">
                <a16:creationId xmlns:a16="http://schemas.microsoft.com/office/drawing/2014/main" id="{CCF2B951-CBF6-9052-630D-1236F9A335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81142" y="2502886"/>
            <a:ext cx="7200000" cy="5090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75394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N2Y0ZDAzNDUzMWQxNTUxMjJmYzQwOTRhYjVjMTI3ZTAifQ==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5504</TotalTime>
  <Words>288</Words>
  <Application>Microsoft Office PowerPoint</Application>
  <PresentationFormat>自定义</PresentationFormat>
  <Paragraphs>26</Paragraphs>
  <Slides>2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8" baseType="lpstr">
      <vt:lpstr>等线</vt:lpstr>
      <vt:lpstr>宋体</vt:lpstr>
      <vt:lpstr>微软雅黑</vt:lpstr>
      <vt:lpstr>Arial</vt:lpstr>
      <vt:lpstr>Calibri</vt:lpstr>
      <vt:lpstr>Office Theme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zc</dc:creator>
  <cp:lastModifiedBy>JLL</cp:lastModifiedBy>
  <cp:revision>418</cp:revision>
  <cp:lastPrinted>2024-03-26T06:31:01Z</cp:lastPrinted>
  <dcterms:created xsi:type="dcterms:W3CDTF">2019-11-04T11:42:00Z</dcterms:created>
  <dcterms:modified xsi:type="dcterms:W3CDTF">2026-08-06T07:23:57Z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2019-10-16T00:00:00Z</vt:filetime>
  </property>
  <property fmtid="{D5CDD505-2E9C-101B-9397-08002B2CF9AE}" pid="3" name="Creator">
    <vt:lpwstr>Microsoft? Office PowerPoint 2007</vt:lpwstr>
  </property>
  <property fmtid="{D5CDD505-2E9C-101B-9397-08002B2CF9AE}" pid="4" name="LastSaved">
    <vt:filetime>2019-11-11T00:00:00Z</vt:filetime>
  </property>
  <property fmtid="{D5CDD505-2E9C-101B-9397-08002B2CF9AE}" pid="5" name="ICV">
    <vt:lpwstr>71574463EEF24D818072EAEF89BD15EC</vt:lpwstr>
  </property>
  <property fmtid="{D5CDD505-2E9C-101B-9397-08002B2CF9AE}" pid="6" name="KSOProductBuildVer">
    <vt:lpwstr>2052-11.1.0.12302</vt:lpwstr>
  </property>
</Properties>
</file>