
<file path=[Content_Types].xml><?xml version="1.0" encoding="utf-8"?>
<Types xmlns="http://schemas.openxmlformats.org/package/2006/content-types"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wdp" ContentType="image/vnd.ms-photo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20104100" cy="10058400"/>
  <p:notesSz cx="14355763" cy="9926638"/>
  <p:custDataLst>
    <p:tags r:id="rId5"/>
  </p:custDataLst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66" userDrawn="1">
          <p15:clr>
            <a:srgbClr val="A4A3A4"/>
          </p15:clr>
        </p15:guide>
        <p15:guide id="2" pos="639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0000"/>
    <a:srgbClr val="0000FF"/>
    <a:srgbClr val="D42324"/>
    <a:srgbClr val="FFFFFF"/>
    <a:srgbClr val="01089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6740" autoAdjust="0"/>
    <p:restoredTop sz="96331" autoAdjust="0"/>
  </p:normalViewPr>
  <p:slideViewPr>
    <p:cSldViewPr showGuides="1">
      <p:cViewPr>
        <p:scale>
          <a:sx n="105" d="100"/>
          <a:sy n="105" d="100"/>
        </p:scale>
        <p:origin x="-72" y="-72"/>
      </p:cViewPr>
      <p:guideLst>
        <p:guide orient="horz" pos="3166"/>
        <p:guide pos="6399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6221133" cy="498212"/>
          </a:xfrm>
          <a:prstGeom prst="rect">
            <a:avLst/>
          </a:prstGeom>
        </p:spPr>
        <p:txBody>
          <a:bodyPr vert="horz" lIns="73587" tIns="36794" rIns="73587" bIns="36794" rtlCol="0"/>
          <a:lstStyle>
            <a:lvl1pPr algn="l">
              <a:defRPr sz="1000"/>
            </a:lvl1pPr>
          </a:lstStyle>
          <a:p>
            <a:pPr defTabSz="735965"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8131230" y="2"/>
            <a:ext cx="6221133" cy="498212"/>
          </a:xfrm>
          <a:prstGeom prst="rect">
            <a:avLst/>
          </a:prstGeom>
        </p:spPr>
        <p:txBody>
          <a:bodyPr vert="horz" lIns="73587" tIns="36794" rIns="73587" bIns="36794" rtlCol="0"/>
          <a:lstStyle>
            <a:lvl1pPr algn="r">
              <a:defRPr sz="1000"/>
            </a:lvl1pPr>
          </a:lstStyle>
          <a:p>
            <a:pPr defTabSz="735965">
              <a:defRPr/>
            </a:pPr>
            <a:fld id="{C1DB716A-964D-4EB2-8D0E-86C29F8A49E2}" type="datetimeFigureOut">
              <a:rPr lang="zh-CN" altLang="en-US" smtClean="0"/>
              <a:pPr defTabSz="735965">
                <a:defRPr/>
              </a:pPr>
              <a:t>2026/8/25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33813" y="1243013"/>
            <a:ext cx="6688137" cy="3346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73587" tIns="36794" rIns="73587" bIns="36794" rtlCol="0" anchor="ctr"/>
          <a:lstStyle/>
          <a:p>
            <a:pPr marL="0" marR="0" lvl="0" indent="0" algn="l" defTabSz="735965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1435126" y="4776884"/>
            <a:ext cx="11485517" cy="3908927"/>
          </a:xfrm>
          <a:prstGeom prst="rect">
            <a:avLst/>
          </a:prstGeom>
        </p:spPr>
        <p:txBody>
          <a:bodyPr vert="horz" lIns="73587" tIns="36794" rIns="73587" bIns="36794" rtlCol="0"/>
          <a:lstStyle/>
          <a:p>
            <a:pPr marL="0" marR="0" lvl="0" indent="0" algn="l" defTabSz="735965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单击此处编辑母版文本样式</a:t>
            </a:r>
          </a:p>
          <a:p>
            <a:pPr marL="368300" marR="0" lvl="1" indent="0" algn="l" defTabSz="735965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二级</a:t>
            </a:r>
          </a:p>
          <a:p>
            <a:pPr marL="735965" marR="0" lvl="2" indent="0" algn="l" defTabSz="735965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三级</a:t>
            </a:r>
          </a:p>
          <a:p>
            <a:pPr marL="1103630" marR="0" lvl="3" indent="0" algn="l" defTabSz="735965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四级</a:t>
            </a:r>
          </a:p>
          <a:p>
            <a:pPr marL="1471930" marR="0" lvl="4" indent="0" algn="l" defTabSz="735965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3" y="9428428"/>
            <a:ext cx="6221133" cy="498212"/>
          </a:xfrm>
          <a:prstGeom prst="rect">
            <a:avLst/>
          </a:prstGeom>
        </p:spPr>
        <p:txBody>
          <a:bodyPr vert="horz" lIns="73587" tIns="36794" rIns="73587" bIns="36794" rtlCol="0" anchor="b"/>
          <a:lstStyle>
            <a:lvl1pPr algn="l">
              <a:defRPr sz="1000"/>
            </a:lvl1pPr>
          </a:lstStyle>
          <a:p>
            <a:pPr defTabSz="735965"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8131230" y="9428428"/>
            <a:ext cx="6221133" cy="498212"/>
          </a:xfrm>
          <a:prstGeom prst="rect">
            <a:avLst/>
          </a:prstGeom>
        </p:spPr>
        <p:txBody>
          <a:bodyPr vert="horz" wrap="square" lIns="73587" tIns="36794" rIns="73587" bIns="36794" numCol="1" anchor="b" anchorCtr="0" compatLnSpc="1"/>
          <a:lstStyle>
            <a:lvl1pPr algn="r">
              <a:defRPr sz="1000"/>
            </a:lvl1pPr>
          </a:lstStyle>
          <a:p>
            <a:pPr defTabSz="735965">
              <a:defRPr/>
            </a:pPr>
            <a:fld id="{213A655C-B1AC-4425-A5A8-AB2C31E5176D}" type="slidenum">
              <a:rPr lang="zh-CN" altLang="en-US" smtClean="0"/>
              <a:pPr defTabSz="735965"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0243" name="备注占位符 2"/>
          <p:cNvSpPr>
            <a:spLocks noGrp="1"/>
          </p:cNvSpPr>
          <p:nvPr>
            <p:ph type="body" idx="1"/>
          </p:nvPr>
        </p:nvSpPr>
        <p:spPr>
          <a:xfrm>
            <a:off x="1435126" y="4776884"/>
            <a:ext cx="11485517" cy="3908927"/>
          </a:xfrm>
          <a:noFill/>
          <a:ln>
            <a:noFill/>
          </a:ln>
        </p:spPr>
        <p:txBody>
          <a:bodyPr wrap="square" lIns="73587" tIns="36794" rIns="73587" bIns="36794" anchor="t" anchorCtr="0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024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8131230" y="9428428"/>
            <a:ext cx="6221133" cy="498212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/>
            <a:fld id="{9A0DB2DC-4C9A-4742-B13C-FB6460FD3503}" type="slidenum">
              <a:rPr lang="zh-CN" altLang="en-US" dirty="0">
                <a:solidFill>
                  <a:srgbClr val="000000"/>
                </a:solidFill>
              </a:rPr>
              <a:pPr lvl="0" algn="r"/>
              <a:t>2</a:t>
            </a:fld>
            <a:endParaRPr lang="zh-CN" alt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118104"/>
            <a:ext cx="17088485" cy="21122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5632704"/>
            <a:ext cx="14072869" cy="2514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9" name="Holder 4"/>
          <p:cNvSpPr>
            <a:spLocks noGrp="1"/>
          </p:cNvSpPr>
          <p:nvPr>
            <p:ph type="ftr" sz="quarter" idx="3"/>
          </p:nvPr>
        </p:nvSpPr>
        <p:spPr>
          <a:xfrm>
            <a:off x="6835775" y="9353550"/>
            <a:ext cx="6432550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Holder 5"/>
          <p:cNvSpPr>
            <a:spLocks noGrp="1"/>
          </p:cNvSpPr>
          <p:nvPr>
            <p:ph type="dt" sz="half" idx="2"/>
          </p:nvPr>
        </p:nvSpPr>
        <p:spPr>
          <a:xfrm>
            <a:off x="1004888" y="9353550"/>
            <a:ext cx="4624388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20275FD-135D-4BC5-ABA7-171CF6D46488}" type="datetimeFigureOut"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8/25/2026</a:t>
            </a:fld>
            <a:endParaRPr kumimoji="0" lang="en-US" sz="18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Holder 6"/>
          <p:cNvSpPr>
            <a:spLocks noGrp="1"/>
          </p:cNvSpPr>
          <p:nvPr>
            <p:ph type="sldNum" sz="quarter" idx="14"/>
          </p:nvPr>
        </p:nvSpPr>
        <p:spPr>
          <a:xfrm>
            <a:off x="14474825" y="9353550"/>
            <a:ext cx="4624388" cy="5032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sp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AE77DD5-325A-4769-9C55-E302D77FA1AB}" type="slidenum">
              <a:rPr kumimoji="0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zh-CN" altLang="zh-CN" sz="18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9" name="Holder 4"/>
          <p:cNvSpPr>
            <a:spLocks noGrp="1"/>
          </p:cNvSpPr>
          <p:nvPr>
            <p:ph type="ftr" sz="quarter" idx="3"/>
          </p:nvPr>
        </p:nvSpPr>
        <p:spPr>
          <a:xfrm>
            <a:off x="6835775" y="9353550"/>
            <a:ext cx="6432550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Holder 5"/>
          <p:cNvSpPr>
            <a:spLocks noGrp="1"/>
          </p:cNvSpPr>
          <p:nvPr>
            <p:ph type="dt" sz="half" idx="2"/>
          </p:nvPr>
        </p:nvSpPr>
        <p:spPr>
          <a:xfrm>
            <a:off x="1004888" y="9353550"/>
            <a:ext cx="4624388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B41257D-445D-4368-B419-9FA411A0CAA6}" type="datetimeFigureOut"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8/25/2026</a:t>
            </a:fld>
            <a:endParaRPr kumimoji="0" lang="en-US" sz="18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Holder 6"/>
          <p:cNvSpPr>
            <a:spLocks noGrp="1"/>
          </p:cNvSpPr>
          <p:nvPr>
            <p:ph type="sldNum" sz="quarter" idx="4"/>
          </p:nvPr>
        </p:nvSpPr>
        <p:spPr>
          <a:xfrm>
            <a:off x="14474825" y="9353550"/>
            <a:ext cx="4624388" cy="5032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sp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F95C69B-6AB9-4BA6-9AF6-127A8972002B}" type="slidenum">
              <a:rPr kumimoji="0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zh-CN" altLang="zh-CN" sz="18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313432"/>
            <a:ext cx="8745283" cy="66385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313432"/>
            <a:ext cx="8745283" cy="66385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9" name="Holder 5"/>
          <p:cNvSpPr>
            <a:spLocks noGrp="1"/>
          </p:cNvSpPr>
          <p:nvPr>
            <p:ph type="ftr" sz="quarter" idx="13"/>
          </p:nvPr>
        </p:nvSpPr>
        <p:spPr>
          <a:xfrm>
            <a:off x="6835775" y="9353550"/>
            <a:ext cx="6432550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Holder 6"/>
          <p:cNvSpPr>
            <a:spLocks noGrp="1"/>
          </p:cNvSpPr>
          <p:nvPr>
            <p:ph type="dt" sz="half" idx="12"/>
          </p:nvPr>
        </p:nvSpPr>
        <p:spPr>
          <a:xfrm>
            <a:off x="1004888" y="9353550"/>
            <a:ext cx="4624388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581978B-FCDE-44CA-AB9F-210F33591AC9}" type="datetimeFigureOut"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8/25/2026</a:t>
            </a:fld>
            <a:endParaRPr kumimoji="0" lang="en-US" sz="18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Holder 7"/>
          <p:cNvSpPr>
            <a:spLocks noGrp="1"/>
          </p:cNvSpPr>
          <p:nvPr>
            <p:ph type="sldNum" sz="quarter" idx="4"/>
          </p:nvPr>
        </p:nvSpPr>
        <p:spPr>
          <a:xfrm>
            <a:off x="14474825" y="9353550"/>
            <a:ext cx="4624388" cy="5032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sp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00BB6B4-23BD-4279-B4C6-9EA1EDC7902A}" type="slidenum">
              <a:rPr kumimoji="0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zh-CN" altLang="zh-CN" sz="18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9" name="Holder 3"/>
          <p:cNvSpPr>
            <a:spLocks noGrp="1"/>
          </p:cNvSpPr>
          <p:nvPr>
            <p:ph type="ftr" sz="quarter" idx="3"/>
          </p:nvPr>
        </p:nvSpPr>
        <p:spPr>
          <a:xfrm>
            <a:off x="6835775" y="9353550"/>
            <a:ext cx="6432550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Holder 4"/>
          <p:cNvSpPr>
            <a:spLocks noGrp="1"/>
          </p:cNvSpPr>
          <p:nvPr>
            <p:ph type="dt" sz="half" idx="2"/>
          </p:nvPr>
        </p:nvSpPr>
        <p:spPr>
          <a:xfrm>
            <a:off x="1004888" y="9353550"/>
            <a:ext cx="4624388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4387D2B-5DC5-486C-88BF-A8AF506FA990}" type="datetimeFigureOut"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8/25/2026</a:t>
            </a:fld>
            <a:endParaRPr kumimoji="0" lang="en-US" sz="18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Holder 5"/>
          <p:cNvSpPr>
            <a:spLocks noGrp="1"/>
          </p:cNvSpPr>
          <p:nvPr>
            <p:ph type="sldNum" sz="quarter" idx="4"/>
          </p:nvPr>
        </p:nvSpPr>
        <p:spPr>
          <a:xfrm>
            <a:off x="14474825" y="9353550"/>
            <a:ext cx="4624388" cy="5032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sp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7583100-B881-4647-9371-B59ADAC7C855}" type="slidenum">
              <a:rPr kumimoji="0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zh-CN" altLang="zh-CN" sz="18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older 2"/>
          <p:cNvSpPr>
            <a:spLocks noGrp="1"/>
          </p:cNvSpPr>
          <p:nvPr>
            <p:ph type="ftr" sz="quarter" idx="3"/>
          </p:nvPr>
        </p:nvSpPr>
        <p:spPr>
          <a:xfrm>
            <a:off x="6835775" y="9353550"/>
            <a:ext cx="6432550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Holder 3"/>
          <p:cNvSpPr>
            <a:spLocks noGrp="1"/>
          </p:cNvSpPr>
          <p:nvPr>
            <p:ph type="dt" sz="half" idx="2"/>
          </p:nvPr>
        </p:nvSpPr>
        <p:spPr>
          <a:xfrm>
            <a:off x="1004888" y="9353550"/>
            <a:ext cx="4624388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7E9C50C-75B2-4F8F-B4F2-C18ECBD5904B}" type="datetimeFigureOut"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8/25/2026</a:t>
            </a:fld>
            <a:endParaRPr kumimoji="0" lang="en-US" sz="18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Holder 4"/>
          <p:cNvSpPr>
            <a:spLocks noGrp="1"/>
          </p:cNvSpPr>
          <p:nvPr>
            <p:ph type="sldNum" sz="quarter" idx="4"/>
          </p:nvPr>
        </p:nvSpPr>
        <p:spPr>
          <a:xfrm>
            <a:off x="14474825" y="9353550"/>
            <a:ext cx="4624388" cy="5032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sp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5DFF8DC-8E9D-43EA-9E9C-D93CD9131DF5}" type="slidenum">
              <a:rPr kumimoji="0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zh-CN" altLang="zh-CN" sz="18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bk object 17"/>
          <p:cNvSpPr/>
          <p:nvPr/>
        </p:nvSpPr>
        <p:spPr>
          <a:xfrm>
            <a:off x="0" y="0"/>
            <a:ext cx="0" cy="1588"/>
          </a:xfrm>
          <a:custGeom>
            <a:avLst/>
            <a:gdLst/>
            <a:ahLst/>
            <a:cxnLst>
              <a:cxn ang="0">
                <a:pos x="0" y="98202"/>
              </a:cxn>
              <a:cxn ang="0">
                <a:pos x="0" y="344956"/>
              </a:cxn>
            </a:cxnLst>
            <a:rect l="0" t="0" r="0" b="0"/>
            <a:pathLst>
              <a:path w="1" h="1270">
                <a:moveTo>
                  <a:pt x="0" y="461"/>
                </a:moveTo>
                <a:lnTo>
                  <a:pt x="0" y="1617"/>
                </a:lnTo>
              </a:path>
            </a:pathLst>
          </a:custGeom>
          <a:noFill/>
          <a:ln w="3175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28" name="Holder 2"/>
          <p:cNvSpPr>
            <a:spLocks noGrp="1"/>
          </p:cNvSpPr>
          <p:nvPr>
            <p:ph type="title"/>
          </p:nvPr>
        </p:nvSpPr>
        <p:spPr>
          <a:xfrm>
            <a:off x="1004888" y="401638"/>
            <a:ext cx="18094325" cy="1609725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lstStyle/>
          <a:p>
            <a:pPr lvl="0"/>
            <a:endParaRPr lang="zh-CN" altLang="zh-CN" dirty="0"/>
          </a:p>
        </p:txBody>
      </p:sp>
      <p:sp>
        <p:nvSpPr>
          <p:cNvPr id="1029" name="Holder 3"/>
          <p:cNvSpPr>
            <a:spLocks noGrp="1"/>
          </p:cNvSpPr>
          <p:nvPr>
            <p:ph type="body"/>
          </p:nvPr>
        </p:nvSpPr>
        <p:spPr>
          <a:xfrm>
            <a:off x="1004888" y="2312988"/>
            <a:ext cx="18094325" cy="6638925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lstStyle/>
          <a:p>
            <a:pPr lvl="0"/>
            <a:endParaRPr lang="zh-CN" altLang="zh-CN"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775" y="9353550"/>
            <a:ext cx="6432550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4888" y="9353550"/>
            <a:ext cx="4624388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defRPr noProof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A187F2E-D3FA-4D89-8BC6-EEA6E98D90A6}" type="datetimeFigureOut"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8/25/2026</a:t>
            </a:fld>
            <a:endParaRPr kumimoji="0" lang="en-US" sz="18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825" y="9353550"/>
            <a:ext cx="4624388" cy="5032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spAutoFit/>
          </a:bodyPr>
          <a:lstStyle>
            <a:lvl1pPr algn="r" eaLnBrk="1" hangingPunct="1">
              <a:defRPr noProof="1">
                <a:solidFill>
                  <a:srgbClr val="898989"/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6844445-4DBC-44DA-80E1-FCFBF76E9E15}" type="slidenum">
              <a:rPr kumimoji="0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zh-CN" altLang="zh-CN" sz="18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94" y="0"/>
            <a:ext cx="20098512" cy="100584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0" fontAlgn="base" hangingPunct="0">
        <a:spcBef>
          <a:spcPct val="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0" fontAlgn="base" hangingPunct="0">
        <a:spcBef>
          <a:spcPct val="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0" fontAlgn="base" hangingPunct="0">
        <a:spcBef>
          <a:spcPct val="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0" fontAlgn="base" hangingPunct="0">
        <a:spcBef>
          <a:spcPct val="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286000">
        <a:defRPr sz="2000">
          <a:latin typeface="+mn-lt"/>
          <a:ea typeface="+mn-ea"/>
          <a:cs typeface="+mn-cs"/>
        </a:defRPr>
      </a:lvl6pPr>
      <a:lvl7pPr marL="2743200">
        <a:defRPr sz="2000">
          <a:latin typeface="+mn-lt"/>
          <a:ea typeface="+mn-ea"/>
          <a:cs typeface="+mn-cs"/>
        </a:defRPr>
      </a:lvl7pPr>
      <a:lvl8pPr marL="3200400">
        <a:defRPr sz="2000">
          <a:latin typeface="+mn-lt"/>
          <a:ea typeface="+mn-ea"/>
          <a:cs typeface="+mn-cs"/>
        </a:defRPr>
      </a:lvl8pPr>
      <a:lvl9pPr marL="3657600">
        <a:defRPr sz="2000"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jpeg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400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 b="4766"/>
          <a:stretch>
            <a:fillRect/>
          </a:stretch>
        </p:blipFill>
        <p:spPr>
          <a:xfrm>
            <a:off x="10052047" y="5789518"/>
            <a:ext cx="5122866" cy="4268882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0052049" y="5789519"/>
            <a:ext cx="5122864" cy="4268881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Picture 10" hidden="1"/>
          <p:cNvPicPr>
            <a:picLocks noChangeAspect="1" noChangeArrowheads="1"/>
          </p:cNvPicPr>
          <p:nvPr/>
        </p:nvPicPr>
        <p:blipFill rotWithShape="1">
          <a:blip r:embed="rId6" cstate="print">
            <a:grayscl/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7270"/>
          <a:stretch>
            <a:fillRect/>
          </a:stretch>
        </p:blipFill>
        <p:spPr bwMode="auto">
          <a:xfrm>
            <a:off x="10052050" y="5797407"/>
            <a:ext cx="5122864" cy="427613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12968374" y="619172"/>
            <a:ext cx="694877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南京市国土空间规划编制成果公布</a:t>
            </a:r>
          </a:p>
        </p:txBody>
      </p:sp>
      <p:sp>
        <p:nvSpPr>
          <p:cNvPr id="8196" name="object 4"/>
          <p:cNvSpPr txBox="1"/>
          <p:nvPr/>
        </p:nvSpPr>
        <p:spPr>
          <a:xfrm>
            <a:off x="10052050" y="9058223"/>
            <a:ext cx="5122864" cy="578172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/>
          <a:p>
            <a:pPr marL="374650" indent="-363220" algn="ctr" eaLnBrk="1" hangingPunct="1">
              <a:lnSpc>
                <a:spcPct val="153000"/>
              </a:lnSpc>
            </a:pPr>
            <a:r>
              <a:rPr lang="en-US" altLang="zh-CN" sz="14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南京市规划和自然资源局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74650" indent="-363220" algn="ctr" eaLnBrk="1" hangingPunct="1">
              <a:lnSpc>
                <a:spcPct val="153000"/>
              </a:lnSpc>
            </a:pP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2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二O</a:t>
            </a:r>
            <a:r>
              <a:rPr lang="en-US" altLang="en-US" sz="12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六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八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</a:p>
        </p:txBody>
      </p:sp>
      <p:sp>
        <p:nvSpPr>
          <p:cNvPr id="8199" name="object 7"/>
          <p:cNvSpPr txBox="1"/>
          <p:nvPr/>
        </p:nvSpPr>
        <p:spPr>
          <a:xfrm>
            <a:off x="15844664" y="609716"/>
            <a:ext cx="3712442" cy="1995418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/>
          <a:p>
            <a:pPr marL="12700" indent="-12700" algn="just" eaLnBrk="1" hangingPunct="1">
              <a:lnSpc>
                <a:spcPts val="1975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4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前言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700" indent="-12700" algn="just" eaLnBrk="1" hangingPunct="1">
              <a:lnSpc>
                <a:spcPct val="200000"/>
              </a:lnSpc>
            </a:pP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为促进龙袍新城产学研融合</a:t>
            </a:r>
            <a:r>
              <a:rPr lang="zh-CN" altLang="en-US" sz="9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发展，保障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校园规模与功能完整，我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局会同六合区政府组织开展了《南京龙袍新城二期控制性详细规划》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NJJBh020—03、04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规划管理单元图则技术修正工作。</a:t>
            </a:r>
            <a:endParaRPr lang="en-US" altLang="zh-CN" sz="9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700" indent="-12700" algn="just" eaLnBrk="1" hangingPunct="1">
              <a:lnSpc>
                <a:spcPct val="200000"/>
              </a:lnSpc>
            </a:pP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根据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中华人民共和国城乡规划法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》《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南京市国土空间规划条例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，现将《南京龙袍新城二期控制性详细规划》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NJJBh020—03、04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规划管理单元图则技术修正成果向社会予以公布。</a:t>
            </a:r>
          </a:p>
        </p:txBody>
      </p:sp>
      <p:sp>
        <p:nvSpPr>
          <p:cNvPr id="8203" name="object 16"/>
          <p:cNvSpPr txBox="1"/>
          <p:nvPr/>
        </p:nvSpPr>
        <p:spPr>
          <a:xfrm>
            <a:off x="5434013" y="8665409"/>
            <a:ext cx="2689225" cy="1007968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lstStyle/>
          <a:p>
            <a:pPr marL="184150" indent="-171450" eaLnBrk="1" hangingPunct="1">
              <a:buFont typeface="Arial" panose="020B0604020202020204" pitchFamily="34" charset="0"/>
              <a:buChar char="•"/>
            </a:pP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地 址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南京市鼓楼区</a:t>
            </a:r>
            <a:r>
              <a:rPr lang="en-US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中山路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171号</a:t>
            </a:r>
          </a:p>
          <a:p>
            <a:pPr marL="184150" indent="-171450" eaLnBrk="1" hangingPunct="1">
              <a:spcBef>
                <a:spcPts val="650"/>
              </a:spcBef>
              <a:buFont typeface="Arial" panose="020B0604020202020204" pitchFamily="34" charset="0"/>
              <a:buChar char="•"/>
            </a:pP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邮 编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210005</a:t>
            </a:r>
          </a:p>
          <a:p>
            <a:pPr marL="184150" indent="-171450" eaLnBrk="1" hangingPunct="1">
              <a:spcBef>
                <a:spcPts val="650"/>
              </a:spcBef>
              <a:buFont typeface="Arial" panose="020B0604020202020204" pitchFamily="34" charset="0"/>
              <a:buChar char="•"/>
            </a:pP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网 址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http://ghj.nanjing.gov.cn</a:t>
            </a:r>
          </a:p>
          <a:p>
            <a:pPr marL="184150" indent="-171450" eaLnBrk="1" hangingPunct="1">
              <a:spcBef>
                <a:spcPts val="650"/>
              </a:spcBef>
              <a:buFont typeface="Arial" panose="020B0604020202020204" pitchFamily="34" charset="0"/>
              <a:buChar char="•"/>
            </a:pPr>
            <a:r>
              <a:rPr lang="en-US" altLang="zh-CN" sz="12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咨询电话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025-57758357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object 12"/>
          <p:cNvSpPr txBox="1"/>
          <p:nvPr/>
        </p:nvSpPr>
        <p:spPr>
          <a:xfrm>
            <a:off x="15844664" y="6520894"/>
            <a:ext cx="3712442" cy="2272417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/>
          <a:p>
            <a:pPr marL="12700" indent="-12700" algn="just" eaLnBrk="1" hangingPunct="1">
              <a:lnSpc>
                <a:spcPts val="1975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说明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700" indent="-12700" algn="just" eaLnBrk="1" hangingPunct="1">
              <a:lnSpc>
                <a:spcPct val="200000"/>
              </a:lnSpc>
            </a:pP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1、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本规划</a:t>
            </a:r>
            <a:r>
              <a:rPr lang="en-US" altLang="zh-CN" sz="9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是城市发展的控制与引导性文件，不代表具体的项目实施计划和实施方案。一旦有建设行为，应依据批准的具体项目建设方案实施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  <a:p>
            <a:pPr marL="12700" indent="-12700" algn="just" eaLnBrk="1" hangingPunct="1">
              <a:lnSpc>
                <a:spcPct val="200000"/>
              </a:lnSpc>
            </a:pP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2、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国土空间规划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是不断优化更新的过程，规划内容以南京市规划和自然资源局存档备查的最新版本为准，同一地区同内容深度规划若有更新，南京市规划和自然资源局将</a:t>
            </a:r>
            <a:r>
              <a:rPr lang="en-US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依法及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时在网站上公布，本材料自动作废。</a:t>
            </a:r>
          </a:p>
          <a:p>
            <a:pPr marL="12700" indent="-12700" algn="just" eaLnBrk="1" hangingPunct="1">
              <a:lnSpc>
                <a:spcPct val="200000"/>
              </a:lnSpc>
            </a:pPr>
            <a:r>
              <a:rPr lang="en-US" altLang="zh-CN" sz="900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900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、本材料版权及解释权归南京市规划和自然资源局所有，未取得版权人的书面授权，谢绝改变、分发、发布或使用本材料图文资料。</a:t>
            </a:r>
          </a:p>
        </p:txBody>
      </p:sp>
      <p:pic>
        <p:nvPicPr>
          <p:cNvPr id="13" name="图片 2"/>
          <p:cNvPicPr>
            <a:picLocks noChangeAspect="1"/>
          </p:cNvPicPr>
          <p:nvPr/>
        </p:nvPicPr>
        <p:blipFill rotWithShape="1">
          <a:blip r:embed="rId8"/>
          <a:srcRect r="79277"/>
          <a:stretch>
            <a:fillRect/>
          </a:stretch>
        </p:blipFill>
        <p:spPr>
          <a:xfrm>
            <a:off x="12566650" y="533400"/>
            <a:ext cx="473732" cy="5302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" name="object 5"/>
          <p:cNvSpPr txBox="1"/>
          <p:nvPr/>
        </p:nvSpPr>
        <p:spPr>
          <a:xfrm>
            <a:off x="11193145" y="2367915"/>
            <a:ext cx="3869690" cy="751840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/>
          <a:p>
            <a:pPr marL="11430" algn="ctr" eaLnBrk="1" hangingPunct="1">
              <a:lnSpc>
                <a:spcPct val="102000"/>
              </a:lnSpc>
            </a:pPr>
            <a:r>
              <a:rPr lang="zh-CN" altLang="en-US" sz="1600" b="1" dirty="0">
                <a:solidFill>
                  <a:srgbClr val="FFFFFF"/>
                </a:solidFill>
                <a:latin typeface="宋体" panose="02010600030101010101" pitchFamily="2" charset="-122"/>
              </a:rPr>
              <a:t>《南京龙袍新城二期控制性详细规划》</a:t>
            </a:r>
            <a:r>
              <a:rPr lang="en-US" altLang="zh-CN" sz="1600" b="1" dirty="0">
                <a:solidFill>
                  <a:srgbClr val="FFFFFF"/>
                </a:solidFill>
                <a:latin typeface="宋体" panose="02010600030101010101" pitchFamily="2" charset="-122"/>
              </a:rPr>
              <a:t>NJJBh020—03、04</a:t>
            </a:r>
            <a:r>
              <a:rPr lang="zh-CN" altLang="en-US" sz="1600" b="1" dirty="0">
                <a:solidFill>
                  <a:srgbClr val="FFFFFF"/>
                </a:solidFill>
                <a:latin typeface="宋体" panose="02010600030101010101" pitchFamily="2" charset="-122"/>
              </a:rPr>
              <a:t>规划管理单元图则技术修正</a:t>
            </a:r>
            <a:endParaRPr lang="zh-CN" altLang="en-US" sz="1600" b="1" dirty="0">
              <a:solidFill>
                <a:srgbClr val="FFFFFF"/>
              </a:solidFill>
              <a:latin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F:/mdl项目整理/图则/《南京龙袍新城二期控制性详细规划》NJJBh020-03、04规划管理单元图则修改（龙袍南工职大图则）/控规单元.jpg控规单元"/>
          <p:cNvPicPr>
            <a:picLocks noChangeAspect="1"/>
          </p:cNvPicPr>
          <p:nvPr/>
        </p:nvPicPr>
        <p:blipFill>
          <a:blip r:embed="rId3"/>
          <a:srcRect l="13421" t="7904" r="14600" b="10630"/>
          <a:stretch>
            <a:fillRect/>
          </a:stretch>
        </p:blipFill>
        <p:spPr>
          <a:xfrm>
            <a:off x="331470" y="6037580"/>
            <a:ext cx="4032250" cy="3226435"/>
          </a:xfrm>
          <a:prstGeom prst="rect">
            <a:avLst/>
          </a:prstGeom>
        </p:spPr>
      </p:pic>
      <p:sp>
        <p:nvSpPr>
          <p:cNvPr id="25" name="任意多边形 24"/>
          <p:cNvSpPr/>
          <p:nvPr/>
        </p:nvSpPr>
        <p:spPr>
          <a:xfrm>
            <a:off x="293370" y="6021070"/>
            <a:ext cx="4316730" cy="347281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798" h="5469">
                <a:moveTo>
                  <a:pt x="4546" y="109"/>
                </a:moveTo>
                <a:lnTo>
                  <a:pt x="4321" y="209"/>
                </a:lnTo>
                <a:lnTo>
                  <a:pt x="4221" y="392"/>
                </a:lnTo>
                <a:lnTo>
                  <a:pt x="3988" y="534"/>
                </a:lnTo>
                <a:lnTo>
                  <a:pt x="3963" y="451"/>
                </a:lnTo>
                <a:lnTo>
                  <a:pt x="3838" y="609"/>
                </a:lnTo>
                <a:lnTo>
                  <a:pt x="3521" y="776"/>
                </a:lnTo>
                <a:cubicBezTo>
                  <a:pt x="3439" y="914"/>
                  <a:pt x="3487" y="1081"/>
                  <a:pt x="3430" y="1301"/>
                </a:cubicBezTo>
                <a:cubicBezTo>
                  <a:pt x="3373" y="1521"/>
                  <a:pt x="3308" y="1698"/>
                  <a:pt x="3238" y="1876"/>
                </a:cubicBezTo>
                <a:cubicBezTo>
                  <a:pt x="3168" y="2054"/>
                  <a:pt x="3090" y="2102"/>
                  <a:pt x="3080" y="2192"/>
                </a:cubicBezTo>
                <a:lnTo>
                  <a:pt x="3188" y="2326"/>
                </a:lnTo>
                <a:lnTo>
                  <a:pt x="3321" y="2501"/>
                </a:lnTo>
                <a:lnTo>
                  <a:pt x="3746" y="2284"/>
                </a:lnTo>
                <a:lnTo>
                  <a:pt x="4005" y="2767"/>
                </a:lnTo>
                <a:lnTo>
                  <a:pt x="3496" y="3009"/>
                </a:lnTo>
                <a:lnTo>
                  <a:pt x="4005" y="3892"/>
                </a:lnTo>
                <a:lnTo>
                  <a:pt x="5996" y="2826"/>
                </a:lnTo>
                <a:lnTo>
                  <a:pt x="4546" y="109"/>
                </a:lnTo>
                <a:close/>
                <a:moveTo>
                  <a:pt x="0" y="0"/>
                </a:moveTo>
                <a:lnTo>
                  <a:pt x="6798" y="0"/>
                </a:lnTo>
                <a:lnTo>
                  <a:pt x="6798" y="5469"/>
                </a:lnTo>
                <a:lnTo>
                  <a:pt x="0" y="546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sym typeface="+mn-ea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95" b="3144"/>
          <a:stretch>
            <a:fillRect/>
          </a:stretch>
        </p:blipFill>
        <p:spPr>
          <a:xfrm>
            <a:off x="448945" y="1772285"/>
            <a:ext cx="4057650" cy="3790315"/>
          </a:xfrm>
          <a:prstGeom prst="rect">
            <a:avLst/>
          </a:prstGeom>
        </p:spPr>
      </p:pic>
      <p:sp>
        <p:nvSpPr>
          <p:cNvPr id="40" name="矩形 39"/>
          <p:cNvSpPr/>
          <p:nvPr/>
        </p:nvSpPr>
        <p:spPr bwMode="auto">
          <a:xfrm>
            <a:off x="439420" y="1788795"/>
            <a:ext cx="4053840" cy="3801745"/>
          </a:xfrm>
          <a:prstGeom prst="rect">
            <a:avLst/>
          </a:prstGeom>
          <a:solidFill>
            <a:schemeClr val="bg1">
              <a:alpha val="55000"/>
            </a:schemeClr>
          </a:solidFill>
          <a:ln w="19050">
            <a:noFill/>
            <a:miter lim="800000"/>
          </a:ln>
        </p:spPr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41" name="椭圆 40"/>
          <p:cNvSpPr/>
          <p:nvPr/>
        </p:nvSpPr>
        <p:spPr>
          <a:xfrm>
            <a:off x="3392012" y="4986732"/>
            <a:ext cx="163195" cy="163195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9" name="文本框 48"/>
          <p:cNvSpPr txBox="1"/>
          <p:nvPr/>
        </p:nvSpPr>
        <p:spPr>
          <a:xfrm>
            <a:off x="2834005" y="4621386"/>
            <a:ext cx="12909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0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ctr"/>
            <a:r>
              <a:rPr lang="en-US" altLang="zh-CN" sz="900" dirty="0"/>
              <a:t>NJJBh020—03、04</a:t>
            </a:r>
            <a:r>
              <a:rPr lang="zh-CN" altLang="en-US" sz="900" dirty="0"/>
              <a:t>规划管理单元图则</a:t>
            </a:r>
          </a:p>
        </p:txBody>
      </p:sp>
      <p:sp>
        <p:nvSpPr>
          <p:cNvPr id="9222" name="object 7"/>
          <p:cNvSpPr txBox="1"/>
          <p:nvPr/>
        </p:nvSpPr>
        <p:spPr>
          <a:xfrm>
            <a:off x="142965" y="1066904"/>
            <a:ext cx="1454150" cy="22225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lstStyle/>
          <a:p>
            <a:pPr marL="12700" eaLnBrk="1" hangingPunct="1"/>
            <a:r>
              <a:rPr lang="en-US" altLang="zh-CN" sz="1400" b="1" dirty="0" err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区位</a:t>
            </a:r>
            <a:endParaRPr lang="en-US" altLang="zh-CN" sz="1400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223" name="object 8"/>
          <p:cNvSpPr/>
          <p:nvPr/>
        </p:nvSpPr>
        <p:spPr>
          <a:xfrm>
            <a:off x="0" y="779463"/>
            <a:ext cx="20104100" cy="0"/>
          </a:xfrm>
          <a:custGeom>
            <a:avLst/>
            <a:gdLst>
              <a:gd name="txL" fmla="*/ 0 w 20104100"/>
              <a:gd name="txT" fmla="*/ 0 h 1"/>
              <a:gd name="txR" fmla="*/ 20104100 w 20104100"/>
              <a:gd name="txB" fmla="*/ 0 h 1"/>
            </a:gdLst>
            <a:ahLst/>
            <a:cxnLst>
              <a:cxn ang="0">
                <a:pos x="0" y="0"/>
              </a:cxn>
              <a:cxn ang="0">
                <a:pos x="20104100" y="0"/>
              </a:cxn>
            </a:cxnLst>
            <a:rect l="txL" t="txT" r="txR" b="txB"/>
            <a:pathLst>
              <a:path w="20104100" h="1">
                <a:moveTo>
                  <a:pt x="0" y="0"/>
                </a:moveTo>
                <a:lnTo>
                  <a:pt x="20104099" y="0"/>
                </a:lnTo>
              </a:path>
            </a:pathLst>
          </a:custGeom>
          <a:noFill/>
          <a:ln w="8666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9224" name="object 9"/>
          <p:cNvSpPr/>
          <p:nvPr/>
        </p:nvSpPr>
        <p:spPr>
          <a:xfrm>
            <a:off x="0" y="0"/>
            <a:ext cx="0" cy="10053638"/>
          </a:xfrm>
          <a:custGeom>
            <a:avLst/>
            <a:gdLst>
              <a:gd name="txL" fmla="*/ 0 w 1"/>
              <a:gd name="txT" fmla="*/ 0 h 10053320"/>
              <a:gd name="txR" fmla="*/ 0 w 1"/>
              <a:gd name="txB" fmla="*/ 10053320 h 10053320"/>
            </a:gdLst>
            <a:ahLst/>
            <a:cxnLst>
              <a:cxn ang="0">
                <a:pos x="0" y="0"/>
              </a:cxn>
              <a:cxn ang="0">
                <a:pos x="0" y="10060684"/>
              </a:cxn>
            </a:cxnLst>
            <a:rect l="txL" t="txT" r="txR" b="txB"/>
            <a:pathLst>
              <a:path w="1" h="10053320">
                <a:moveTo>
                  <a:pt x="0" y="0"/>
                </a:moveTo>
                <a:lnTo>
                  <a:pt x="0" y="10052740"/>
                </a:lnTo>
              </a:path>
            </a:pathLst>
          </a:custGeom>
          <a:noFill/>
          <a:ln w="8666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225" name="object 10"/>
          <p:cNvSpPr/>
          <p:nvPr/>
        </p:nvSpPr>
        <p:spPr>
          <a:xfrm>
            <a:off x="-639" y="10034588"/>
            <a:ext cx="20104100" cy="0"/>
          </a:xfrm>
          <a:custGeom>
            <a:avLst/>
            <a:gdLst>
              <a:gd name="txL" fmla="*/ 0 w 20104100"/>
              <a:gd name="txT" fmla="*/ 0 h 1"/>
              <a:gd name="txR" fmla="*/ 20104100 w 20104100"/>
              <a:gd name="txB" fmla="*/ 0 h 1"/>
            </a:gdLst>
            <a:ahLst/>
            <a:cxnLst>
              <a:cxn ang="0">
                <a:pos x="0" y="0"/>
              </a:cxn>
              <a:cxn ang="0">
                <a:pos x="20104100" y="0"/>
              </a:cxn>
            </a:cxnLst>
            <a:rect l="txL" t="txT" r="txR" b="txB"/>
            <a:pathLst>
              <a:path w="20104100" h="1">
                <a:moveTo>
                  <a:pt x="0" y="0"/>
                </a:moveTo>
                <a:lnTo>
                  <a:pt x="20104099" y="0"/>
                </a:lnTo>
              </a:path>
            </a:pathLst>
          </a:custGeom>
          <a:noFill/>
          <a:ln w="8666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231" name="object 11"/>
          <p:cNvSpPr/>
          <p:nvPr/>
        </p:nvSpPr>
        <p:spPr>
          <a:xfrm>
            <a:off x="4760913" y="796925"/>
            <a:ext cx="0" cy="9117013"/>
          </a:xfrm>
          <a:custGeom>
            <a:avLst/>
            <a:gdLst>
              <a:gd name="txL" fmla="*/ 0 w 1"/>
              <a:gd name="txT" fmla="*/ 0 h 9116695"/>
              <a:gd name="txR" fmla="*/ 0 w 1"/>
              <a:gd name="txB" fmla="*/ 9116695 h 9116695"/>
            </a:gdLst>
            <a:ahLst/>
            <a:cxnLst>
              <a:cxn ang="0">
                <a:pos x="0" y="0"/>
              </a:cxn>
              <a:cxn ang="0">
                <a:pos x="0" y="9124211"/>
              </a:cxn>
            </a:cxnLst>
            <a:rect l="txL" t="txT" r="txR" b="txB"/>
            <a:pathLst>
              <a:path w="1" h="9116695">
                <a:moveTo>
                  <a:pt x="0" y="0"/>
                </a:moveTo>
                <a:lnTo>
                  <a:pt x="0" y="9116254"/>
                </a:lnTo>
              </a:path>
            </a:pathLst>
          </a:custGeom>
          <a:noFill/>
          <a:ln w="8666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232" name="object 2"/>
          <p:cNvSpPr txBox="1"/>
          <p:nvPr/>
        </p:nvSpPr>
        <p:spPr>
          <a:xfrm>
            <a:off x="-639" y="286450"/>
            <a:ext cx="20104099" cy="322580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/>
          <a:p>
            <a:pPr marL="12700" algn="ctr">
              <a:lnSpc>
                <a:spcPct val="150000"/>
              </a:lnSpc>
            </a:pPr>
            <a:r>
              <a:rPr lang="zh-CN" altLang="en-US" sz="14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《南京龙袍新城二期控制性详细规划》</a:t>
            </a:r>
            <a:r>
              <a:rPr lang="en-US" altLang="zh-CN" sz="14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NJJBh020—03、04</a:t>
            </a:r>
            <a:r>
              <a:rPr lang="zh-CN" altLang="en-US" sz="14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规划管理单元图则技术修正</a:t>
            </a:r>
          </a:p>
        </p:txBody>
      </p:sp>
      <p:sp>
        <p:nvSpPr>
          <p:cNvPr id="2" name="object 3"/>
          <p:cNvSpPr txBox="1"/>
          <p:nvPr/>
        </p:nvSpPr>
        <p:spPr>
          <a:xfrm>
            <a:off x="146310" y="1339306"/>
            <a:ext cx="4321175" cy="41529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indent="323850" eaLnBrk="1" fontAlgn="auto" hangingPunct="1">
              <a:lnSpc>
                <a:spcPct val="150000"/>
              </a:lnSpc>
              <a:defRPr/>
            </a:pPr>
            <a:r>
              <a:rPr lang="en-US" altLang="zh-CN" sz="900" spc="20" dirty="0">
                <a:latin typeface="宋体" panose="02010600030101010101" pitchFamily="2" charset="-122"/>
                <a:sym typeface="+mn-ea"/>
              </a:rPr>
              <a:t>NJJBh020—03、04</a:t>
            </a:r>
            <a:r>
              <a:rPr lang="zh-CN" altLang="en-US" sz="900" spc="20" dirty="0">
                <a:latin typeface="宋体" panose="02010600030101010101" pitchFamily="2" charset="-122"/>
                <a:sym typeface="+mn-ea"/>
              </a:rPr>
              <a:t>规划管理单元图则位于龙袍新城二期东北部，东至龙东路、西至新桥路、南至龙袍大道、北至江北沿江高等级公路，面积约346.07公顷。</a:t>
            </a:r>
          </a:p>
        </p:txBody>
      </p:sp>
      <p:sp>
        <p:nvSpPr>
          <p:cNvPr id="39" name="矩形 38"/>
          <p:cNvSpPr/>
          <p:nvPr/>
        </p:nvSpPr>
        <p:spPr>
          <a:xfrm>
            <a:off x="18038644" y="1857817"/>
            <a:ext cx="507121" cy="1521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文本框 33"/>
          <p:cNvSpPr txBox="1"/>
          <p:nvPr/>
        </p:nvSpPr>
        <p:spPr>
          <a:xfrm>
            <a:off x="1588672" y="8663761"/>
            <a:ext cx="10993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NJJBh020</a:t>
            </a:r>
            <a:r>
              <a:rPr lang="zh-CN" altLang="en-US" sz="8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控规单元</a:t>
            </a:r>
          </a:p>
        </p:txBody>
      </p:sp>
      <p:sp>
        <p:nvSpPr>
          <p:cNvPr id="35" name="任意多边形 34"/>
          <p:cNvSpPr/>
          <p:nvPr/>
        </p:nvSpPr>
        <p:spPr>
          <a:xfrm flipV="1">
            <a:off x="1339215" y="8701405"/>
            <a:ext cx="1337310" cy="187325"/>
          </a:xfrm>
          <a:custGeom>
            <a:avLst/>
            <a:gdLst>
              <a:gd name="connsiteX0" fmla="*/ 0 w 1209675"/>
              <a:gd name="connsiteY0" fmla="*/ 257175 h 257175"/>
              <a:gd name="connsiteX1" fmla="*/ 257175 w 1209675"/>
              <a:gd name="connsiteY1" fmla="*/ 0 h 257175"/>
              <a:gd name="connsiteX2" fmla="*/ 1209675 w 1209675"/>
              <a:gd name="connsiteY2" fmla="*/ 0 h 257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09675" h="257175">
                <a:moveTo>
                  <a:pt x="0" y="257175"/>
                </a:moveTo>
                <a:lnTo>
                  <a:pt x="257175" y="0"/>
                </a:lnTo>
                <a:lnTo>
                  <a:pt x="1209675" y="0"/>
                </a:lnTo>
              </a:path>
            </a:pathLst>
          </a:custGeom>
          <a:noFill/>
          <a:ln w="12700">
            <a:solidFill>
              <a:schemeClr val="tx1"/>
            </a:solidFill>
            <a:headEnd type="oval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矩形 36"/>
          <p:cNvSpPr/>
          <p:nvPr/>
        </p:nvSpPr>
        <p:spPr>
          <a:xfrm>
            <a:off x="1782351" y="5562586"/>
            <a:ext cx="133882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zh-CN" altLang="en-US" sz="900" kern="100" dirty="0">
                <a:ea typeface="华文仿宋" panose="02010600040101010101" pitchFamily="2" charset="-122"/>
                <a:cs typeface="Times New Roman" panose="02020603050405020304" pitchFamily="18" charset="0"/>
              </a:rPr>
              <a:t>本</a:t>
            </a:r>
            <a:r>
              <a:rPr lang="zh-CN" altLang="zh-CN" sz="900" kern="100" dirty="0">
                <a:ea typeface="华文仿宋" panose="02010600040101010101" pitchFamily="2" charset="-122"/>
                <a:cs typeface="Times New Roman" panose="02020603050405020304" pitchFamily="18" charset="0"/>
              </a:rPr>
              <a:t>图则在</a:t>
            </a:r>
            <a:r>
              <a:rPr lang="zh-CN" altLang="en-US" sz="900" kern="100" dirty="0">
                <a:ea typeface="华文仿宋" panose="02010600040101010101" pitchFamily="2" charset="-122"/>
                <a:cs typeface="Times New Roman" panose="02020603050405020304" pitchFamily="18" charset="0"/>
              </a:rPr>
              <a:t>六合</a:t>
            </a:r>
            <a:r>
              <a:rPr lang="zh-CN" altLang="zh-CN" sz="900" kern="100" dirty="0">
                <a:ea typeface="华文仿宋" panose="02010600040101010101" pitchFamily="2" charset="-122"/>
                <a:cs typeface="Times New Roman" panose="02020603050405020304" pitchFamily="18" charset="0"/>
              </a:rPr>
              <a:t>区的位置</a:t>
            </a:r>
            <a:endParaRPr lang="zh-CN" altLang="zh-CN" sz="900" kern="100" dirty="0">
              <a:cs typeface="Times New Roman" panose="02020603050405020304" pitchFamily="18" charset="0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1230689" y="9522644"/>
            <a:ext cx="2442152" cy="229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zh-CN" altLang="en-US" sz="900" kern="100" dirty="0">
                <a:ea typeface="华文仿宋" panose="02010600040101010101" pitchFamily="2" charset="-122"/>
                <a:cs typeface="Times New Roman" panose="02020603050405020304" pitchFamily="18" charset="0"/>
              </a:rPr>
              <a:t>本</a:t>
            </a:r>
            <a:r>
              <a:rPr lang="zh-CN" altLang="zh-CN" sz="900" kern="100" dirty="0">
                <a:ea typeface="华文仿宋" panose="02010600040101010101" pitchFamily="2" charset="-122"/>
                <a:cs typeface="Times New Roman" panose="02020603050405020304" pitchFamily="18" charset="0"/>
              </a:rPr>
              <a:t>图则在</a:t>
            </a:r>
            <a:r>
              <a:rPr lang="en-US" altLang="zh-CN" sz="900" kern="100" dirty="0">
                <a:ea typeface="华文仿宋" panose="02010600040101010101" pitchFamily="2" charset="-122"/>
                <a:cs typeface="Times New Roman" panose="02020603050405020304" pitchFamily="18" charset="0"/>
              </a:rPr>
              <a:t>NJJBh020</a:t>
            </a:r>
            <a:r>
              <a:rPr lang="zh-CN" altLang="en-US" sz="900" kern="100" dirty="0">
                <a:ea typeface="华文仿宋" panose="02010600040101010101" pitchFamily="2" charset="-122"/>
                <a:cs typeface="Times New Roman" panose="02020603050405020304" pitchFamily="18" charset="0"/>
              </a:rPr>
              <a:t>控规单元</a:t>
            </a:r>
            <a:r>
              <a:rPr lang="zh-CN" altLang="zh-CN" sz="900" kern="100" dirty="0">
                <a:ea typeface="华文仿宋" panose="02010600040101010101" pitchFamily="2" charset="-122"/>
                <a:cs typeface="Times New Roman" panose="02020603050405020304" pitchFamily="18" charset="0"/>
              </a:rPr>
              <a:t>的位置</a:t>
            </a:r>
            <a:endParaRPr lang="zh-CN" altLang="zh-CN" sz="900" kern="100" dirty="0"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2414188" y="1857816"/>
            <a:ext cx="609584" cy="1996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27" name="表格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64870993"/>
              </p:ext>
            </p:extLst>
          </p:nvPr>
        </p:nvGraphicFramePr>
        <p:xfrm>
          <a:off x="16681276" y="9263808"/>
          <a:ext cx="3333750" cy="48966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236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1006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448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900" b="0" kern="1200" noProof="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+mn-cs"/>
                        </a:rPr>
                        <a:t>批准单位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zh-CN" altLang="en-US" sz="900" b="0" kern="120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+mn-cs"/>
                        </a:rPr>
                        <a:t>南京市规划和自然资源局</a:t>
                      </a:r>
                    </a:p>
                  </a:txBody>
                  <a:tcPr marL="0" marR="0" marT="0" marB="0"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48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900" b="0" kern="1200" noProof="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+mn-cs"/>
                        </a:rPr>
                        <a:t>批准文号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10000"/>
                      </a:pPr>
                      <a:r>
                        <a:rPr kumimoji="1" lang="zh-CN" altLang="en-US" sz="900" b="0" kern="120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+mn-cs"/>
                        </a:rPr>
                        <a:t>宁规划资源办</a:t>
                      </a:r>
                      <a:r>
                        <a:rPr kumimoji="1" lang="en-US" altLang="zh-CN" sz="900" b="0" kern="120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+mn-cs"/>
                        </a:rPr>
                        <a:t>〔2026〕109</a:t>
                      </a:r>
                      <a:r>
                        <a:rPr kumimoji="1" lang="zh-CN" altLang="en-US" sz="900" b="0" kern="120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+mn-cs"/>
                        </a:rPr>
                        <a:t>号</a:t>
                      </a:r>
                    </a:p>
                  </a:txBody>
                  <a:tcPr marL="0" marR="0" marT="0" marB="0"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" name="矩形 3"/>
          <p:cNvSpPr/>
          <p:nvPr/>
        </p:nvSpPr>
        <p:spPr>
          <a:xfrm>
            <a:off x="293428" y="1772513"/>
            <a:ext cx="4316675" cy="3801744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矩形 49"/>
          <p:cNvSpPr/>
          <p:nvPr/>
        </p:nvSpPr>
        <p:spPr>
          <a:xfrm>
            <a:off x="293428" y="5995738"/>
            <a:ext cx="4316675" cy="3490733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文本框 54"/>
          <p:cNvSpPr txBox="1"/>
          <p:nvPr/>
        </p:nvSpPr>
        <p:spPr>
          <a:xfrm>
            <a:off x="3908425" y="9161780"/>
            <a:ext cx="789940" cy="252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7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控规单元边界</a:t>
            </a:r>
            <a:endParaRPr lang="en-US" altLang="zh-CN" sz="7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6" name="矩形 55"/>
          <p:cNvSpPr/>
          <p:nvPr/>
        </p:nvSpPr>
        <p:spPr bwMode="auto">
          <a:xfrm>
            <a:off x="3711575" y="9237345"/>
            <a:ext cx="221615" cy="95250"/>
          </a:xfrm>
          <a:prstGeom prst="rect">
            <a:avLst/>
          </a:prstGeom>
          <a:noFill/>
          <a:ln w="19050">
            <a:solidFill>
              <a:srgbClr val="0000FF"/>
            </a:solidFill>
            <a:prstDash val="sysDash"/>
          </a:ln>
          <a:effectLst>
            <a:glow rad="127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  <a:defRPr/>
            </a:pPr>
            <a:endParaRPr lang="zh-CN" altLang="en-US" sz="1800" noProof="0" dirty="0">
              <a:ln>
                <a:noFill/>
              </a:ln>
              <a:effectLst/>
              <a:uLnTx/>
              <a:uFillTx/>
              <a:sym typeface="+mn-ea"/>
            </a:endParaRPr>
          </a:p>
        </p:txBody>
      </p:sp>
      <p:sp>
        <p:nvSpPr>
          <p:cNvPr id="75" name="矩形 74"/>
          <p:cNvSpPr/>
          <p:nvPr/>
        </p:nvSpPr>
        <p:spPr>
          <a:xfrm>
            <a:off x="293428" y="5995737"/>
            <a:ext cx="4316675" cy="3491164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3908425" y="8961120"/>
            <a:ext cx="789940" cy="2444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7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单元图则边界</a:t>
            </a:r>
            <a:endParaRPr lang="en-US" altLang="zh-CN" sz="7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3711575" y="9036685"/>
            <a:ext cx="221615" cy="95250"/>
          </a:xfrm>
          <a:prstGeom prst="rect">
            <a:avLst/>
          </a:prstGeom>
          <a:noFill/>
          <a:ln w="25400" cap="flat" cmpd="sng" algn="ctr">
            <a:solidFill>
              <a:srgbClr val="C00000">
                <a:alpha val="70000"/>
              </a:srgbClr>
            </a:solidFill>
            <a:prstDash val="sysDash"/>
            <a:round/>
            <a:headEnd type="none" w="med" len="med"/>
            <a:tailEnd type="none" w="med" len="med"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0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050" kern="0">
              <a:solidFill>
                <a:prstClr val="black"/>
              </a:solidFill>
              <a:latin typeface="Calibri" panose="020F0502020204030204"/>
              <a:ea typeface="等线" panose="02010600030101010101" charset="-122"/>
              <a:sym typeface="+mn-ea"/>
            </a:endParaRPr>
          </a:p>
        </p:txBody>
      </p:sp>
      <p:sp>
        <p:nvSpPr>
          <p:cNvPr id="1034" name="object 7"/>
          <p:cNvSpPr txBox="1"/>
          <p:nvPr/>
        </p:nvSpPr>
        <p:spPr>
          <a:xfrm>
            <a:off x="5643563" y="925513"/>
            <a:ext cx="2174875" cy="215265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lstStyle/>
          <a:p>
            <a:pPr marL="12700" eaLnBrk="1" hangingPunct="1"/>
            <a:r>
              <a:rPr lang="zh-CN" altLang="en-US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图则技术修正内容</a:t>
            </a:r>
            <a:endParaRPr lang="en-US" altLang="en-US" sz="1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矩形 4"/>
          <p:cNvSpPr>
            <a:spLocks noChangeArrowheads="1"/>
          </p:cNvSpPr>
          <p:nvPr/>
        </p:nvSpPr>
        <p:spPr bwMode="auto">
          <a:xfrm>
            <a:off x="5610226" y="1193800"/>
            <a:ext cx="14235112" cy="113107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indent="287655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just" eaLnBrk="1">
              <a:lnSpc>
                <a:spcPct val="150000"/>
              </a:lnSpc>
              <a:defRPr/>
            </a:pP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1、规划道路调整。①调整内环北路（车辆段以东）线位布局，</a:t>
            </a: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以红线宽度</a:t>
            </a:r>
            <a:r>
              <a:rPr lang="en-US" altLang="zh-CN" sz="900" spc="2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30</a:t>
            </a: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米向北衔接邵东河东路</a:t>
            </a: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。②合并04-</a:t>
            </a:r>
            <a:r>
              <a:rPr lang="en-US" altLang="zh-CN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04</a:t>
            </a: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、16地块，合并</a:t>
            </a:r>
            <a:r>
              <a:rPr lang="en-US" altLang="zh-CN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04-</a:t>
            </a: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27、30地块，相应</a:t>
            </a:r>
            <a:r>
              <a:rPr lang="zh-CN" altLang="en-US" sz="900" spc="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取消校区范围</a:t>
            </a: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内支路北一路、科文一路。③</a:t>
            </a: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调整邵东河东路（龙腾路</a:t>
            </a:r>
            <a:r>
              <a:rPr lang="en-US" altLang="zh-CN" sz="900" spc="20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学雅路）红线宽度至</a:t>
            </a:r>
            <a:r>
              <a:rPr lang="en-US" altLang="zh-CN" sz="900" spc="2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36</a:t>
            </a: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米</a:t>
            </a: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。④取消校区内部弹性道路表达，仅表达出入口位置，补充相关控制条文</a:t>
            </a:r>
            <a:r>
              <a:rPr lang="zh-CN" altLang="en-US" sz="900" spc="20" dirty="0"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  <a:sym typeface="+mn-ea"/>
              </a:rPr>
              <a:t>“</a:t>
            </a: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河道两侧地块间、地块与道路间，可建立跨河联系通道，具体位置由地块方案</a:t>
            </a:r>
            <a:r>
              <a:rPr lang="zh-CN" altLang="en-US" sz="900" spc="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确定</a:t>
            </a:r>
            <a:r>
              <a:rPr lang="en-US" altLang="zh-CN" sz="900" spc="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”</a:t>
            </a:r>
            <a:r>
              <a:rPr lang="zh-CN" altLang="en-US" sz="900" spc="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</a:t>
            </a:r>
          </a:p>
          <a:p>
            <a:pPr algn="just" eaLnBrk="1">
              <a:lnSpc>
                <a:spcPct val="150000"/>
              </a:lnSpc>
              <a:defRPr/>
            </a:pPr>
            <a:r>
              <a:rPr lang="zh-CN" altLang="en-US" sz="900" spc="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2、衔接城镇开发边界更新数据，调整单元图则范围线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9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eaLnBrk="1">
              <a:lnSpc>
                <a:spcPct val="150000"/>
              </a:lnSpc>
              <a:defRPr/>
            </a:pP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、用地边界调整。结合道路及开发边界调整，调整相关地块编号、形态及面积，其他用地指标保持不变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</a:t>
            </a:r>
            <a:endParaRPr lang="en-US" altLang="zh-CN" sz="9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just" eaLnBrk="1">
              <a:lnSpc>
                <a:spcPct val="150000"/>
              </a:lnSpc>
              <a:defRPr/>
            </a:pP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、根据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江苏省城市规划管理技术规定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2025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年版）、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南京市绿化园林条例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南京市海绵城市专项规划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等相关规定要求，更新通则栏表述。</a:t>
            </a:r>
          </a:p>
        </p:txBody>
      </p:sp>
      <p:sp>
        <p:nvSpPr>
          <p:cNvPr id="19" name="文本框 18"/>
          <p:cNvSpPr txBox="1"/>
          <p:nvPr/>
        </p:nvSpPr>
        <p:spPr bwMode="auto">
          <a:xfrm rot="962855">
            <a:off x="2174071" y="6624756"/>
            <a:ext cx="265082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800" b="1">
                <a:effectLst>
                  <a:glow rad="38100">
                    <a:schemeClr val="bg1"/>
                  </a:glow>
                </a:effectLst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pPr>
              <a:defRPr/>
            </a:pPr>
            <a:r>
              <a:rPr lang="zh-CN" altLang="en-US" spc="20" dirty="0">
                <a:latin typeface="宋体" panose="02010600030101010101" pitchFamily="2" charset="-122"/>
                <a:sym typeface="+mn-ea"/>
              </a:rPr>
              <a:t>绕越高速</a:t>
            </a:r>
            <a:endParaRPr lang="zh-CN" altLang="en-US" dirty="0"/>
          </a:p>
        </p:txBody>
      </p:sp>
      <p:sp>
        <p:nvSpPr>
          <p:cNvPr id="5" name="任意多边形 4"/>
          <p:cNvSpPr/>
          <p:nvPr/>
        </p:nvSpPr>
        <p:spPr>
          <a:xfrm>
            <a:off x="566420" y="6099810"/>
            <a:ext cx="3533775" cy="3057525"/>
          </a:xfrm>
          <a:custGeom>
            <a:avLst/>
            <a:gdLst>
              <a:gd name="connisteX0" fmla="*/ 38100 w 3533775"/>
              <a:gd name="connsiteY0" fmla="*/ 1300480 h 3057525"/>
              <a:gd name="connisteX1" fmla="*/ 194945 w 3533775"/>
              <a:gd name="connsiteY1" fmla="*/ 1247775 h 3057525"/>
              <a:gd name="connisteX2" fmla="*/ 476250 w 3533775"/>
              <a:gd name="connsiteY2" fmla="*/ 1119505 h 3057525"/>
              <a:gd name="connisteX3" fmla="*/ 809625 w 3533775"/>
              <a:gd name="connsiteY3" fmla="*/ 929005 h 3057525"/>
              <a:gd name="connisteX4" fmla="*/ 1066800 w 3533775"/>
              <a:gd name="connsiteY4" fmla="*/ 771525 h 3057525"/>
              <a:gd name="connisteX5" fmla="*/ 1261745 w 3533775"/>
              <a:gd name="connsiteY5" fmla="*/ 662305 h 3057525"/>
              <a:gd name="connisteX6" fmla="*/ 1385570 w 3533775"/>
              <a:gd name="connsiteY6" fmla="*/ 586105 h 3057525"/>
              <a:gd name="connisteX7" fmla="*/ 1562100 w 3533775"/>
              <a:gd name="connsiteY7" fmla="*/ 471805 h 3057525"/>
              <a:gd name="connisteX8" fmla="*/ 1743075 w 3533775"/>
              <a:gd name="connsiteY8" fmla="*/ 381000 h 3057525"/>
              <a:gd name="connisteX9" fmla="*/ 1809750 w 3533775"/>
              <a:gd name="connsiteY9" fmla="*/ 338455 h 3057525"/>
              <a:gd name="connisteX10" fmla="*/ 1966595 w 3533775"/>
              <a:gd name="connsiteY10" fmla="*/ 205105 h 3057525"/>
              <a:gd name="connisteX11" fmla="*/ 1962150 w 3533775"/>
              <a:gd name="connsiteY11" fmla="*/ 304800 h 3057525"/>
              <a:gd name="connisteX12" fmla="*/ 1952625 w 3533775"/>
              <a:gd name="connsiteY12" fmla="*/ 414655 h 3057525"/>
              <a:gd name="connisteX13" fmla="*/ 2061845 w 3533775"/>
              <a:gd name="connsiteY13" fmla="*/ 357505 h 3057525"/>
              <a:gd name="connisteX14" fmla="*/ 2190750 w 3533775"/>
              <a:gd name="connsiteY14" fmla="*/ 285750 h 3057525"/>
              <a:gd name="connisteX15" fmla="*/ 2228850 w 3533775"/>
              <a:gd name="connsiteY15" fmla="*/ 224155 h 3057525"/>
              <a:gd name="connisteX16" fmla="*/ 2247900 w 3533775"/>
              <a:gd name="connsiteY16" fmla="*/ 257175 h 3057525"/>
              <a:gd name="connisteX17" fmla="*/ 2404745 w 3533775"/>
              <a:gd name="connsiteY17" fmla="*/ 180975 h 3057525"/>
              <a:gd name="connisteX18" fmla="*/ 2486025 w 3533775"/>
              <a:gd name="connsiteY18" fmla="*/ 52705 h 3057525"/>
              <a:gd name="connisteX19" fmla="*/ 2609850 w 3533775"/>
              <a:gd name="connsiteY19" fmla="*/ 0 h 3057525"/>
              <a:gd name="connisteX20" fmla="*/ 3533775 w 3533775"/>
              <a:gd name="connsiteY20" fmla="*/ 1714500 h 3057525"/>
              <a:gd name="connisteX21" fmla="*/ 2928620 w 3533775"/>
              <a:gd name="connsiteY21" fmla="*/ 2057400 h 3057525"/>
              <a:gd name="connisteX22" fmla="*/ 3295650 w 3533775"/>
              <a:gd name="connsiteY22" fmla="*/ 2710180 h 3057525"/>
              <a:gd name="connisteX23" fmla="*/ 2628900 w 3533775"/>
              <a:gd name="connsiteY23" fmla="*/ 3057525 h 3057525"/>
              <a:gd name="connisteX24" fmla="*/ 1943100 w 3533775"/>
              <a:gd name="connsiteY24" fmla="*/ 1833880 h 3057525"/>
              <a:gd name="connisteX25" fmla="*/ 2252345 w 3533775"/>
              <a:gd name="connsiteY25" fmla="*/ 1681480 h 3057525"/>
              <a:gd name="connisteX26" fmla="*/ 2105025 w 3533775"/>
              <a:gd name="connsiteY26" fmla="*/ 1386205 h 3057525"/>
              <a:gd name="connisteX27" fmla="*/ 1638300 w 3533775"/>
              <a:gd name="connsiteY27" fmla="*/ 1633855 h 3057525"/>
              <a:gd name="connisteX28" fmla="*/ 1552575 w 3533775"/>
              <a:gd name="connsiteY28" fmla="*/ 1691005 h 3057525"/>
              <a:gd name="connisteX29" fmla="*/ 1337945 w 3533775"/>
              <a:gd name="connsiteY29" fmla="*/ 1862455 h 3057525"/>
              <a:gd name="connisteX30" fmla="*/ 1200150 w 3533775"/>
              <a:gd name="connsiteY30" fmla="*/ 2005330 h 3057525"/>
              <a:gd name="connisteX31" fmla="*/ 1076325 w 3533775"/>
              <a:gd name="connsiteY31" fmla="*/ 2148205 h 3057525"/>
              <a:gd name="connisteX32" fmla="*/ 952500 w 3533775"/>
              <a:gd name="connsiteY32" fmla="*/ 2300605 h 3057525"/>
              <a:gd name="connisteX33" fmla="*/ 885825 w 3533775"/>
              <a:gd name="connsiteY33" fmla="*/ 2447925 h 3057525"/>
              <a:gd name="connisteX34" fmla="*/ 723900 w 3533775"/>
              <a:gd name="connsiteY34" fmla="*/ 2638425 h 3057525"/>
              <a:gd name="connisteX35" fmla="*/ 661670 w 3533775"/>
              <a:gd name="connsiteY35" fmla="*/ 2519680 h 3057525"/>
              <a:gd name="connisteX36" fmla="*/ 42545 w 3533775"/>
              <a:gd name="connsiteY36" fmla="*/ 1371600 h 3057525"/>
              <a:gd name="connisteX37" fmla="*/ 0 w 3533775"/>
              <a:gd name="connsiteY37" fmla="*/ 1300480 h 3057525"/>
              <a:gd name="connisteX38" fmla="*/ 38100 w 3533775"/>
              <a:gd name="connsiteY38" fmla="*/ 1300480 h 305752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  <a:cxn ang="0">
                <a:pos x="connisteX16" y="connsiteY16"/>
              </a:cxn>
              <a:cxn ang="0">
                <a:pos x="connisteX17" y="connsiteY17"/>
              </a:cxn>
              <a:cxn ang="0">
                <a:pos x="connisteX18" y="connsiteY18"/>
              </a:cxn>
              <a:cxn ang="0">
                <a:pos x="connisteX19" y="connsiteY19"/>
              </a:cxn>
              <a:cxn ang="0">
                <a:pos x="connisteX20" y="connsiteY20"/>
              </a:cxn>
              <a:cxn ang="0">
                <a:pos x="connisteX21" y="connsiteY21"/>
              </a:cxn>
              <a:cxn ang="0">
                <a:pos x="connisteX22" y="connsiteY22"/>
              </a:cxn>
              <a:cxn ang="0">
                <a:pos x="connisteX23" y="connsiteY23"/>
              </a:cxn>
              <a:cxn ang="0">
                <a:pos x="connisteX24" y="connsiteY24"/>
              </a:cxn>
              <a:cxn ang="0">
                <a:pos x="connisteX25" y="connsiteY25"/>
              </a:cxn>
              <a:cxn ang="0">
                <a:pos x="connisteX26" y="connsiteY26"/>
              </a:cxn>
              <a:cxn ang="0">
                <a:pos x="connisteX27" y="connsiteY27"/>
              </a:cxn>
              <a:cxn ang="0">
                <a:pos x="connisteX28" y="connsiteY28"/>
              </a:cxn>
              <a:cxn ang="0">
                <a:pos x="connisteX29" y="connsiteY29"/>
              </a:cxn>
              <a:cxn ang="0">
                <a:pos x="connisteX30" y="connsiteY30"/>
              </a:cxn>
              <a:cxn ang="0">
                <a:pos x="connisteX31" y="connsiteY31"/>
              </a:cxn>
              <a:cxn ang="0">
                <a:pos x="connisteX32" y="connsiteY32"/>
              </a:cxn>
              <a:cxn ang="0">
                <a:pos x="connisteX33" y="connsiteY33"/>
              </a:cxn>
              <a:cxn ang="0">
                <a:pos x="connisteX34" y="connsiteY34"/>
              </a:cxn>
              <a:cxn ang="0">
                <a:pos x="connisteX35" y="connsiteY35"/>
              </a:cxn>
              <a:cxn ang="0">
                <a:pos x="connisteX36" y="connsiteY36"/>
              </a:cxn>
              <a:cxn ang="0">
                <a:pos x="connisteX37" y="connsiteY37"/>
              </a:cxn>
              <a:cxn ang="0">
                <a:pos x="connisteX38" y="connsiteY38"/>
              </a:cxn>
            </a:cxnLst>
            <a:rect l="l" t="t" r="r" b="b"/>
            <a:pathLst>
              <a:path w="3533775" h="3057525">
                <a:moveTo>
                  <a:pt x="38100" y="1300480"/>
                </a:moveTo>
                <a:cubicBezTo>
                  <a:pt x="76835" y="1289685"/>
                  <a:pt x="107315" y="1283970"/>
                  <a:pt x="194945" y="1247775"/>
                </a:cubicBezTo>
                <a:cubicBezTo>
                  <a:pt x="282575" y="1211580"/>
                  <a:pt x="353060" y="1183005"/>
                  <a:pt x="476250" y="1119505"/>
                </a:cubicBezTo>
                <a:cubicBezTo>
                  <a:pt x="599440" y="1056005"/>
                  <a:pt x="691515" y="998855"/>
                  <a:pt x="809625" y="929005"/>
                </a:cubicBezTo>
                <a:cubicBezTo>
                  <a:pt x="927735" y="859155"/>
                  <a:pt x="976630" y="824865"/>
                  <a:pt x="1066800" y="771525"/>
                </a:cubicBezTo>
                <a:cubicBezTo>
                  <a:pt x="1156970" y="718185"/>
                  <a:pt x="1198245" y="699135"/>
                  <a:pt x="1261745" y="662305"/>
                </a:cubicBezTo>
                <a:cubicBezTo>
                  <a:pt x="1325245" y="625475"/>
                  <a:pt x="1325245" y="624205"/>
                  <a:pt x="1385570" y="586105"/>
                </a:cubicBezTo>
                <a:cubicBezTo>
                  <a:pt x="1445895" y="548005"/>
                  <a:pt x="1490345" y="513080"/>
                  <a:pt x="1562100" y="471805"/>
                </a:cubicBezTo>
                <a:cubicBezTo>
                  <a:pt x="1633855" y="430530"/>
                  <a:pt x="1693545" y="407670"/>
                  <a:pt x="1743075" y="381000"/>
                </a:cubicBezTo>
                <a:cubicBezTo>
                  <a:pt x="1792605" y="354330"/>
                  <a:pt x="1765300" y="373380"/>
                  <a:pt x="1809750" y="338455"/>
                </a:cubicBezTo>
                <a:cubicBezTo>
                  <a:pt x="1854200" y="303530"/>
                  <a:pt x="1936115" y="212090"/>
                  <a:pt x="1966595" y="205105"/>
                </a:cubicBezTo>
                <a:lnTo>
                  <a:pt x="1962150" y="304800"/>
                </a:lnTo>
                <a:cubicBezTo>
                  <a:pt x="1959610" y="346710"/>
                  <a:pt x="1932940" y="403860"/>
                  <a:pt x="1952625" y="414655"/>
                </a:cubicBezTo>
                <a:lnTo>
                  <a:pt x="2061845" y="357505"/>
                </a:lnTo>
                <a:cubicBezTo>
                  <a:pt x="2109470" y="331470"/>
                  <a:pt x="2157095" y="312420"/>
                  <a:pt x="2190750" y="285750"/>
                </a:cubicBezTo>
                <a:lnTo>
                  <a:pt x="2228850" y="224155"/>
                </a:lnTo>
                <a:lnTo>
                  <a:pt x="2247900" y="257175"/>
                </a:lnTo>
                <a:lnTo>
                  <a:pt x="2404745" y="180975"/>
                </a:lnTo>
                <a:lnTo>
                  <a:pt x="2486025" y="52705"/>
                </a:lnTo>
                <a:lnTo>
                  <a:pt x="2609850" y="0"/>
                </a:lnTo>
                <a:lnTo>
                  <a:pt x="3533775" y="1714500"/>
                </a:lnTo>
                <a:lnTo>
                  <a:pt x="2928620" y="2057400"/>
                </a:lnTo>
                <a:lnTo>
                  <a:pt x="3295650" y="2710180"/>
                </a:lnTo>
                <a:lnTo>
                  <a:pt x="2628900" y="3057525"/>
                </a:lnTo>
                <a:lnTo>
                  <a:pt x="1943100" y="1833880"/>
                </a:lnTo>
                <a:lnTo>
                  <a:pt x="2252345" y="1681480"/>
                </a:lnTo>
                <a:lnTo>
                  <a:pt x="2105025" y="1386205"/>
                </a:lnTo>
                <a:lnTo>
                  <a:pt x="1638300" y="1633855"/>
                </a:lnTo>
                <a:lnTo>
                  <a:pt x="1552575" y="1691005"/>
                </a:lnTo>
                <a:lnTo>
                  <a:pt x="1337945" y="1862455"/>
                </a:lnTo>
                <a:cubicBezTo>
                  <a:pt x="1267460" y="1925320"/>
                  <a:pt x="1252220" y="1948180"/>
                  <a:pt x="1200150" y="2005330"/>
                </a:cubicBezTo>
                <a:cubicBezTo>
                  <a:pt x="1148080" y="2062480"/>
                  <a:pt x="1125855" y="2089150"/>
                  <a:pt x="1076325" y="2148205"/>
                </a:cubicBezTo>
                <a:cubicBezTo>
                  <a:pt x="1026795" y="2207260"/>
                  <a:pt x="990600" y="2240915"/>
                  <a:pt x="952500" y="2300605"/>
                </a:cubicBezTo>
                <a:cubicBezTo>
                  <a:pt x="914400" y="2360295"/>
                  <a:pt x="931545" y="2380615"/>
                  <a:pt x="885825" y="2447925"/>
                </a:cubicBezTo>
                <a:cubicBezTo>
                  <a:pt x="840105" y="2515235"/>
                  <a:pt x="768985" y="2623820"/>
                  <a:pt x="723900" y="2638425"/>
                </a:cubicBezTo>
                <a:lnTo>
                  <a:pt x="661670" y="2519680"/>
                </a:lnTo>
                <a:cubicBezTo>
                  <a:pt x="525145" y="2266315"/>
                  <a:pt x="174625" y="1615440"/>
                  <a:pt x="42545" y="1371600"/>
                </a:cubicBezTo>
                <a:lnTo>
                  <a:pt x="0" y="1300480"/>
                </a:lnTo>
                <a:lnTo>
                  <a:pt x="38100" y="1300480"/>
                </a:lnTo>
                <a:close/>
              </a:path>
            </a:pathLst>
          </a:custGeom>
          <a:noFill/>
          <a:ln w="19050">
            <a:solidFill>
              <a:srgbClr val="0000FF"/>
            </a:solidFill>
            <a:prstDash val="sysDash"/>
          </a:ln>
          <a:effectLst>
            <a:glow rad="127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  <a:defRPr/>
            </a:pPr>
            <a:endParaRPr lang="zh-CN" altLang="en-US" sz="1800" noProof="0" dirty="0">
              <a:ln>
                <a:noFill/>
              </a:ln>
              <a:effectLst/>
              <a:uLnTx/>
              <a:uFillTx/>
              <a:sym typeface="+mn-ea"/>
            </a:endParaRPr>
          </a:p>
        </p:txBody>
      </p:sp>
      <p:sp>
        <p:nvSpPr>
          <p:cNvPr id="22" name="任意多边形 21"/>
          <p:cNvSpPr/>
          <p:nvPr/>
        </p:nvSpPr>
        <p:spPr bwMode="auto">
          <a:xfrm>
            <a:off x="2249170" y="6090285"/>
            <a:ext cx="1851660" cy="2402205"/>
          </a:xfrm>
          <a:custGeom>
            <a:avLst/>
            <a:gdLst>
              <a:gd name="connisteX0" fmla="*/ 280035 w 1851660"/>
              <a:gd name="connsiteY0" fmla="*/ 423545 h 2402205"/>
              <a:gd name="connisteX1" fmla="*/ 222250 w 1851660"/>
              <a:gd name="connsiteY1" fmla="*/ 756920 h 2402205"/>
              <a:gd name="connisteX2" fmla="*/ 100330 w 1851660"/>
              <a:gd name="connsiteY2" fmla="*/ 1122045 h 2402205"/>
              <a:gd name="connisteX3" fmla="*/ 0 w 1851660"/>
              <a:gd name="connsiteY3" fmla="*/ 1322705 h 2402205"/>
              <a:gd name="connisteX4" fmla="*/ 68580 w 1851660"/>
              <a:gd name="connsiteY4" fmla="*/ 1407795 h 2402205"/>
              <a:gd name="connisteX5" fmla="*/ 153035 w 1851660"/>
              <a:gd name="connsiteY5" fmla="*/ 1518920 h 2402205"/>
              <a:gd name="connisteX6" fmla="*/ 422910 w 1851660"/>
              <a:gd name="connsiteY6" fmla="*/ 1381125 h 2402205"/>
              <a:gd name="connisteX7" fmla="*/ 587375 w 1851660"/>
              <a:gd name="connsiteY7" fmla="*/ 1687830 h 2402205"/>
              <a:gd name="connisteX8" fmla="*/ 264160 w 1851660"/>
              <a:gd name="connsiteY8" fmla="*/ 1841500 h 2402205"/>
              <a:gd name="connisteX9" fmla="*/ 587375 w 1851660"/>
              <a:gd name="connsiteY9" fmla="*/ 2402205 h 2402205"/>
              <a:gd name="connisteX10" fmla="*/ 1851660 w 1851660"/>
              <a:gd name="connsiteY10" fmla="*/ 1725295 h 2402205"/>
              <a:gd name="connisteX11" fmla="*/ 930910 w 1851660"/>
              <a:gd name="connsiteY11" fmla="*/ 0 h 2402205"/>
              <a:gd name="connisteX12" fmla="*/ 788035 w 1851660"/>
              <a:gd name="connsiteY12" fmla="*/ 63500 h 2402205"/>
              <a:gd name="connisteX13" fmla="*/ 724535 w 1851660"/>
              <a:gd name="connsiteY13" fmla="*/ 179705 h 2402205"/>
              <a:gd name="connisteX14" fmla="*/ 576580 w 1851660"/>
              <a:gd name="connsiteY14" fmla="*/ 269875 h 2402205"/>
              <a:gd name="connisteX15" fmla="*/ 560705 w 1851660"/>
              <a:gd name="connsiteY15" fmla="*/ 217170 h 2402205"/>
              <a:gd name="connisteX16" fmla="*/ 481330 w 1851660"/>
              <a:gd name="connsiteY16" fmla="*/ 317500 h 2402205"/>
              <a:gd name="connisteX17" fmla="*/ 280035 w 1851660"/>
              <a:gd name="connsiteY17" fmla="*/ 423545 h 240220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  <a:cxn ang="0">
                <a:pos x="connisteX16" y="connsiteY16"/>
              </a:cxn>
              <a:cxn ang="0">
                <a:pos x="connisteX17" y="connsiteY17"/>
              </a:cxn>
            </a:cxnLst>
            <a:rect l="l" t="t" r="r" b="b"/>
            <a:pathLst>
              <a:path w="1851660" h="2402205">
                <a:moveTo>
                  <a:pt x="280035" y="423545"/>
                </a:moveTo>
                <a:cubicBezTo>
                  <a:pt x="227965" y="511175"/>
                  <a:pt x="258445" y="617220"/>
                  <a:pt x="222250" y="756920"/>
                </a:cubicBezTo>
                <a:cubicBezTo>
                  <a:pt x="186055" y="896620"/>
                  <a:pt x="144780" y="1009015"/>
                  <a:pt x="100330" y="1122045"/>
                </a:cubicBezTo>
                <a:cubicBezTo>
                  <a:pt x="55880" y="1235075"/>
                  <a:pt x="6350" y="1265555"/>
                  <a:pt x="0" y="1322705"/>
                </a:cubicBezTo>
                <a:lnTo>
                  <a:pt x="68580" y="1407795"/>
                </a:lnTo>
                <a:lnTo>
                  <a:pt x="153035" y="1518920"/>
                </a:lnTo>
                <a:lnTo>
                  <a:pt x="422910" y="1381125"/>
                </a:lnTo>
                <a:lnTo>
                  <a:pt x="587375" y="1687830"/>
                </a:lnTo>
                <a:lnTo>
                  <a:pt x="264160" y="1841500"/>
                </a:lnTo>
                <a:lnTo>
                  <a:pt x="587375" y="2402205"/>
                </a:lnTo>
                <a:lnTo>
                  <a:pt x="1851660" y="1725295"/>
                </a:lnTo>
                <a:lnTo>
                  <a:pt x="930910" y="0"/>
                </a:lnTo>
                <a:lnTo>
                  <a:pt x="788035" y="63500"/>
                </a:lnTo>
                <a:lnTo>
                  <a:pt x="724535" y="179705"/>
                </a:lnTo>
                <a:lnTo>
                  <a:pt x="576580" y="269875"/>
                </a:lnTo>
                <a:lnTo>
                  <a:pt x="560705" y="217170"/>
                </a:lnTo>
                <a:lnTo>
                  <a:pt x="481330" y="317500"/>
                </a:lnTo>
                <a:lnTo>
                  <a:pt x="280035" y="423545"/>
                </a:lnTo>
                <a:close/>
              </a:path>
            </a:pathLst>
          </a:custGeom>
          <a:noFill/>
          <a:ln w="25400" cap="flat" cmpd="sng" algn="ctr">
            <a:solidFill>
              <a:srgbClr val="C00000">
                <a:alpha val="70000"/>
              </a:srgbClr>
            </a:solidFill>
            <a:prstDash val="sysDash"/>
            <a:round/>
            <a:headEnd type="none" w="med" len="med"/>
            <a:tailEnd type="none" w="med" len="med"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0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050" kern="0">
              <a:solidFill>
                <a:prstClr val="black"/>
              </a:solidFill>
              <a:latin typeface="Calibri" panose="020F0502020204030204"/>
              <a:ea typeface="等线" panose="02010600030101010101" charset="-122"/>
              <a:sym typeface="+mn-ea"/>
            </a:endParaRPr>
          </a:p>
        </p:txBody>
      </p:sp>
      <p:sp>
        <p:nvSpPr>
          <p:cNvPr id="23" name="文本框 22"/>
          <p:cNvSpPr txBox="1"/>
          <p:nvPr/>
        </p:nvSpPr>
        <p:spPr bwMode="auto">
          <a:xfrm rot="19800000">
            <a:off x="3595370" y="6734175"/>
            <a:ext cx="2800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800" b="1">
                <a:effectLst>
                  <a:glow rad="38100">
                    <a:schemeClr val="bg1"/>
                  </a:glow>
                </a:effectLst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pPr lvl="0" algn="l">
              <a:buClrTx/>
              <a:buSzTx/>
              <a:buFontTx/>
              <a:defRPr/>
            </a:pPr>
            <a:r>
              <a:rPr lang="zh-CN" altLang="en-US" spc="20" dirty="0">
                <a:latin typeface="宋体" panose="02010600030101010101" pitchFamily="2" charset="-122"/>
                <a:sym typeface="+mn-ea"/>
              </a:rPr>
              <a:t>龙东路</a:t>
            </a:r>
          </a:p>
        </p:txBody>
      </p:sp>
      <p:sp>
        <p:nvSpPr>
          <p:cNvPr id="26" name="文本框 25"/>
          <p:cNvSpPr txBox="1"/>
          <p:nvPr/>
        </p:nvSpPr>
        <p:spPr bwMode="auto">
          <a:xfrm rot="19740000">
            <a:off x="3033395" y="8053705"/>
            <a:ext cx="93853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800" b="1">
                <a:effectLst>
                  <a:glow rad="38100">
                    <a:schemeClr val="bg1"/>
                  </a:glow>
                </a:effectLst>
                <a:latin typeface="微软雅黑 Light" panose="020B0502040204020203" pitchFamily="34" charset="-122"/>
                <a:ea typeface="微软雅黑 Light" panose="020B0502040204020203" pitchFamily="34" charset="-122"/>
              </a:defRPr>
            </a:lvl1pPr>
          </a:lstStyle>
          <a:p>
            <a:pPr lvl="0" algn="l">
              <a:buClrTx/>
              <a:buSzTx/>
              <a:buFontTx/>
              <a:defRPr/>
            </a:pPr>
            <a:r>
              <a:rPr lang="zh-CN" altLang="en-US" spc="20" dirty="0">
                <a:latin typeface="宋体" panose="02010600030101010101" pitchFamily="2" charset="-122"/>
                <a:sym typeface="+mn-ea"/>
              </a:rPr>
              <a:t>龙袍大道</a:t>
            </a:r>
          </a:p>
        </p:txBody>
      </p:sp>
      <p:pic>
        <p:nvPicPr>
          <p:cNvPr id="100" name="图片 99" descr="F:/mdl项目整理/图则/《南京龙袍新城二期控制性详细规划》NJJBh020-03、04规划管理单元图则修改（龙袍南工职大图则）/2026.05修改前后土地利用规划图-0304图则 拷贝.jpg2026.05修改前后土地利用规划图-0304图则 拷贝"/>
          <p:cNvPicPr>
            <a:picLocks noChangeAspect="1"/>
          </p:cNvPicPr>
          <p:nvPr/>
        </p:nvPicPr>
        <p:blipFill>
          <a:blip r:embed="rId5"/>
          <a:srcRect l="22372" t="7189" r="18311" b="6677"/>
          <a:stretch>
            <a:fillRect/>
          </a:stretch>
        </p:blipFill>
        <p:spPr>
          <a:xfrm>
            <a:off x="9114211" y="2386965"/>
            <a:ext cx="6941185" cy="7124700"/>
          </a:xfrm>
          <a:prstGeom prst="rect">
            <a:avLst/>
          </a:prstGeom>
        </p:spPr>
      </p:pic>
      <p:sp>
        <p:nvSpPr>
          <p:cNvPr id="126" name="文本框 125"/>
          <p:cNvSpPr txBox="1"/>
          <p:nvPr/>
        </p:nvSpPr>
        <p:spPr>
          <a:xfrm>
            <a:off x="10455966" y="7063105"/>
            <a:ext cx="120142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800" b="1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地铁车辆段</a:t>
            </a:r>
          </a:p>
        </p:txBody>
      </p:sp>
      <p:sp>
        <p:nvSpPr>
          <p:cNvPr id="113" name="任意多边形 112"/>
          <p:cNvSpPr/>
          <p:nvPr/>
        </p:nvSpPr>
        <p:spPr>
          <a:xfrm>
            <a:off x="10172121" y="2702560"/>
            <a:ext cx="5069840" cy="6661785"/>
          </a:xfrm>
          <a:custGeom>
            <a:avLst/>
            <a:gdLst>
              <a:gd name="connisteX0" fmla="*/ 473075 w 3051175"/>
              <a:gd name="connsiteY0" fmla="*/ 425450 h 4098925"/>
              <a:gd name="connisteX1" fmla="*/ 749300 w 3051175"/>
              <a:gd name="connsiteY1" fmla="*/ 285750 h 4098925"/>
              <a:gd name="connisteX2" fmla="*/ 1082675 w 3051175"/>
              <a:gd name="connsiteY2" fmla="*/ 149225 h 4098925"/>
              <a:gd name="connisteX3" fmla="*/ 1257300 w 3051175"/>
              <a:gd name="connsiteY3" fmla="*/ 76200 h 4098925"/>
              <a:gd name="connisteX4" fmla="*/ 1466850 w 3051175"/>
              <a:gd name="connsiteY4" fmla="*/ 0 h 4098925"/>
              <a:gd name="connisteX5" fmla="*/ 3051175 w 3051175"/>
              <a:gd name="connsiteY5" fmla="*/ 2962275 h 4098925"/>
              <a:gd name="connisteX6" fmla="*/ 958850 w 3051175"/>
              <a:gd name="connsiteY6" fmla="*/ 4092575 h 4098925"/>
              <a:gd name="connisteX7" fmla="*/ 949325 w 3051175"/>
              <a:gd name="connsiteY7" fmla="*/ 4098925 h 4098925"/>
              <a:gd name="connisteX8" fmla="*/ 425450 w 3051175"/>
              <a:gd name="connsiteY8" fmla="*/ 3143250 h 4098925"/>
              <a:gd name="connisteX9" fmla="*/ 450850 w 3051175"/>
              <a:gd name="connsiteY9" fmla="*/ 3124200 h 4098925"/>
              <a:gd name="connisteX10" fmla="*/ 498475 w 3051175"/>
              <a:gd name="connsiteY10" fmla="*/ 3111500 h 4098925"/>
              <a:gd name="connisteX11" fmla="*/ 688975 w 3051175"/>
              <a:gd name="connsiteY11" fmla="*/ 3013075 h 4098925"/>
              <a:gd name="connisteX12" fmla="*/ 962025 w 3051175"/>
              <a:gd name="connsiteY12" fmla="*/ 2870200 h 4098925"/>
              <a:gd name="connisteX13" fmla="*/ 692150 w 3051175"/>
              <a:gd name="connsiteY13" fmla="*/ 2368550 h 4098925"/>
              <a:gd name="connisteX14" fmla="*/ 187325 w 3051175"/>
              <a:gd name="connsiteY14" fmla="*/ 2628900 h 4098925"/>
              <a:gd name="connisteX15" fmla="*/ 0 w 3051175"/>
              <a:gd name="connsiteY15" fmla="*/ 2289175 h 4098925"/>
              <a:gd name="connisteX16" fmla="*/ 38100 w 3051175"/>
              <a:gd name="connsiteY16" fmla="*/ 2209800 h 4098925"/>
              <a:gd name="connisteX17" fmla="*/ 114300 w 3051175"/>
              <a:gd name="connsiteY17" fmla="*/ 2047875 h 4098925"/>
              <a:gd name="connisteX18" fmla="*/ 215900 w 3051175"/>
              <a:gd name="connsiteY18" fmla="*/ 1828800 h 4098925"/>
              <a:gd name="connisteX19" fmla="*/ 307975 w 3051175"/>
              <a:gd name="connsiteY19" fmla="*/ 1577975 h 4098925"/>
              <a:gd name="connisteX20" fmla="*/ 358775 w 3051175"/>
              <a:gd name="connsiteY20" fmla="*/ 1393825 h 4098925"/>
              <a:gd name="connisteX21" fmla="*/ 393700 w 3051175"/>
              <a:gd name="connsiteY21" fmla="*/ 1241425 h 4098925"/>
              <a:gd name="connisteX22" fmla="*/ 431800 w 3051175"/>
              <a:gd name="connsiteY22" fmla="*/ 1063625 h 4098925"/>
              <a:gd name="connisteX23" fmla="*/ 457200 w 3051175"/>
              <a:gd name="connsiteY23" fmla="*/ 781050 h 4098925"/>
              <a:gd name="connisteX24" fmla="*/ 469900 w 3051175"/>
              <a:gd name="connsiteY24" fmla="*/ 568325 h 4098925"/>
              <a:gd name="connisteX25" fmla="*/ 466725 w 3051175"/>
              <a:gd name="connsiteY25" fmla="*/ 492125 h 4098925"/>
              <a:gd name="connisteX26" fmla="*/ 473075 w 3051175"/>
              <a:gd name="connsiteY26" fmla="*/ 425450 h 409892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  <a:cxn ang="0">
                <a:pos x="connisteX16" y="connsiteY16"/>
              </a:cxn>
              <a:cxn ang="0">
                <a:pos x="connisteX17" y="connsiteY17"/>
              </a:cxn>
              <a:cxn ang="0">
                <a:pos x="connisteX18" y="connsiteY18"/>
              </a:cxn>
              <a:cxn ang="0">
                <a:pos x="connisteX19" y="connsiteY19"/>
              </a:cxn>
              <a:cxn ang="0">
                <a:pos x="connisteX20" y="connsiteY20"/>
              </a:cxn>
              <a:cxn ang="0">
                <a:pos x="connisteX21" y="connsiteY21"/>
              </a:cxn>
              <a:cxn ang="0">
                <a:pos x="connisteX22" y="connsiteY22"/>
              </a:cxn>
              <a:cxn ang="0">
                <a:pos x="connisteX23" y="connsiteY23"/>
              </a:cxn>
              <a:cxn ang="0">
                <a:pos x="connisteX24" y="connsiteY24"/>
              </a:cxn>
              <a:cxn ang="0">
                <a:pos x="connisteX25" y="connsiteY25"/>
              </a:cxn>
              <a:cxn ang="0">
                <a:pos x="connisteX26" y="connsiteY26"/>
              </a:cxn>
            </a:cxnLst>
            <a:rect l="l" t="t" r="r" b="b"/>
            <a:pathLst>
              <a:path w="4854" h="6378">
                <a:moveTo>
                  <a:pt x="2411" y="0"/>
                </a:moveTo>
                <a:lnTo>
                  <a:pt x="4854" y="4569"/>
                </a:lnTo>
                <a:lnTo>
                  <a:pt x="1525" y="6368"/>
                </a:lnTo>
                <a:lnTo>
                  <a:pt x="1510" y="6378"/>
                </a:lnTo>
                <a:lnTo>
                  <a:pt x="677" y="4857"/>
                </a:lnTo>
                <a:lnTo>
                  <a:pt x="717" y="4826"/>
                </a:lnTo>
                <a:lnTo>
                  <a:pt x="793" y="4806"/>
                </a:lnTo>
                <a:lnTo>
                  <a:pt x="1096" y="4650"/>
                </a:lnTo>
                <a:lnTo>
                  <a:pt x="1530" y="4422"/>
                </a:lnTo>
                <a:lnTo>
                  <a:pt x="1101" y="3624"/>
                </a:lnTo>
                <a:lnTo>
                  <a:pt x="298" y="4038"/>
                </a:lnTo>
                <a:lnTo>
                  <a:pt x="0" y="3498"/>
                </a:lnTo>
                <a:lnTo>
                  <a:pt x="61" y="3371"/>
                </a:lnTo>
                <a:lnTo>
                  <a:pt x="182" y="3114"/>
                </a:lnTo>
                <a:lnTo>
                  <a:pt x="343" y="2765"/>
                </a:lnTo>
                <a:lnTo>
                  <a:pt x="490" y="2366"/>
                </a:lnTo>
                <a:lnTo>
                  <a:pt x="571" y="2073"/>
                </a:lnTo>
                <a:lnTo>
                  <a:pt x="626" y="1830"/>
                </a:lnTo>
                <a:lnTo>
                  <a:pt x="687" y="1547"/>
                </a:lnTo>
                <a:lnTo>
                  <a:pt x="727" y="1098"/>
                </a:lnTo>
                <a:lnTo>
                  <a:pt x="728" y="1092"/>
                </a:lnTo>
                <a:lnTo>
                  <a:pt x="1364" y="753"/>
                </a:lnTo>
                <a:lnTo>
                  <a:pt x="1394" y="678"/>
                </a:lnTo>
                <a:lnTo>
                  <a:pt x="1409" y="603"/>
                </a:lnTo>
                <a:lnTo>
                  <a:pt x="1454" y="599"/>
                </a:lnTo>
                <a:lnTo>
                  <a:pt x="1503" y="685"/>
                </a:lnTo>
                <a:lnTo>
                  <a:pt x="1938" y="442"/>
                </a:lnTo>
                <a:lnTo>
                  <a:pt x="2118" y="149"/>
                </a:lnTo>
                <a:lnTo>
                  <a:pt x="2167" y="112"/>
                </a:lnTo>
                <a:lnTo>
                  <a:pt x="2411" y="0"/>
                </a:lnTo>
                <a:close/>
              </a:path>
            </a:pathLst>
          </a:cu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  <a:defRPr/>
            </a:pPr>
            <a:endParaRPr lang="zh-CN" altLang="en-US" sz="1000" noProof="0" dirty="0">
              <a:ln>
                <a:noFill/>
              </a:ln>
              <a:effectLst/>
              <a:uLnTx/>
              <a:uFillTx/>
              <a:sym typeface="+mn-ea"/>
            </a:endParaRPr>
          </a:p>
        </p:txBody>
      </p:sp>
      <p:sp>
        <p:nvSpPr>
          <p:cNvPr id="114" name="任意多边形 113"/>
          <p:cNvSpPr/>
          <p:nvPr/>
        </p:nvSpPr>
        <p:spPr>
          <a:xfrm>
            <a:off x="11315121" y="5090160"/>
            <a:ext cx="2626995" cy="1393190"/>
          </a:xfrm>
          <a:custGeom>
            <a:avLst/>
            <a:gdLst>
              <a:gd name="connisteX0" fmla="*/ 0 w 1581150"/>
              <a:gd name="connsiteY0" fmla="*/ 838200 h 838200"/>
              <a:gd name="connisteX1" fmla="*/ 1581150 w 1581150"/>
              <a:gd name="connsiteY1" fmla="*/ 0 h 838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</a:cxnLst>
            <a:rect l="l" t="t" r="r" b="b"/>
            <a:pathLst>
              <a:path w="1581150" h="838200">
                <a:moveTo>
                  <a:pt x="0" y="838200"/>
                </a:moveTo>
                <a:lnTo>
                  <a:pt x="1581150" y="0"/>
                </a:lnTo>
              </a:path>
            </a:pathLst>
          </a:custGeom>
          <a:noFill/>
          <a:ln w="19050" cap="flat" cmpd="sng" algn="ctr">
            <a:solidFill>
              <a:srgbClr val="1C21F6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82952" tIns="41476" rIns="82952" bIns="41476" numCol="1" rtlCol="0" anchor="t" anchorCtr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defTabSz="914400" eaLnBrk="0" fontAlgn="base" hangingPunct="0">
              <a:buClrTx/>
              <a:buSzTx/>
              <a:buFont typeface="Arial" panose="020B0604020202020204" pitchFamily="34" charset="0"/>
            </a:pPr>
            <a:endParaRPr lang="zh-CN" altLang="en-US" sz="905" b="1">
              <a:ln>
                <a:noFill/>
              </a:ln>
              <a:solidFill>
                <a:schemeClr val="bg1"/>
              </a:solidFill>
              <a:effectLst/>
              <a:latin typeface="微软雅黑" panose="020B0503020204020204" pitchFamily="34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139" name="文本框 138"/>
          <p:cNvSpPr txBox="1"/>
          <p:nvPr/>
        </p:nvSpPr>
        <p:spPr>
          <a:xfrm rot="19920000">
            <a:off x="11264956" y="6554470"/>
            <a:ext cx="422910" cy="180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580" dirty="0">
                <a:solidFill>
                  <a:schemeClr val="tx1"/>
                </a:solidFill>
                <a:effectLst>
                  <a:glow rad="63500">
                    <a:schemeClr val="bg1">
                      <a:alpha val="100000"/>
                    </a:schemeClr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内</a:t>
            </a:r>
          </a:p>
        </p:txBody>
      </p:sp>
      <p:sp>
        <p:nvSpPr>
          <p:cNvPr id="140" name="文本框 139"/>
          <p:cNvSpPr txBox="1"/>
          <p:nvPr/>
        </p:nvSpPr>
        <p:spPr>
          <a:xfrm rot="19920000">
            <a:off x="11459901" y="6903720"/>
            <a:ext cx="422910" cy="180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580" dirty="0">
                <a:solidFill>
                  <a:schemeClr val="tx1"/>
                </a:solidFill>
                <a:effectLst>
                  <a:glow rad="63500">
                    <a:schemeClr val="bg1">
                      <a:alpha val="100000"/>
                    </a:schemeClr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环</a:t>
            </a:r>
          </a:p>
        </p:txBody>
      </p:sp>
      <p:sp>
        <p:nvSpPr>
          <p:cNvPr id="141" name="文本框 140"/>
          <p:cNvSpPr txBox="1"/>
          <p:nvPr/>
        </p:nvSpPr>
        <p:spPr>
          <a:xfrm rot="19920000">
            <a:off x="11070011" y="7348220"/>
            <a:ext cx="654050" cy="180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580" dirty="0">
                <a:solidFill>
                  <a:schemeClr val="tx1"/>
                </a:solidFill>
                <a:effectLst>
                  <a:glow rad="63500">
                    <a:schemeClr val="bg1">
                      <a:alpha val="100000"/>
                    </a:schemeClr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路   </a:t>
            </a:r>
            <a:r>
              <a:rPr lang="zh-CN" altLang="en-US" sz="580" dirty="0">
                <a:effectLst>
                  <a:glow rad="63500">
                    <a:schemeClr val="bg1">
                      <a:alpha val="100000"/>
                    </a:schemeClr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北</a:t>
            </a:r>
            <a:endParaRPr lang="zh-CN" altLang="en-US" sz="580" dirty="0">
              <a:solidFill>
                <a:schemeClr val="tx1"/>
              </a:solidFill>
              <a:effectLst>
                <a:glow rad="63500">
                  <a:schemeClr val="bg1">
                    <a:alpha val="100000"/>
                  </a:schemeClr>
                </a:glo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73" name="组合 72"/>
          <p:cNvGrpSpPr/>
          <p:nvPr/>
        </p:nvGrpSpPr>
        <p:grpSpPr>
          <a:xfrm>
            <a:off x="10281976" y="2594610"/>
            <a:ext cx="4714875" cy="6638925"/>
            <a:chOff x="1377" y="4232"/>
            <a:chExt cx="4514" cy="6356"/>
          </a:xfrm>
        </p:grpSpPr>
        <p:sp>
          <p:nvSpPr>
            <p:cNvPr id="74" name="文本框 73"/>
            <p:cNvSpPr txBox="1"/>
            <p:nvPr/>
          </p:nvSpPr>
          <p:spPr>
            <a:xfrm rot="19920000">
              <a:off x="2389" y="9427"/>
              <a:ext cx="150" cy="1161"/>
            </a:xfrm>
            <a:prstGeom prst="rect">
              <a:avLst/>
            </a:prstGeom>
            <a:noFill/>
          </p:spPr>
          <p:txBody>
            <a:bodyPr vert="eaVert" wrap="none" rtlCol="0">
              <a:noAutofit/>
            </a:bodyPr>
            <a:lstStyle/>
            <a:p>
              <a:pPr algn="dist"/>
              <a:r>
                <a:rPr lang="zh-CN" altLang="en-US" sz="575" dirty="0">
                  <a:solidFill>
                    <a:schemeClr val="tx1"/>
                  </a:solidFill>
                  <a:effectLst>
                    <a:glow rad="63500">
                      <a:schemeClr val="bg1">
                        <a:alpha val="100000"/>
                      </a:schemeClr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新</a:t>
              </a:r>
              <a:r>
                <a:rPr lang="en-US" altLang="zh-CN" sz="575" dirty="0">
                  <a:solidFill>
                    <a:schemeClr val="tx1"/>
                  </a:solidFill>
                  <a:effectLst>
                    <a:glow rad="63500">
                      <a:schemeClr val="bg1">
                        <a:alpha val="100000"/>
                      </a:schemeClr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</a:t>
              </a:r>
              <a:r>
                <a:rPr lang="zh-CN" altLang="en-US" sz="575" dirty="0">
                  <a:solidFill>
                    <a:schemeClr val="tx1"/>
                  </a:solidFill>
                  <a:effectLst>
                    <a:glow rad="63500">
                      <a:schemeClr val="bg1">
                        <a:alpha val="100000"/>
                      </a:schemeClr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桥</a:t>
              </a:r>
              <a:r>
                <a:rPr lang="en-US" altLang="zh-CN" sz="575" dirty="0">
                  <a:solidFill>
                    <a:schemeClr val="tx1"/>
                  </a:solidFill>
                  <a:effectLst>
                    <a:glow rad="63500">
                      <a:schemeClr val="bg1">
                        <a:alpha val="100000"/>
                      </a:schemeClr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  </a:t>
              </a:r>
              <a:r>
                <a:rPr lang="zh-CN" altLang="en-US" sz="575" dirty="0">
                  <a:solidFill>
                    <a:schemeClr val="tx1"/>
                  </a:solidFill>
                  <a:effectLst>
                    <a:glow rad="63500">
                      <a:schemeClr val="bg1">
                        <a:alpha val="100000"/>
                      </a:schemeClr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路</a:t>
              </a:r>
            </a:p>
          </p:txBody>
        </p:sp>
        <p:sp>
          <p:nvSpPr>
            <p:cNvPr id="31" name="文本框 30"/>
            <p:cNvSpPr txBox="1"/>
            <p:nvPr/>
          </p:nvSpPr>
          <p:spPr>
            <a:xfrm rot="19920000">
              <a:off x="3766" y="7711"/>
              <a:ext cx="1451" cy="1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575" dirty="0">
                  <a:solidFill>
                    <a:schemeClr val="tx1"/>
                  </a:solidFill>
                  <a:effectLst>
                    <a:glow rad="63500">
                      <a:schemeClr val="bg1">
                        <a:alpha val="100000"/>
                      </a:schemeClr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内环北路</a:t>
              </a:r>
            </a:p>
          </p:txBody>
        </p:sp>
        <p:sp>
          <p:nvSpPr>
            <p:cNvPr id="76" name="文本框 75"/>
            <p:cNvSpPr txBox="1"/>
            <p:nvPr/>
          </p:nvSpPr>
          <p:spPr>
            <a:xfrm rot="19920000">
              <a:off x="4141" y="9023"/>
              <a:ext cx="1487" cy="1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575" dirty="0">
                  <a:solidFill>
                    <a:schemeClr val="tx1"/>
                  </a:solidFill>
                  <a:effectLst>
                    <a:glow rad="63500">
                      <a:schemeClr val="bg1">
                        <a:alpha val="100000"/>
                      </a:schemeClr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北一路</a:t>
              </a:r>
            </a:p>
          </p:txBody>
        </p:sp>
        <p:sp>
          <p:nvSpPr>
            <p:cNvPr id="78" name="文本框 77"/>
            <p:cNvSpPr txBox="1"/>
            <p:nvPr/>
          </p:nvSpPr>
          <p:spPr>
            <a:xfrm rot="19920000">
              <a:off x="5287" y="5603"/>
              <a:ext cx="197" cy="3403"/>
            </a:xfrm>
            <a:prstGeom prst="rect">
              <a:avLst/>
            </a:prstGeom>
            <a:noFill/>
          </p:spPr>
          <p:txBody>
            <a:bodyPr vert="eaVert" wrap="none" rtlCol="0">
              <a:noAutofit/>
            </a:bodyPr>
            <a:lstStyle/>
            <a:p>
              <a:pPr algn="dist"/>
              <a:r>
                <a:rPr lang="zh-CN" altLang="en-US" sz="575" dirty="0">
                  <a:solidFill>
                    <a:schemeClr val="tx1"/>
                  </a:solidFill>
                  <a:effectLst>
                    <a:glow rad="63500">
                      <a:schemeClr val="bg1">
                        <a:alpha val="100000"/>
                      </a:schemeClr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龙</a:t>
              </a:r>
              <a:r>
                <a:rPr lang="en-US" altLang="zh-CN" sz="575" dirty="0">
                  <a:solidFill>
                    <a:schemeClr val="tx1"/>
                  </a:solidFill>
                  <a:effectLst>
                    <a:glow rad="63500">
                      <a:schemeClr val="bg1">
                        <a:alpha val="100000"/>
                      </a:schemeClr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                       </a:t>
              </a:r>
              <a:r>
                <a:rPr lang="zh-CN" altLang="en-US" sz="575" dirty="0">
                  <a:solidFill>
                    <a:schemeClr val="tx1"/>
                  </a:solidFill>
                  <a:effectLst>
                    <a:glow rad="63500">
                      <a:schemeClr val="bg1">
                        <a:alpha val="100000"/>
                      </a:schemeClr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东</a:t>
              </a:r>
              <a:r>
                <a:rPr lang="en-US" altLang="zh-CN" sz="575" dirty="0">
                  <a:solidFill>
                    <a:schemeClr val="tx1"/>
                  </a:solidFill>
                  <a:effectLst>
                    <a:glow rad="63500">
                      <a:schemeClr val="bg1">
                        <a:alpha val="100000"/>
                      </a:schemeClr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                        </a:t>
              </a:r>
              <a:r>
                <a:rPr lang="zh-CN" altLang="en-US" sz="575" dirty="0">
                  <a:solidFill>
                    <a:schemeClr val="tx1"/>
                  </a:solidFill>
                  <a:effectLst>
                    <a:glow rad="63500">
                      <a:schemeClr val="bg1">
                        <a:alpha val="100000"/>
                      </a:schemeClr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路</a:t>
              </a:r>
            </a:p>
          </p:txBody>
        </p:sp>
        <p:sp>
          <p:nvSpPr>
            <p:cNvPr id="79" name="文本框 78"/>
            <p:cNvSpPr txBox="1"/>
            <p:nvPr/>
          </p:nvSpPr>
          <p:spPr>
            <a:xfrm rot="19920000">
              <a:off x="3558" y="9533"/>
              <a:ext cx="2333" cy="1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575" dirty="0">
                  <a:solidFill>
                    <a:schemeClr val="tx1"/>
                  </a:solidFill>
                  <a:effectLst>
                    <a:glow rad="63500">
                      <a:schemeClr val="bg1">
                        <a:alpha val="100000"/>
                      </a:schemeClr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龙袍大道</a:t>
              </a:r>
            </a:p>
          </p:txBody>
        </p:sp>
        <p:sp>
          <p:nvSpPr>
            <p:cNvPr id="80" name="文本框 79"/>
            <p:cNvSpPr txBox="1"/>
            <p:nvPr/>
          </p:nvSpPr>
          <p:spPr>
            <a:xfrm rot="19920000">
              <a:off x="2257" y="7176"/>
              <a:ext cx="2652" cy="1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575" dirty="0">
                  <a:solidFill>
                    <a:schemeClr val="tx1"/>
                  </a:solidFill>
                  <a:effectLst>
                    <a:glow rad="63500">
                      <a:schemeClr val="bg1">
                        <a:alpha val="100000"/>
                      </a:schemeClr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邵东河东路</a:t>
              </a:r>
            </a:p>
          </p:txBody>
        </p:sp>
        <p:sp>
          <p:nvSpPr>
            <p:cNvPr id="81" name="文本框 80"/>
            <p:cNvSpPr txBox="1"/>
            <p:nvPr/>
          </p:nvSpPr>
          <p:spPr>
            <a:xfrm rot="19920000">
              <a:off x="3669" y="6555"/>
              <a:ext cx="166" cy="3774"/>
            </a:xfrm>
            <a:prstGeom prst="rect">
              <a:avLst/>
            </a:prstGeom>
            <a:noFill/>
          </p:spPr>
          <p:txBody>
            <a:bodyPr vert="eaVert" wrap="none" rtlCol="0">
              <a:noAutofit/>
            </a:bodyPr>
            <a:lstStyle/>
            <a:p>
              <a:pPr algn="dist"/>
              <a:r>
                <a:rPr lang="zh-CN" altLang="en-US" sz="575" dirty="0">
                  <a:solidFill>
                    <a:schemeClr val="tx1"/>
                  </a:solidFill>
                  <a:effectLst>
                    <a:glow rad="63500">
                      <a:schemeClr val="bg1">
                        <a:alpha val="100000"/>
                      </a:schemeClr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学</a:t>
              </a:r>
              <a:r>
                <a:rPr lang="en-US" altLang="zh-CN" sz="575" dirty="0">
                  <a:solidFill>
                    <a:schemeClr val="tx1"/>
                  </a:solidFill>
                  <a:effectLst>
                    <a:glow rad="63500">
                      <a:schemeClr val="bg1">
                        <a:alpha val="100000"/>
                      </a:schemeClr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                            </a:t>
              </a:r>
              <a:r>
                <a:rPr lang="zh-CN" altLang="en-US" sz="575" dirty="0">
                  <a:solidFill>
                    <a:schemeClr val="tx1"/>
                  </a:solidFill>
                  <a:effectLst>
                    <a:glow rad="63500">
                      <a:schemeClr val="bg1">
                        <a:alpha val="100000"/>
                      </a:schemeClr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雅</a:t>
              </a:r>
              <a:r>
                <a:rPr lang="en-US" altLang="zh-CN" sz="575" dirty="0">
                  <a:solidFill>
                    <a:schemeClr val="tx1"/>
                  </a:solidFill>
                  <a:effectLst>
                    <a:glow rad="63500">
                      <a:schemeClr val="bg1">
                        <a:alpha val="100000"/>
                      </a:schemeClr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                            </a:t>
              </a:r>
              <a:r>
                <a:rPr lang="zh-CN" altLang="en-US" sz="575" dirty="0">
                  <a:solidFill>
                    <a:schemeClr val="tx1"/>
                  </a:solidFill>
                  <a:effectLst>
                    <a:glow rad="63500">
                      <a:schemeClr val="bg1">
                        <a:alpha val="100000"/>
                      </a:schemeClr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路</a:t>
              </a:r>
            </a:p>
          </p:txBody>
        </p:sp>
        <p:sp>
          <p:nvSpPr>
            <p:cNvPr id="82" name="文本框 81"/>
            <p:cNvSpPr txBox="1"/>
            <p:nvPr/>
          </p:nvSpPr>
          <p:spPr>
            <a:xfrm rot="20280000">
              <a:off x="2237" y="4232"/>
              <a:ext cx="1465" cy="1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575" dirty="0">
                  <a:solidFill>
                    <a:schemeClr val="tx1"/>
                  </a:solidFill>
                  <a:effectLst>
                    <a:glow rad="63500">
                      <a:schemeClr val="bg1">
                        <a:alpha val="100000"/>
                      </a:schemeClr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江北沿江高等级公路</a:t>
              </a:r>
            </a:p>
          </p:txBody>
        </p:sp>
        <p:sp>
          <p:nvSpPr>
            <p:cNvPr id="83" name="文本框 82"/>
            <p:cNvSpPr txBox="1"/>
            <p:nvPr/>
          </p:nvSpPr>
          <p:spPr>
            <a:xfrm rot="20280000">
              <a:off x="1741" y="5265"/>
              <a:ext cx="408" cy="1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575" dirty="0">
                  <a:solidFill>
                    <a:schemeClr val="tx1"/>
                  </a:solidFill>
                  <a:effectLst>
                    <a:glow rad="63500">
                      <a:schemeClr val="bg1">
                        <a:alpha val="100000"/>
                      </a:schemeClr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绕</a:t>
              </a:r>
            </a:p>
          </p:txBody>
        </p:sp>
        <p:sp>
          <p:nvSpPr>
            <p:cNvPr id="85" name="文本框 84"/>
            <p:cNvSpPr txBox="1"/>
            <p:nvPr/>
          </p:nvSpPr>
          <p:spPr>
            <a:xfrm rot="20280000">
              <a:off x="1685" y="5812"/>
              <a:ext cx="471" cy="1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575" dirty="0">
                  <a:solidFill>
                    <a:schemeClr val="tx1"/>
                  </a:solidFill>
                  <a:effectLst>
                    <a:glow rad="63500">
                      <a:schemeClr val="bg1">
                        <a:alpha val="100000"/>
                      </a:schemeClr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越</a:t>
              </a:r>
            </a:p>
          </p:txBody>
        </p:sp>
        <p:sp>
          <p:nvSpPr>
            <p:cNvPr id="87" name="文本框 86"/>
            <p:cNvSpPr txBox="1"/>
            <p:nvPr/>
          </p:nvSpPr>
          <p:spPr>
            <a:xfrm rot="20280000">
              <a:off x="1580" y="6392"/>
              <a:ext cx="471" cy="1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575" dirty="0">
                  <a:solidFill>
                    <a:schemeClr val="tx1"/>
                  </a:solidFill>
                  <a:effectLst>
                    <a:glow rad="63500">
                      <a:schemeClr val="bg1">
                        <a:alpha val="100000"/>
                      </a:schemeClr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高</a:t>
              </a:r>
            </a:p>
          </p:txBody>
        </p:sp>
        <p:sp>
          <p:nvSpPr>
            <p:cNvPr id="89" name="文本框 88"/>
            <p:cNvSpPr txBox="1"/>
            <p:nvPr/>
          </p:nvSpPr>
          <p:spPr>
            <a:xfrm rot="20280000">
              <a:off x="1377" y="6957"/>
              <a:ext cx="471" cy="1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575" dirty="0">
                  <a:solidFill>
                    <a:schemeClr val="tx1"/>
                  </a:solidFill>
                  <a:effectLst>
                    <a:glow rad="63500">
                      <a:schemeClr val="bg1">
                        <a:alpha val="100000"/>
                      </a:schemeClr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速</a:t>
              </a:r>
            </a:p>
          </p:txBody>
        </p:sp>
      </p:grpSp>
      <p:sp>
        <p:nvSpPr>
          <p:cNvPr id="116" name="矩形标注 115"/>
          <p:cNvSpPr/>
          <p:nvPr/>
        </p:nvSpPr>
        <p:spPr>
          <a:xfrm>
            <a:off x="9240576" y="7369175"/>
            <a:ext cx="1355725" cy="457835"/>
          </a:xfrm>
          <a:prstGeom prst="wedgeRectCallout">
            <a:avLst>
              <a:gd name="adj1" fmla="val 115105"/>
              <a:gd name="adj2" fmla="val -235852"/>
            </a:avLst>
          </a:prstGeom>
          <a:solidFill>
            <a:schemeClr val="bg1">
              <a:alpha val="60000"/>
            </a:schemeClr>
          </a:solidFill>
          <a:ln w="127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rtlCol="0" anchor="ctr"/>
          <a:lstStyle/>
          <a:p>
            <a:pPr indent="0" algn="l" fontAlgn="auto">
              <a:lnSpc>
                <a:spcPct val="90000"/>
              </a:lnSpc>
            </a:pPr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地块编号：</a:t>
            </a:r>
            <a:r>
              <a:rPr lang="en-US" altLang="zh-CN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04-02</a:t>
            </a:r>
            <a:endParaRPr lang="en-US" altLang="zh-CN" sz="1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0" algn="l" fontAlgn="auto">
              <a:lnSpc>
                <a:spcPct val="90000"/>
              </a:lnSpc>
            </a:pPr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水域（</a:t>
            </a:r>
            <a:r>
              <a:rPr lang="en-US" altLang="zh-CN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E1</a:t>
            </a:r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</a:t>
            </a:r>
            <a:endParaRPr lang="en-US" altLang="zh-CN" sz="1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0" algn="l" fontAlgn="auto">
              <a:lnSpc>
                <a:spcPct val="90000"/>
              </a:lnSpc>
            </a:pPr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地块面积：</a:t>
            </a:r>
            <a:r>
              <a:rPr 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0.84</a:t>
            </a:r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公顷</a:t>
            </a:r>
          </a:p>
        </p:txBody>
      </p:sp>
      <p:sp>
        <p:nvSpPr>
          <p:cNvPr id="118" name="矩形标注 117"/>
          <p:cNvSpPr/>
          <p:nvPr/>
        </p:nvSpPr>
        <p:spPr>
          <a:xfrm>
            <a:off x="14339626" y="5552440"/>
            <a:ext cx="1433830" cy="470535"/>
          </a:xfrm>
          <a:prstGeom prst="wedgeRectCallout">
            <a:avLst>
              <a:gd name="adj1" fmla="val -200984"/>
              <a:gd name="adj2" fmla="val 115511"/>
            </a:avLst>
          </a:prstGeom>
          <a:solidFill>
            <a:schemeClr val="bg1">
              <a:alpha val="60000"/>
            </a:schemeClr>
          </a:solidFill>
          <a:ln w="127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rtlCol="0" anchor="ctr"/>
          <a:lstStyle/>
          <a:p>
            <a:pPr indent="0" algn="l" fontAlgn="auto">
              <a:lnSpc>
                <a:spcPct val="90000"/>
              </a:lnSpc>
            </a:pPr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地块编号：</a:t>
            </a:r>
            <a:r>
              <a:rPr lang="en-US" altLang="zh-CN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04-03</a:t>
            </a:r>
            <a:endParaRPr lang="en-US" altLang="zh-CN" sz="1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0" algn="l" fontAlgn="auto">
              <a:lnSpc>
                <a:spcPct val="90000"/>
              </a:lnSpc>
            </a:pPr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街旁绿地（</a:t>
            </a:r>
            <a:r>
              <a:rPr lang="en-US" altLang="zh-CN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G1c</a:t>
            </a:r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</a:t>
            </a:r>
            <a:endParaRPr lang="en-US" altLang="zh-CN" sz="1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0" algn="l" fontAlgn="auto">
              <a:lnSpc>
                <a:spcPct val="90000"/>
              </a:lnSpc>
            </a:pPr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地块面积：</a:t>
            </a:r>
            <a:r>
              <a:rPr 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2.70</a:t>
            </a:r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公顷</a:t>
            </a:r>
          </a:p>
        </p:txBody>
      </p:sp>
      <p:sp>
        <p:nvSpPr>
          <p:cNvPr id="119" name="矩形标注 118"/>
          <p:cNvSpPr/>
          <p:nvPr/>
        </p:nvSpPr>
        <p:spPr>
          <a:xfrm>
            <a:off x="14339626" y="6063615"/>
            <a:ext cx="1433830" cy="766445"/>
          </a:xfrm>
          <a:prstGeom prst="wedgeRectCallout">
            <a:avLst>
              <a:gd name="adj1" fmla="val -208901"/>
              <a:gd name="adj2" fmla="val 167315"/>
            </a:avLst>
          </a:prstGeom>
          <a:solidFill>
            <a:schemeClr val="bg1">
              <a:alpha val="60000"/>
            </a:schemeClr>
          </a:solidFill>
          <a:ln w="127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rtlCol="0" anchor="ctr"/>
          <a:lstStyle/>
          <a:p>
            <a:pPr indent="0" algn="l" fontAlgn="auto">
              <a:lnSpc>
                <a:spcPct val="90000"/>
              </a:lnSpc>
            </a:pPr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地块编号：</a:t>
            </a:r>
            <a:r>
              <a:rPr lang="en-US" altLang="zh-CN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04-04</a:t>
            </a:r>
            <a:endParaRPr lang="en-US" altLang="zh-CN" sz="1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0" algn="l" fontAlgn="auto">
              <a:lnSpc>
                <a:spcPct val="90000"/>
              </a:lnSpc>
            </a:pPr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高等院校（</a:t>
            </a:r>
            <a:r>
              <a:rPr lang="en-US" altLang="zh-CN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A31</a:t>
            </a:r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</a:t>
            </a:r>
            <a:endParaRPr lang="en-US" altLang="zh-CN" sz="1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0" algn="l" fontAlgn="auto">
              <a:lnSpc>
                <a:spcPct val="90000"/>
              </a:lnSpc>
            </a:pPr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地块面积：</a:t>
            </a:r>
            <a:r>
              <a:rPr 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53.58</a:t>
            </a:r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公顷</a:t>
            </a:r>
          </a:p>
          <a:p>
            <a:pPr indent="0" algn="l" fontAlgn="auto">
              <a:lnSpc>
                <a:spcPct val="90000"/>
              </a:lnSpc>
            </a:pPr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容积率</a:t>
            </a:r>
            <a:r>
              <a:rPr lang="en-US" altLang="zh-CN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≤1.2</a:t>
            </a:r>
          </a:p>
          <a:p>
            <a:pPr indent="0" algn="l" fontAlgn="auto">
              <a:lnSpc>
                <a:spcPct val="90000"/>
              </a:lnSpc>
            </a:pPr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建筑高度</a:t>
            </a:r>
            <a:r>
              <a:rPr lang="en-US" altLang="zh-CN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≤35</a:t>
            </a:r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米</a:t>
            </a:r>
          </a:p>
        </p:txBody>
      </p:sp>
      <p:sp>
        <p:nvSpPr>
          <p:cNvPr id="120" name="矩形标注 119"/>
          <p:cNvSpPr/>
          <p:nvPr/>
        </p:nvSpPr>
        <p:spPr>
          <a:xfrm>
            <a:off x="9225971" y="7893050"/>
            <a:ext cx="1362710" cy="472440"/>
          </a:xfrm>
          <a:prstGeom prst="wedgeRectCallout">
            <a:avLst>
              <a:gd name="adj1" fmla="val 87837"/>
              <a:gd name="adj2" fmla="val -13037"/>
            </a:avLst>
          </a:prstGeom>
          <a:solidFill>
            <a:schemeClr val="bg1">
              <a:alpha val="60000"/>
            </a:schemeClr>
          </a:solidFill>
          <a:ln w="127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l"/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地块编号：</a:t>
            </a:r>
            <a:r>
              <a:rPr lang="en-US" altLang="zh-CN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04-13</a:t>
            </a:r>
            <a:endParaRPr lang="en-US" altLang="zh-CN" sz="1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街旁绿地（</a:t>
            </a:r>
            <a:r>
              <a:rPr lang="en-US" altLang="zh-CN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G1c</a:t>
            </a:r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</a:t>
            </a:r>
          </a:p>
          <a:p>
            <a:pPr algn="l"/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地块面积：</a:t>
            </a:r>
            <a:r>
              <a:rPr 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1.39</a:t>
            </a:r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公顷</a:t>
            </a:r>
          </a:p>
        </p:txBody>
      </p:sp>
      <p:sp>
        <p:nvSpPr>
          <p:cNvPr id="121" name="矩形标注 120"/>
          <p:cNvSpPr/>
          <p:nvPr/>
        </p:nvSpPr>
        <p:spPr>
          <a:xfrm>
            <a:off x="14369471" y="7510780"/>
            <a:ext cx="1440180" cy="903605"/>
          </a:xfrm>
          <a:prstGeom prst="wedgeRectCallout">
            <a:avLst>
              <a:gd name="adj1" fmla="val -148721"/>
              <a:gd name="adj2" fmla="val 56816"/>
            </a:avLst>
          </a:prstGeom>
          <a:solidFill>
            <a:schemeClr val="bg1">
              <a:alpha val="60000"/>
            </a:schemeClr>
          </a:solidFill>
          <a:ln w="127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l"/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地块编号：</a:t>
            </a:r>
            <a:r>
              <a:rPr lang="en-US" altLang="zh-CN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04-16</a:t>
            </a:r>
            <a:endParaRPr lang="en-US" altLang="zh-CN" sz="1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高等院校（</a:t>
            </a:r>
            <a:r>
              <a:rPr lang="en-US" altLang="zh-CN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A31</a:t>
            </a:r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</a:t>
            </a:r>
            <a:endParaRPr lang="en-US" altLang="zh-CN" sz="1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地块面积：</a:t>
            </a:r>
            <a:r>
              <a:rPr 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5.98</a:t>
            </a:r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公顷</a:t>
            </a:r>
          </a:p>
          <a:p>
            <a:pPr algn="l"/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容积率</a:t>
            </a:r>
            <a:r>
              <a:rPr lang="en-US" altLang="zh-CN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≤2.0</a:t>
            </a:r>
          </a:p>
          <a:p>
            <a:pPr algn="l"/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建筑高度</a:t>
            </a:r>
            <a:r>
              <a:rPr lang="en-US" altLang="zh-CN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≤60米</a:t>
            </a:r>
          </a:p>
        </p:txBody>
      </p:sp>
      <p:sp>
        <p:nvSpPr>
          <p:cNvPr id="122" name="矩形标注 121"/>
          <p:cNvSpPr/>
          <p:nvPr/>
        </p:nvSpPr>
        <p:spPr>
          <a:xfrm>
            <a:off x="8750356" y="6541770"/>
            <a:ext cx="1450975" cy="625475"/>
          </a:xfrm>
          <a:prstGeom prst="wedgeRectCallout">
            <a:avLst>
              <a:gd name="adj1" fmla="val 144879"/>
              <a:gd name="adj2" fmla="val -72233"/>
            </a:avLst>
          </a:prstGeom>
          <a:solidFill>
            <a:schemeClr val="bg1">
              <a:alpha val="60000"/>
            </a:schemeClr>
          </a:solidFill>
          <a:ln w="127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l"/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地块编号：</a:t>
            </a:r>
            <a:r>
              <a:rPr lang="en-US" altLang="zh-CN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04-01</a:t>
            </a:r>
            <a:endParaRPr lang="en-US" altLang="zh-CN" sz="1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街旁绿地（</a:t>
            </a:r>
            <a:r>
              <a:rPr lang="en-US" altLang="zh-CN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G1c</a:t>
            </a:r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</a:t>
            </a:r>
            <a:endParaRPr lang="en-US" altLang="zh-CN" sz="1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地块面积</a:t>
            </a:r>
            <a:r>
              <a:rPr lang="zh-CN" altLang="en-US" sz="1000" b="1" dirty="0">
                <a:solidFill>
                  <a:schemeClr val="tx1"/>
                </a:solidFill>
                <a:highlight>
                  <a:srgbClr val="000000">
                    <a:alpha val="0"/>
                  </a:srgbClr>
                </a:highligh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：</a:t>
            </a:r>
            <a:r>
              <a:rPr lang="en-US" sz="1000" b="1" dirty="0">
                <a:solidFill>
                  <a:schemeClr val="tx1"/>
                </a:solidFill>
                <a:highlight>
                  <a:srgbClr val="000000">
                    <a:alpha val="0"/>
                  </a:srgbClr>
                </a:highligh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0.36</a:t>
            </a:r>
            <a:r>
              <a:rPr lang="zh-CN" altLang="en-US" sz="1000" b="1" dirty="0">
                <a:solidFill>
                  <a:schemeClr val="tx1"/>
                </a:solidFill>
                <a:highlight>
                  <a:srgbClr val="000000">
                    <a:alpha val="0"/>
                  </a:srgbClr>
                </a:highligh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公</a:t>
            </a:r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顷</a:t>
            </a:r>
          </a:p>
        </p:txBody>
      </p:sp>
      <p:sp>
        <p:nvSpPr>
          <p:cNvPr id="123" name="矩形标注 122"/>
          <p:cNvSpPr/>
          <p:nvPr/>
        </p:nvSpPr>
        <p:spPr>
          <a:xfrm>
            <a:off x="14338991" y="3762375"/>
            <a:ext cx="1435100" cy="467995"/>
          </a:xfrm>
          <a:prstGeom prst="wedgeRectCallout">
            <a:avLst>
              <a:gd name="adj1" fmla="val -189392"/>
              <a:gd name="adj2" fmla="val -152957"/>
            </a:avLst>
          </a:prstGeom>
          <a:solidFill>
            <a:schemeClr val="bg1">
              <a:alpha val="60000"/>
            </a:schemeClr>
          </a:solidFill>
          <a:ln w="127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l"/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地块编号：</a:t>
            </a:r>
            <a:r>
              <a:rPr lang="en-US" altLang="zh-CN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03-04</a:t>
            </a:r>
            <a:endParaRPr lang="en-US" altLang="zh-CN" sz="1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街旁绿地（</a:t>
            </a:r>
            <a:r>
              <a:rPr lang="en-US" altLang="zh-CN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G1c</a:t>
            </a:r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</a:t>
            </a:r>
            <a:endParaRPr lang="en-US" altLang="zh-CN" sz="1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地块面积：</a:t>
            </a:r>
            <a:r>
              <a:rPr lang="en-US" altLang="zh-CN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0.79</a:t>
            </a:r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公顷</a:t>
            </a:r>
          </a:p>
        </p:txBody>
      </p:sp>
      <p:sp>
        <p:nvSpPr>
          <p:cNvPr id="124" name="矩形标注 123"/>
          <p:cNvSpPr/>
          <p:nvPr/>
        </p:nvSpPr>
        <p:spPr>
          <a:xfrm>
            <a:off x="14338991" y="2797175"/>
            <a:ext cx="1435100" cy="758190"/>
          </a:xfrm>
          <a:prstGeom prst="wedgeRectCallout">
            <a:avLst>
              <a:gd name="adj1" fmla="val -170318"/>
              <a:gd name="adj2" fmla="val -27889"/>
            </a:avLst>
          </a:prstGeom>
          <a:solidFill>
            <a:schemeClr val="bg1">
              <a:alpha val="60000"/>
            </a:schemeClr>
          </a:solidFill>
          <a:ln w="127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l"/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地块编号：</a:t>
            </a:r>
            <a:r>
              <a:rPr lang="en-US" altLang="zh-CN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03-03</a:t>
            </a:r>
            <a:endParaRPr lang="en-US" altLang="zh-CN" sz="1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科研设计（</a:t>
            </a:r>
            <a:r>
              <a:rPr lang="en-US" altLang="zh-CN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B29a</a:t>
            </a:r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</a:t>
            </a:r>
            <a:endParaRPr lang="en-US" altLang="zh-CN" sz="1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地块面积：</a:t>
            </a:r>
            <a:r>
              <a:rPr lang="en-US" altLang="zh-CN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5.84</a:t>
            </a:r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公顷</a:t>
            </a:r>
          </a:p>
          <a:p>
            <a:pPr algn="l"/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容积率</a:t>
            </a:r>
            <a:r>
              <a:rPr lang="en-US" altLang="zh-CN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≤2.5</a:t>
            </a:r>
          </a:p>
          <a:p>
            <a:pPr algn="l"/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建筑高度</a:t>
            </a:r>
            <a:r>
              <a:rPr lang="en-US" altLang="zh-CN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≤60</a:t>
            </a:r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米</a:t>
            </a:r>
          </a:p>
        </p:txBody>
      </p:sp>
      <p:sp>
        <p:nvSpPr>
          <p:cNvPr id="125" name="矩形标注 124"/>
          <p:cNvSpPr/>
          <p:nvPr/>
        </p:nvSpPr>
        <p:spPr>
          <a:xfrm>
            <a:off x="9232321" y="9046210"/>
            <a:ext cx="1416050" cy="657860"/>
          </a:xfrm>
          <a:prstGeom prst="wedgeRectCallout">
            <a:avLst>
              <a:gd name="adj1" fmla="val 137578"/>
              <a:gd name="adj2" fmla="val -64478"/>
            </a:avLst>
          </a:prstGeom>
          <a:solidFill>
            <a:schemeClr val="bg1">
              <a:alpha val="60000"/>
            </a:schemeClr>
          </a:solidFill>
          <a:ln w="127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l"/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地块编号：</a:t>
            </a:r>
            <a:r>
              <a:rPr lang="en-US" altLang="zh-CN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04-15</a:t>
            </a:r>
            <a:endParaRPr lang="en-US" altLang="zh-CN" sz="1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街旁绿地（</a:t>
            </a:r>
            <a:r>
              <a:rPr lang="en-US" altLang="zh-CN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G1c</a:t>
            </a:r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</a:t>
            </a:r>
            <a:endParaRPr lang="en-US" altLang="zh-CN" sz="1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地块面积：</a:t>
            </a:r>
            <a:r>
              <a:rPr 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1.98</a:t>
            </a:r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公顷</a:t>
            </a:r>
          </a:p>
        </p:txBody>
      </p:sp>
      <p:sp>
        <p:nvSpPr>
          <p:cNvPr id="127" name="矩形标注 126"/>
          <p:cNvSpPr/>
          <p:nvPr/>
        </p:nvSpPr>
        <p:spPr>
          <a:xfrm>
            <a:off x="9232956" y="8413115"/>
            <a:ext cx="1355090" cy="576580"/>
          </a:xfrm>
          <a:prstGeom prst="wedgeRectCallout">
            <a:avLst>
              <a:gd name="adj1" fmla="val 107544"/>
              <a:gd name="adj2" fmla="val -42070"/>
            </a:avLst>
          </a:prstGeom>
          <a:solidFill>
            <a:schemeClr val="bg1">
              <a:alpha val="60000"/>
            </a:schemeClr>
          </a:solidFill>
          <a:ln w="127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地块编号：</a:t>
            </a:r>
            <a:r>
              <a:rPr lang="en-US" altLang="zh-CN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04-14</a:t>
            </a:r>
            <a:endParaRPr lang="en-US" altLang="zh-CN" sz="1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水域（</a:t>
            </a:r>
            <a:r>
              <a:rPr lang="en-US" altLang="zh-CN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E1</a:t>
            </a:r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</a:t>
            </a:r>
            <a:endParaRPr lang="en-US" altLang="zh-CN" sz="1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地块面积：</a:t>
            </a:r>
            <a:r>
              <a:rPr 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3.06</a:t>
            </a:r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公顷</a:t>
            </a:r>
          </a:p>
        </p:txBody>
      </p:sp>
      <p:sp>
        <p:nvSpPr>
          <p:cNvPr id="128" name="矩形标注 127"/>
          <p:cNvSpPr/>
          <p:nvPr/>
        </p:nvSpPr>
        <p:spPr>
          <a:xfrm>
            <a:off x="8737021" y="3888105"/>
            <a:ext cx="1435100" cy="510540"/>
          </a:xfrm>
          <a:prstGeom prst="wedgeRectCallout">
            <a:avLst>
              <a:gd name="adj1" fmla="val 100929"/>
              <a:gd name="adj2" fmla="val 112064"/>
            </a:avLst>
          </a:prstGeom>
          <a:solidFill>
            <a:schemeClr val="bg1">
              <a:alpha val="60000"/>
            </a:schemeClr>
          </a:solidFill>
          <a:ln w="127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l"/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地块编号：</a:t>
            </a:r>
            <a:r>
              <a:rPr lang="en-US" altLang="zh-CN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03-09</a:t>
            </a:r>
            <a:endParaRPr lang="en-US" altLang="zh-CN" sz="1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郊野绿地（</a:t>
            </a:r>
            <a:r>
              <a:rPr lang="en-US" altLang="zh-CN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Eg</a:t>
            </a:r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</a:t>
            </a:r>
            <a:endParaRPr lang="en-US" altLang="zh-CN" sz="1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地块面积：</a:t>
            </a:r>
            <a:r>
              <a:rPr lang="en-US" altLang="zh-CN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7.02</a:t>
            </a:r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公顷</a:t>
            </a:r>
          </a:p>
        </p:txBody>
      </p:sp>
      <p:sp>
        <p:nvSpPr>
          <p:cNvPr id="129" name="矩形标注 128"/>
          <p:cNvSpPr/>
          <p:nvPr/>
        </p:nvSpPr>
        <p:spPr>
          <a:xfrm>
            <a:off x="8737021" y="4641215"/>
            <a:ext cx="1464310" cy="770255"/>
          </a:xfrm>
          <a:prstGeom prst="wedgeRectCallout">
            <a:avLst>
              <a:gd name="adj1" fmla="val 95359"/>
              <a:gd name="adj2" fmla="val 114550"/>
            </a:avLst>
          </a:prstGeom>
          <a:solidFill>
            <a:schemeClr val="bg1">
              <a:alpha val="60000"/>
            </a:schemeClr>
          </a:solidFill>
          <a:ln w="127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rtlCol="0" anchor="ctr"/>
          <a:lstStyle/>
          <a:p>
            <a:pPr indent="0" algn="l" fontAlgn="auto">
              <a:lnSpc>
                <a:spcPct val="90000"/>
              </a:lnSpc>
            </a:pPr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地块编号：</a:t>
            </a:r>
            <a:r>
              <a:rPr lang="en-US" altLang="zh-CN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03-34</a:t>
            </a:r>
            <a:endParaRPr lang="en-US" altLang="zh-CN" sz="1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0" algn="l" fontAlgn="auto">
              <a:lnSpc>
                <a:spcPct val="90000"/>
              </a:lnSpc>
            </a:pPr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高等院校（</a:t>
            </a:r>
            <a:r>
              <a:rPr lang="en-US" altLang="zh-CN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A31</a:t>
            </a:r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</a:t>
            </a:r>
            <a:endParaRPr lang="en-US" altLang="zh-CN" sz="1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0" algn="l" fontAlgn="auto">
              <a:lnSpc>
                <a:spcPct val="90000"/>
              </a:lnSpc>
            </a:pPr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地块面积：</a:t>
            </a:r>
            <a:r>
              <a:rPr 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15.82</a:t>
            </a:r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公顷</a:t>
            </a:r>
          </a:p>
          <a:p>
            <a:pPr indent="0" algn="l" fontAlgn="auto">
              <a:lnSpc>
                <a:spcPct val="90000"/>
              </a:lnSpc>
            </a:pPr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容积率</a:t>
            </a:r>
            <a:r>
              <a:rPr lang="en-US" altLang="zh-CN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≤1.5</a:t>
            </a:r>
          </a:p>
          <a:p>
            <a:pPr indent="0" algn="l" fontAlgn="auto">
              <a:lnSpc>
                <a:spcPct val="90000"/>
              </a:lnSpc>
            </a:pPr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建筑高度</a:t>
            </a:r>
            <a:r>
              <a:rPr lang="en-US" altLang="zh-CN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≤60</a:t>
            </a:r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米</a:t>
            </a:r>
          </a:p>
        </p:txBody>
      </p:sp>
      <p:sp>
        <p:nvSpPr>
          <p:cNvPr id="130" name="矩形标注 129"/>
          <p:cNvSpPr/>
          <p:nvPr/>
        </p:nvSpPr>
        <p:spPr>
          <a:xfrm>
            <a:off x="14339626" y="4398645"/>
            <a:ext cx="1433830" cy="547370"/>
          </a:xfrm>
          <a:prstGeom prst="wedgeRectCallout">
            <a:avLst>
              <a:gd name="adj1" fmla="val -217670"/>
              <a:gd name="adj2" fmla="val 258584"/>
            </a:avLst>
          </a:prstGeom>
          <a:solidFill>
            <a:schemeClr val="bg1">
              <a:alpha val="60000"/>
            </a:schemeClr>
          </a:solidFill>
          <a:ln w="127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l"/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地块编号：</a:t>
            </a:r>
            <a:r>
              <a:rPr lang="en-US" altLang="zh-CN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03-35</a:t>
            </a:r>
            <a:endParaRPr lang="en-US" altLang="zh-CN" sz="1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街旁绿地（</a:t>
            </a:r>
            <a:r>
              <a:rPr lang="en-US" altLang="zh-CN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G1c</a:t>
            </a:r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</a:t>
            </a:r>
            <a:endParaRPr lang="en-US" altLang="zh-CN" sz="1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地块面积：</a:t>
            </a:r>
            <a:r>
              <a:rPr 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1.25</a:t>
            </a:r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公顷</a:t>
            </a:r>
          </a:p>
        </p:txBody>
      </p:sp>
      <p:sp>
        <p:nvSpPr>
          <p:cNvPr id="131" name="矩形标注 82"/>
          <p:cNvSpPr/>
          <p:nvPr/>
        </p:nvSpPr>
        <p:spPr>
          <a:xfrm>
            <a:off x="8736386" y="3234055"/>
            <a:ext cx="1435100" cy="528955"/>
          </a:xfrm>
          <a:prstGeom prst="wedgeRectCallout">
            <a:avLst>
              <a:gd name="adj1" fmla="val 112168"/>
              <a:gd name="adj2" fmla="val 63925"/>
            </a:avLst>
          </a:prstGeom>
          <a:solidFill>
            <a:schemeClr val="bg1">
              <a:alpha val="60000"/>
            </a:schemeClr>
          </a:solidFill>
          <a:ln w="127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l"/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地块编号：</a:t>
            </a:r>
            <a:r>
              <a:rPr lang="en-US" altLang="zh-CN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03-01</a:t>
            </a:r>
            <a:endParaRPr lang="en-US" altLang="zh-CN" sz="1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郊野绿地（</a:t>
            </a:r>
            <a:r>
              <a:rPr lang="en-US" altLang="zh-CN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Eg</a:t>
            </a:r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</a:t>
            </a:r>
            <a:endParaRPr lang="en-US" altLang="zh-CN" sz="1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/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地块面积：</a:t>
            </a:r>
            <a:r>
              <a:rPr lang="en-US" altLang="zh-CN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1.22</a:t>
            </a:r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公顷</a:t>
            </a:r>
          </a:p>
        </p:txBody>
      </p:sp>
      <p:sp>
        <p:nvSpPr>
          <p:cNvPr id="32" name="矩形标注 127"/>
          <p:cNvSpPr/>
          <p:nvPr/>
        </p:nvSpPr>
        <p:spPr>
          <a:xfrm>
            <a:off x="8737021" y="5591175"/>
            <a:ext cx="1376045" cy="606425"/>
          </a:xfrm>
          <a:prstGeom prst="wedgeRectCallout">
            <a:avLst>
              <a:gd name="adj1" fmla="val 61859"/>
              <a:gd name="adj2" fmla="val 102565"/>
            </a:avLst>
          </a:prstGeom>
          <a:solidFill>
            <a:schemeClr val="bg1">
              <a:alpha val="60000"/>
            </a:schemeClr>
          </a:solidFill>
          <a:ln w="1270"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none" rtlCol="0" anchor="ctr"/>
          <a:lstStyle/>
          <a:p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地块编号：</a:t>
            </a:r>
            <a:r>
              <a:rPr lang="en-US" altLang="zh-CN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03-10</a:t>
            </a:r>
            <a:endParaRPr lang="en-US" altLang="zh-CN" sz="1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水域（</a:t>
            </a:r>
            <a:r>
              <a:rPr lang="en-US" altLang="zh-CN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E1</a:t>
            </a:r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</a:t>
            </a:r>
            <a:endParaRPr lang="en-US" altLang="zh-CN" sz="1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地块面积：</a:t>
            </a:r>
            <a:r>
              <a:rPr lang="en-US" altLang="zh-CN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0.37</a:t>
            </a:r>
            <a:r>
              <a:rPr lang="zh-CN" altLang="en-US" sz="1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公顷</a:t>
            </a:r>
          </a:p>
        </p:txBody>
      </p:sp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xmlns="" id="{1E8A1F7D-FE61-F7D7-CD7E-FAED0D7D64C9}"/>
              </a:ext>
            </a:extLst>
          </p:cNvPr>
          <p:cNvSpPr/>
          <p:nvPr/>
        </p:nvSpPr>
        <p:spPr>
          <a:xfrm>
            <a:off x="2657475" y="6962775"/>
            <a:ext cx="981075" cy="528638"/>
          </a:xfrm>
          <a:custGeom>
            <a:avLst/>
            <a:gdLst>
              <a:gd name="connsiteX0" fmla="*/ 981075 w 981075"/>
              <a:gd name="connsiteY0" fmla="*/ 0 h 528638"/>
              <a:gd name="connsiteX1" fmla="*/ 0 w 981075"/>
              <a:gd name="connsiteY1" fmla="*/ 528638 h 528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81075" h="528638">
                <a:moveTo>
                  <a:pt x="981075" y="0"/>
                </a:moveTo>
                <a:lnTo>
                  <a:pt x="0" y="528638"/>
                </a:lnTo>
              </a:path>
            </a:pathLst>
          </a:custGeom>
          <a:noFill/>
          <a:ln w="25400" cap="flat" cmpd="sng" algn="ctr">
            <a:solidFill>
              <a:srgbClr val="C00000">
                <a:alpha val="70000"/>
              </a:srgbClr>
            </a:solidFill>
            <a:prstDash val="sysDash"/>
            <a:round/>
            <a:headEnd type="none" w="med" len="med"/>
            <a:tailEnd type="none" w="med" len="med"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0">
            <a:noAutofit/>
          </a:bodyPr>
          <a:lstStyle/>
          <a:p>
            <a:pPr algn="ctr"/>
            <a:endParaRPr lang="zh-CN" altLang="en-US" sz="1050" kern="0">
              <a:solidFill>
                <a:prstClr val="black"/>
              </a:solidFill>
              <a:latin typeface="Calibri" panose="020F0502020204030204"/>
              <a:ea typeface="等线" panose="02010600030101010101" charset="-122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3667366" y="6302967"/>
            <a:ext cx="10369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NJJBh020—03</a:t>
            </a:r>
          </a:p>
          <a:p>
            <a:pPr algn="ctr"/>
            <a:r>
              <a:rPr lang="zh-CN" altLang="en-US" sz="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规划管理单元图则</a:t>
            </a:r>
          </a:p>
        </p:txBody>
      </p:sp>
      <p:sp>
        <p:nvSpPr>
          <p:cNvPr id="36" name="任意多边形 35"/>
          <p:cNvSpPr/>
          <p:nvPr/>
        </p:nvSpPr>
        <p:spPr>
          <a:xfrm>
            <a:off x="3587750" y="6633845"/>
            <a:ext cx="1022350" cy="193675"/>
          </a:xfrm>
          <a:custGeom>
            <a:avLst/>
            <a:gdLst>
              <a:gd name="connsiteX0" fmla="*/ 0 w 1209675"/>
              <a:gd name="connsiteY0" fmla="*/ 257175 h 257175"/>
              <a:gd name="connsiteX1" fmla="*/ 257175 w 1209675"/>
              <a:gd name="connsiteY1" fmla="*/ 0 h 257175"/>
              <a:gd name="connsiteX2" fmla="*/ 1209675 w 1209675"/>
              <a:gd name="connsiteY2" fmla="*/ 0 h 257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09675" h="257175">
                <a:moveTo>
                  <a:pt x="0" y="257175"/>
                </a:moveTo>
                <a:lnTo>
                  <a:pt x="257175" y="0"/>
                </a:lnTo>
                <a:lnTo>
                  <a:pt x="1209675" y="0"/>
                </a:lnTo>
              </a:path>
            </a:pathLst>
          </a:custGeom>
          <a:noFill/>
          <a:ln w="12700">
            <a:solidFill>
              <a:schemeClr val="tx1"/>
            </a:solidFill>
            <a:headEnd type="oval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: 形状 8">
            <a:extLst>
              <a:ext uri="{FF2B5EF4-FFF2-40B4-BE49-F238E27FC236}">
                <a16:creationId xmlns:a16="http://schemas.microsoft.com/office/drawing/2014/main" xmlns="" id="{B16DB4B8-0498-6591-E5BC-2BA249323A88}"/>
              </a:ext>
            </a:extLst>
          </p:cNvPr>
          <p:cNvSpPr/>
          <p:nvPr/>
        </p:nvSpPr>
        <p:spPr>
          <a:xfrm>
            <a:off x="3570421" y="8109347"/>
            <a:ext cx="1033462" cy="204788"/>
          </a:xfrm>
          <a:custGeom>
            <a:avLst/>
            <a:gdLst>
              <a:gd name="connsiteX0" fmla="*/ 0 w 1033462"/>
              <a:gd name="connsiteY0" fmla="*/ 0 h 204788"/>
              <a:gd name="connsiteX1" fmla="*/ 204788 w 1033462"/>
              <a:gd name="connsiteY1" fmla="*/ 204788 h 204788"/>
              <a:gd name="connsiteX2" fmla="*/ 1033462 w 1033462"/>
              <a:gd name="connsiteY2" fmla="*/ 204788 h 204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3462" h="204788">
                <a:moveTo>
                  <a:pt x="0" y="0"/>
                </a:moveTo>
                <a:lnTo>
                  <a:pt x="204788" y="204788"/>
                </a:lnTo>
                <a:lnTo>
                  <a:pt x="1033462" y="204788"/>
                </a:lnTo>
              </a:path>
            </a:pathLst>
          </a:custGeom>
          <a:noFill/>
          <a:ln w="12700">
            <a:solidFill>
              <a:schemeClr val="tx1"/>
            </a:solidFill>
            <a:headEnd type="oval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F81B2411-D7AC-F802-C9F0-FC22A84259C8}"/>
              </a:ext>
            </a:extLst>
          </p:cNvPr>
          <p:cNvSpPr txBox="1"/>
          <p:nvPr/>
        </p:nvSpPr>
        <p:spPr>
          <a:xfrm>
            <a:off x="3661731" y="7989105"/>
            <a:ext cx="10369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NJJBh020—04</a:t>
            </a:r>
          </a:p>
          <a:p>
            <a:pPr algn="ctr"/>
            <a:r>
              <a:rPr lang="zh-CN" altLang="en-US" sz="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规划管理单元图则</a:t>
            </a:r>
          </a:p>
        </p:txBody>
      </p:sp>
      <p:sp>
        <p:nvSpPr>
          <p:cNvPr id="17" name="文本框 15"/>
          <p:cNvSpPr txBox="1">
            <a:spLocks noChangeArrowheads="1"/>
          </p:cNvSpPr>
          <p:nvPr/>
        </p:nvSpPr>
        <p:spPr bwMode="auto">
          <a:xfrm>
            <a:off x="9230784" y="9437448"/>
            <a:ext cx="734272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NJJBh020—03、04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规划管理单元图则</a:t>
            </a:r>
          </a:p>
        </p:txBody>
      </p:sp>
      <p:grpSp>
        <p:nvGrpSpPr>
          <p:cNvPr id="1058" name="组合 60"/>
          <p:cNvGrpSpPr/>
          <p:nvPr/>
        </p:nvGrpSpPr>
        <p:grpSpPr>
          <a:xfrm>
            <a:off x="15884208" y="8450580"/>
            <a:ext cx="1666875" cy="632460"/>
            <a:chOff x="17976523" y="7061476"/>
            <a:chExt cx="1666732" cy="633066"/>
          </a:xfrm>
        </p:grpSpPr>
        <p:sp>
          <p:nvSpPr>
            <p:cNvPr id="14" name="矩形 13"/>
            <p:cNvSpPr/>
            <p:nvPr/>
          </p:nvSpPr>
          <p:spPr>
            <a:xfrm>
              <a:off x="17976523" y="7456899"/>
              <a:ext cx="349220" cy="130300"/>
            </a:xfrm>
            <a:prstGeom prst="rect">
              <a:avLst/>
            </a:prstGeom>
            <a:noFill/>
            <a:ln w="1905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1079" name="组合 62"/>
            <p:cNvGrpSpPr/>
            <p:nvPr/>
          </p:nvGrpSpPr>
          <p:grpSpPr>
            <a:xfrm>
              <a:off x="17976523" y="7061476"/>
              <a:ext cx="1666732" cy="633066"/>
              <a:chOff x="17976523" y="7061476"/>
              <a:chExt cx="1666732" cy="633066"/>
            </a:xfrm>
          </p:grpSpPr>
          <p:sp>
            <p:nvSpPr>
              <p:cNvPr id="1080" name="文本框 63"/>
              <p:cNvSpPr txBox="1"/>
              <p:nvPr/>
            </p:nvSpPr>
            <p:spPr>
              <a:xfrm>
                <a:off x="18401993" y="7061476"/>
                <a:ext cx="1241262" cy="63306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0" rIns="0">
                <a:spAutoFit/>
              </a:bodyPr>
              <a:lstStyle/>
              <a:p>
                <a:pPr>
                  <a:lnSpc>
                    <a:spcPct val="160000"/>
                  </a:lnSpc>
                </a:pPr>
                <a:r>
                  <a:rPr lang="zh-CN" altLang="en-US" sz="11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技术修正地块范围</a:t>
                </a:r>
              </a:p>
              <a:p>
                <a:pPr>
                  <a:lnSpc>
                    <a:spcPct val="160000"/>
                  </a:lnSpc>
                </a:pPr>
                <a:r>
                  <a:rPr lang="zh-CN" altLang="en-US" sz="11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图则单元边界</a:t>
                </a:r>
                <a:endParaRPr lang="en-US" altLang="zh-CN" sz="1100" b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5" name="矩形 14"/>
              <p:cNvSpPr/>
              <p:nvPr/>
            </p:nvSpPr>
            <p:spPr>
              <a:xfrm>
                <a:off x="17976523" y="7193365"/>
                <a:ext cx="349220" cy="128710"/>
              </a:xfrm>
              <a:prstGeom prst="rect">
                <a:avLst/>
              </a:prstGeom>
              <a:noFill/>
              <a:ln w="19050">
                <a:solidFill>
                  <a:srgbClr val="1C21F6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0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  <a:sym typeface="+mn-ea"/>
                </a:endParaRPr>
              </a:p>
            </p:txBody>
          </p:sp>
        </p:grpSp>
      </p:grp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N2Y0ZDAzNDUzMWQxNTUxMjJmYzQwOTRhYjVjMTI3ZTAifQ==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799</Words>
  <Application>Microsoft Office PowerPoint</Application>
  <PresentationFormat>自定义</PresentationFormat>
  <Paragraphs>113</Paragraphs>
  <Slides>2</Slides>
  <Notes>2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3" baseType="lpstr">
      <vt:lpstr>Office Theme</vt:lpstr>
      <vt:lpstr>幻灯片 1</vt:lpstr>
      <vt:lpstr>幻灯片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zc</dc:creator>
  <cp:lastModifiedBy>NTKO</cp:lastModifiedBy>
  <cp:revision>423</cp:revision>
  <cp:lastPrinted>2024-03-26T06:31:00Z</cp:lastPrinted>
  <dcterms:created xsi:type="dcterms:W3CDTF">2019-11-04T11:42:00Z</dcterms:created>
  <dcterms:modified xsi:type="dcterms:W3CDTF">2026-08-25T07:27:50Z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2019-10-16T16:00:00Z</vt:filetime>
  </property>
  <property fmtid="{D5CDD505-2E9C-101B-9397-08002B2CF9AE}" pid="3" name="Creator">
    <vt:lpwstr>Microsoft? Office PowerPoint 2007</vt:lpwstr>
  </property>
  <property fmtid="{D5CDD505-2E9C-101B-9397-08002B2CF9AE}" pid="4" name="LastSaved">
    <vt:filetime>2019-11-11T16:00:00Z</vt:filetime>
  </property>
  <property fmtid="{D5CDD505-2E9C-101B-9397-08002B2CF9AE}" pid="5" name="ICV">
    <vt:lpwstr>2857241EE7954B82877CE59C231DA350_13</vt:lpwstr>
  </property>
  <property fmtid="{D5CDD505-2E9C-101B-9397-08002B2CF9AE}" pid="6" name="KSOProductBuildVer">
    <vt:lpwstr>2052-12.1.0.26895</vt:lpwstr>
  </property>
</Properties>
</file>