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4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6" userDrawn="1">
          <p15:clr>
            <a:srgbClr val="A4A3A4"/>
          </p15:clr>
        </p15:guide>
        <p15:guide id="2" pos="63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6740" autoAdjust="0"/>
    <p:restoredTop sz="96331" autoAdjust="0"/>
  </p:normalViewPr>
  <p:slideViewPr>
    <p:cSldViewPr showGuides="1">
      <p:cViewPr varScale="1">
        <p:scale>
          <a:sx n="77" d="100"/>
          <a:sy n="77" d="100"/>
        </p:scale>
        <p:origin x="-426" y="-108"/>
      </p:cViewPr>
      <p:guideLst>
        <p:guide orient="horz" pos="3166"/>
        <p:guide pos="633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pPr defTabSz="735965">
                <a:defRPr/>
              </a:pPr>
              <a:t>2014/12/27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pPr defTabSz="735965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xfrm>
            <a:off x="1429097" y="4747856"/>
            <a:ext cx="11437252" cy="3885172"/>
          </a:xfrm>
          <a:noFill/>
          <a:ln>
            <a:noFill/>
          </a:ln>
        </p:spPr>
        <p:txBody>
          <a:bodyPr wrap="square" lIns="73218" tIns="36610" rIns="73218" bIns="3661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8097062" y="9371130"/>
            <a:ext cx="6194991" cy="495184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dirty="0">
                <a:solidFill>
                  <a:srgbClr val="000000"/>
                </a:solidFill>
              </a:rPr>
              <a:pPr lvl="0" algn="r"/>
              <a:t>2</a:t>
            </a:fld>
            <a:endParaRPr lang="zh-CN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12/27/2014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12/27/2014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12/27/2014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12/27/2014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12/27/2014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12/27/2014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4.xml"/><Relationship Id="rId7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4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7" name="object 5"/>
          <p:cNvSpPr txBox="1"/>
          <p:nvPr/>
        </p:nvSpPr>
        <p:spPr>
          <a:xfrm>
            <a:off x="11097197" y="2366324"/>
            <a:ext cx="4114692" cy="50101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+mn-ea"/>
              </a:rPr>
              <a:t>《南京溧水区副城中心区控制性详细规划》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  <a:sym typeface="+mn-ea"/>
              </a:rPr>
              <a:t>NJLSb0</a:t>
            </a:r>
            <a:r>
              <a:rPr 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+mn-ea"/>
              </a:rPr>
              <a:t>30-17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  <a:sym typeface="+mn-ea"/>
              </a:rPr>
              <a:t>规划管理单元图则技术修正</a:t>
            </a:r>
          </a:p>
        </p:txBody>
      </p:sp>
      <p:sp>
        <p:nvSpPr>
          <p:cNvPr id="2" name="object 7"/>
          <p:cNvSpPr txBox="1"/>
          <p:nvPr/>
        </p:nvSpPr>
        <p:spPr>
          <a:xfrm>
            <a:off x="15571128" y="609716"/>
            <a:ext cx="3889375" cy="153888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indent="200025" eaLnBrk="1" hangingPunct="1">
              <a:lnSpc>
                <a:spcPts val="1975"/>
              </a:lnSpc>
            </a:pPr>
            <a:r>
              <a:rPr lang="en-US" altLang="zh-CN" sz="1400" dirty="0" err="1">
                <a:latin typeface="黑体" panose="02010609060101010101" pitchFamily="49" charset="-122"/>
                <a:ea typeface="黑体" panose="02010609060101010101" pitchFamily="49" charset="-122"/>
              </a:rPr>
              <a:t>前言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12700" indent="200025" algn="just" eaLnBrk="1" hangingPunct="1">
              <a:lnSpc>
                <a:spcPts val="1975"/>
              </a:lnSpc>
            </a:pPr>
            <a:r>
              <a:rPr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优化产业布局，</a:t>
            </a:r>
            <a:r>
              <a:rPr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我局会同溧水区人民政府开展了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《南京溧水区副城中心区控制性详细规划》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NJLSb030-17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规划管理单元图则技术修正</a:t>
            </a:r>
            <a:r>
              <a:rPr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工作。</a:t>
            </a:r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indent="200025" algn="just" eaLnBrk="1" hangingPunct="1">
              <a:lnSpc>
                <a:spcPts val="1975"/>
              </a:lnSpc>
            </a:pPr>
            <a:r>
              <a:rPr sz="9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根据</a:t>
            </a:r>
            <a:r>
              <a:rPr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《中华人民共和国城乡规划法》《南京市国土空间规划条例》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南京溧水区副城中心区控制性详细规划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》NJLSb030-17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规划管理单元图则技术修正成果向社会予以公布。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202" name="object 15"/>
          <p:cNvSpPr/>
          <p:nvPr/>
        </p:nvSpPr>
        <p:spPr>
          <a:xfrm>
            <a:off x="5335588" y="8804275"/>
            <a:ext cx="3013075" cy="1025525"/>
          </a:xfrm>
          <a:custGeom>
            <a:avLst/>
            <a:gdLst>
              <a:gd name="txL" fmla="*/ 0 w 3013709"/>
              <a:gd name="txT" fmla="*/ 0 h 1024890"/>
              <a:gd name="txR" fmla="*/ 3013709 w 3013709"/>
              <a:gd name="txB" fmla="*/ 1024890 h 1024890"/>
            </a:gdLst>
            <a:ahLst/>
            <a:cxnLst>
              <a:cxn ang="0">
                <a:pos x="0" y="1040429"/>
              </a:cxn>
              <a:cxn ang="0">
                <a:pos x="2997703" y="1040429"/>
              </a:cxn>
              <a:cxn ang="0">
                <a:pos x="2997703" y="0"/>
              </a:cxn>
              <a:cxn ang="0">
                <a:pos x="0" y="0"/>
              </a:cxn>
              <a:cxn ang="0">
                <a:pos x="0" y="1040429"/>
              </a:cxn>
            </a:cxnLst>
            <a:rect l="txL" t="txT" r="txR" b="txB"/>
            <a:pathLst>
              <a:path w="3013709" h="1024890">
                <a:moveTo>
                  <a:pt x="0" y="1024443"/>
                </a:moveTo>
                <a:lnTo>
                  <a:pt x="3013511" y="1024443"/>
                </a:lnTo>
                <a:lnTo>
                  <a:pt x="3013511" y="0"/>
                </a:lnTo>
                <a:lnTo>
                  <a:pt x="0" y="0"/>
                </a:lnTo>
                <a:lnTo>
                  <a:pt x="0" y="102444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本材料版权及解释权归南京市规划和自然资源局所有，未取得版权人的书面授权，谢绝改变、分发、发布或使用本材料图文资料。</a:t>
            </a:r>
          </a:p>
        </p:txBody>
      </p:sp>
      <p:sp>
        <p:nvSpPr>
          <p:cNvPr id="5" name="object 16"/>
          <p:cNvSpPr txBox="1"/>
          <p:nvPr/>
        </p:nvSpPr>
        <p:spPr>
          <a:xfrm>
            <a:off x="5434013" y="8665409"/>
            <a:ext cx="2689225" cy="98869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56618702</a:t>
            </a:r>
          </a:p>
        </p:txBody>
      </p:sp>
      <p:pic>
        <p:nvPicPr>
          <p:cNvPr id="8" name="图片 7" descr="有度即时通2025030511411111631"/>
          <p:cNvPicPr>
            <a:picLocks noChangeAspect="1"/>
          </p:cNvPicPr>
          <p:nvPr/>
        </p:nvPicPr>
        <p:blipFill>
          <a:blip r:embed="rId5">
            <a:grayscl/>
          </a:blip>
          <a:srcRect l="159" t="3653"/>
          <a:stretch>
            <a:fillRect/>
          </a:stretch>
        </p:blipFill>
        <p:spPr>
          <a:xfrm>
            <a:off x="10125075" y="5785485"/>
            <a:ext cx="5086985" cy="427291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08888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1747500" y="8702675"/>
            <a:ext cx="2000078" cy="6115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eaLnBrk="1" hangingPunct="1">
              <a:lnSpc>
                <a:spcPct val="153000"/>
              </a:lnSpc>
            </a:pPr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</a:rPr>
              <a:t>南京市规划和自然资源局</a:t>
            </a: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200" dirty="0" err="1">
                <a:latin typeface="黑体" panose="02010609060101010101" pitchFamily="49" charset="-122"/>
                <a:ea typeface="黑体" panose="02010609060101010101" pitchFamily="49" charset="-122"/>
              </a:rPr>
              <a:t>二O</a:t>
            </a:r>
            <a:r>
              <a:rPr lang="en-US" altLang="en-US" sz="1200" dirty="0" err="1">
                <a:latin typeface="黑体" panose="02010609060101010101" pitchFamily="49" charset="-122"/>
                <a:ea typeface="黑体" panose="02010609060101010101" pitchFamily="49" charset="-122"/>
              </a:rPr>
              <a:t>二</a:t>
            </a:r>
            <a:r>
              <a:rPr lang="zh-CN" altLang="en-US" sz="1200" dirty="0" err="1">
                <a:latin typeface="黑体" panose="02010609060101010101" pitchFamily="49" charset="-122"/>
                <a:ea typeface="黑体" panose="02010609060101010101" pitchFamily="49" charset="-122"/>
              </a:rPr>
              <a:t>六</a:t>
            </a: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九</a:t>
            </a:r>
            <a:r>
              <a:rPr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 descr="溧水区入库控规7月16日-模型_01"/>
          <p:cNvPicPr>
            <a:picLocks noChangeAspect="1"/>
          </p:cNvPicPr>
          <p:nvPr/>
        </p:nvPicPr>
        <p:blipFill>
          <a:blip r:embed="rId6"/>
          <a:srcRect l="8143" r="8432"/>
          <a:stretch>
            <a:fillRect/>
          </a:stretch>
        </p:blipFill>
        <p:spPr>
          <a:xfrm>
            <a:off x="7679055" y="2619375"/>
            <a:ext cx="8302625" cy="7035800"/>
          </a:xfrm>
          <a:prstGeom prst="rect">
            <a:avLst/>
          </a:prstGeom>
        </p:spPr>
      </p:pic>
      <p:sp>
        <p:nvSpPr>
          <p:cNvPr id="101" name="矩形标注 100"/>
          <p:cNvSpPr/>
          <p:nvPr/>
        </p:nvSpPr>
        <p:spPr>
          <a:xfrm>
            <a:off x="8626475" y="6272530"/>
            <a:ext cx="2412365" cy="2027555"/>
          </a:xfrm>
          <a:prstGeom prst="wedgeRectCallout">
            <a:avLst>
              <a:gd name="adj1" fmla="val 106223"/>
              <a:gd name="adj2" fmla="val -72804"/>
            </a:avLst>
          </a:prstGeom>
          <a:solidFill>
            <a:schemeClr val="bg1">
              <a:alpha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17-10地块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用地面积：15.69ha</a:t>
            </a:r>
            <a:endParaRPr lang="en-US" altLang="zh-CN" sz="1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用地性质：M1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容积率：≤1.5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建筑密度：≤50%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建筑高度：≤24m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绿地率：≥17%</a:t>
            </a:r>
          </a:p>
        </p:txBody>
      </p:sp>
      <p:sp>
        <p:nvSpPr>
          <p:cNvPr id="102" name="矩形标注 101"/>
          <p:cNvSpPr/>
          <p:nvPr/>
        </p:nvSpPr>
        <p:spPr>
          <a:xfrm>
            <a:off x="13376275" y="6090920"/>
            <a:ext cx="2599055" cy="2602230"/>
          </a:xfrm>
          <a:prstGeom prst="wedgeRectCallout">
            <a:avLst>
              <a:gd name="adj1" fmla="val -60334"/>
              <a:gd name="adj2" fmla="val -72376"/>
            </a:avLst>
          </a:prstGeom>
          <a:solidFill>
            <a:schemeClr val="bg1">
              <a:alpha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17-28地块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用地面积：3.70ha</a:t>
            </a:r>
            <a:endParaRPr lang="en-US" altLang="zh-CN" sz="1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用地性质：M1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容积率：≤2.5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建筑密度：</a:t>
            </a: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≤60%</a:t>
            </a:r>
            <a:endParaRPr lang="en-US" altLang="zh-CN" sz="1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建筑高度：≤24m</a:t>
            </a:r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（沿群力大道局部建筑高度可突破至 35 米）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绿地率：≥15%</a:t>
            </a:r>
          </a:p>
        </p:txBody>
      </p:sp>
      <p:sp>
        <p:nvSpPr>
          <p:cNvPr id="103" name="矩形标注 102"/>
          <p:cNvSpPr/>
          <p:nvPr/>
        </p:nvSpPr>
        <p:spPr>
          <a:xfrm>
            <a:off x="8626475" y="3789680"/>
            <a:ext cx="2412365" cy="2027555"/>
          </a:xfrm>
          <a:prstGeom prst="wedgeRectCallout">
            <a:avLst>
              <a:gd name="adj1" fmla="val 115546"/>
              <a:gd name="adj2" fmla="val 8840"/>
            </a:avLst>
          </a:prstGeom>
          <a:solidFill>
            <a:schemeClr val="bg1">
              <a:alpha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17-08地块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用地面积：15.15ha</a:t>
            </a:r>
            <a:endParaRPr lang="en-US" altLang="zh-CN" sz="1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用地性质：M1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容积率：≤1.5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建筑密度：≤60%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建筑高度：≤24m</a:t>
            </a:r>
          </a:p>
          <a:p>
            <a:pPr algn="l">
              <a:buClrTx/>
              <a:buSzTx/>
              <a:buNone/>
            </a:pP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绿地率：≥15%</a:t>
            </a:r>
          </a:p>
        </p:txBody>
      </p:sp>
      <p:sp>
        <p:nvSpPr>
          <p:cNvPr id="104" name="矩形标注 103"/>
          <p:cNvSpPr/>
          <p:nvPr/>
        </p:nvSpPr>
        <p:spPr>
          <a:xfrm>
            <a:off x="13569315" y="2696845"/>
            <a:ext cx="2412365" cy="2027555"/>
          </a:xfrm>
          <a:prstGeom prst="wedgeRectCallout">
            <a:avLst>
              <a:gd name="adj1" fmla="val -72195"/>
              <a:gd name="adj2" fmla="val 67905"/>
            </a:avLst>
          </a:prstGeom>
          <a:solidFill>
            <a:schemeClr val="bg1">
              <a:alpha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17-27</a:t>
            </a:r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地块</a:t>
            </a:r>
          </a:p>
          <a:p>
            <a:pPr algn="l"/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用地面积：</a:t>
            </a: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1.47ha</a:t>
            </a:r>
            <a:endParaRPr lang="zh-CN" altLang="en-US" sz="1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用地性质：</a:t>
            </a: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M1</a:t>
            </a:r>
          </a:p>
          <a:p>
            <a:pPr algn="l"/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容积率：</a:t>
            </a: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≤2.5</a:t>
            </a:r>
          </a:p>
          <a:p>
            <a:pPr algn="l"/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建筑密度：</a:t>
            </a: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≤60%</a:t>
            </a:r>
          </a:p>
          <a:p>
            <a:pPr algn="l"/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建筑高度：</a:t>
            </a: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≤24m</a:t>
            </a:r>
          </a:p>
          <a:p>
            <a:pPr algn="l"/>
            <a:r>
              <a:rPr lang="zh-CN" altLang="en-US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绿地率：</a:t>
            </a:r>
            <a:r>
              <a:rPr lang="en-US" altLang="zh-CN" sz="1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≥15%</a:t>
            </a:r>
          </a:p>
        </p:txBody>
      </p:sp>
      <p:sp>
        <p:nvSpPr>
          <p:cNvPr id="9222" name="object 7"/>
          <p:cNvSpPr txBox="1"/>
          <p:nvPr/>
        </p:nvSpPr>
        <p:spPr>
          <a:xfrm>
            <a:off x="292318" y="1066904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3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224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5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6" name="object 7"/>
          <p:cNvSpPr txBox="1"/>
          <p:nvPr/>
        </p:nvSpPr>
        <p:spPr>
          <a:xfrm>
            <a:off x="5643991" y="1082170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图则技术修正内容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1" name="object 11"/>
          <p:cNvSpPr/>
          <p:nvPr/>
        </p:nvSpPr>
        <p:spPr>
          <a:xfrm>
            <a:off x="4760913" y="796925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2" name="object 2"/>
          <p:cNvSpPr txBox="1"/>
          <p:nvPr/>
        </p:nvSpPr>
        <p:spPr>
          <a:xfrm>
            <a:off x="-639" y="362749"/>
            <a:ext cx="20104099" cy="32258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南京溧水区副城中心区控制性详细规划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》</a:t>
            </a:r>
            <a:r>
              <a:rPr lang="en-US" altLang="zh-CN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NJ</a:t>
            </a:r>
            <a:r>
              <a:rPr 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LSb030-17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规划管理单元图则技术修正</a:t>
            </a:r>
          </a:p>
        </p:txBody>
      </p:sp>
      <p:sp>
        <p:nvSpPr>
          <p:cNvPr id="2" name="object 3"/>
          <p:cNvSpPr txBox="1"/>
          <p:nvPr/>
        </p:nvSpPr>
        <p:spPr>
          <a:xfrm>
            <a:off x="320817" y="1355816"/>
            <a:ext cx="4321175" cy="62293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NJLSb030-17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规划管理单元图则位于溧水开发区，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东至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+mn-ea"/>
              </a:rPr>
              <a:t>群力大道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，西至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+mn-ea"/>
              </a:rPr>
              <a:t>淮源大道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+mn-ea"/>
              </a:rPr>
              <a:t>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，南至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+mn-ea"/>
              </a:rPr>
              <a:t>团山路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+mn-ea"/>
              </a:rPr>
              <a:t>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，北至秀山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FontAwesome" charset="0"/>
                <a:sym typeface="+mn-ea"/>
              </a:rPr>
              <a:t>路</a:t>
            </a:r>
            <a:r>
              <a:rPr lang="zh-CN" altLang="en-US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，图则总用地面积约</a:t>
            </a:r>
            <a:r>
              <a:rPr lang="en-US" altLang="zh-CN" sz="9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146</a:t>
            </a:r>
            <a:r>
              <a:rPr lang="zh-CN" altLang="en-US" sz="9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900" spc="20" dirty="0">
              <a:solidFill>
                <a:prstClr val="black"/>
              </a:solidFill>
              <a:latin typeface="宋体" panose="02010600030101010101" pitchFamily="2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endParaRPr lang="zh-CN" altLang="en-US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22290" y="1464945"/>
            <a:ext cx="12886055" cy="11493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 fontAlgn="auto">
              <a:lnSpc>
                <a:spcPct val="150000"/>
              </a:lnSpc>
              <a:buClrTx/>
              <a:buSzTx/>
            </a:pPr>
            <a:r>
              <a:rPr lang="en-US" altLang="zh-CN" sz="900" spc="2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900" spc="2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、根据地块权属对17-08地块切分，切分后17-08地块面积15.15公顷；新增17-27地块，用地面积1.47公顷，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用地性质为一类工业用地（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M1），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容积率≤2.5，建筑高度≤24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绿地率≥15%，建筑密度≤60%</a:t>
            </a:r>
            <a:r>
              <a:rPr lang="zh-CN" altLang="en-US" sz="900" spc="2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</a:p>
          <a:p>
            <a:pPr algn="just" fontAlgn="auto">
              <a:lnSpc>
                <a:spcPct val="150000"/>
              </a:lnSpc>
              <a:buClrTx/>
              <a:buSzTx/>
            </a:pPr>
            <a:r>
              <a:rPr lang="en-US" altLang="zh-CN" sz="900" spc="2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900" spc="2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、根据地块权属对17-10地块切分，切分后17-10地块面积15.69公顷；新增17-28地块，用地面积3.70公顷，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用地性质为一类工业用地（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M1），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容积率≤2.5，建筑高度≤24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绿地率≥15%，建筑密度≤60%，新增备注：沿群力大道局部建筑高度可突破至35米。</a:t>
            </a:r>
            <a:endParaRPr lang="zh-CN" altLang="en-US" sz="900" spc="2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 fontAlgn="auto">
              <a:lnSpc>
                <a:spcPct val="150000"/>
              </a:lnSpc>
              <a:buClrTx/>
              <a:buSzTx/>
            </a:pPr>
            <a:endParaRPr lang="zh-CN" altLang="en-US" sz="900" spc="2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52400" y="152400"/>
            <a:ext cx="2010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6604721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/>
                <a:gridCol w="2810065"/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zh-CN" sz="90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宁规划资源办〔</a:t>
                      </a:r>
                      <a:r>
                        <a:rPr kumimoji="1" lang="en-US" altLang="zh-CN" sz="90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2026</a:t>
                      </a:r>
                      <a:r>
                        <a:rPr kumimoji="1" lang="zh-CN" altLang="zh-CN" sz="90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〕</a:t>
                      </a:r>
                      <a:r>
                        <a:rPr kumimoji="1" lang="en-US" altLang="zh-CN" sz="90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53</a:t>
                      </a:r>
                      <a:r>
                        <a:rPr kumimoji="1" lang="zh-CN" altLang="zh-CN" sz="90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号</a:t>
                      </a:r>
                      <a:endParaRPr kumimoji="1" lang="zh-CN" altLang="zh-CN" sz="9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39652" y="1772525"/>
            <a:ext cx="3224227" cy="3801744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3" name="矩形 22"/>
          <p:cNvSpPr/>
          <p:nvPr/>
        </p:nvSpPr>
        <p:spPr bwMode="auto">
          <a:xfrm>
            <a:off x="839651" y="1772524"/>
            <a:ext cx="3224228" cy="3801745"/>
          </a:xfrm>
          <a:prstGeom prst="rect">
            <a:avLst/>
          </a:prstGeom>
          <a:solidFill>
            <a:schemeClr val="lt1"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/>
          <p:cNvSpPr/>
          <p:nvPr/>
        </p:nvSpPr>
        <p:spPr>
          <a:xfrm>
            <a:off x="2239164" y="2652751"/>
            <a:ext cx="152396" cy="152396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346690" y="2541622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NJLSb030-17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26" name="矩形 25"/>
          <p:cNvSpPr/>
          <p:nvPr/>
        </p:nvSpPr>
        <p:spPr>
          <a:xfrm>
            <a:off x="1878833" y="5562586"/>
            <a:ext cx="1325880" cy="229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溧水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40" name="矩形 39"/>
          <p:cNvSpPr/>
          <p:nvPr/>
        </p:nvSpPr>
        <p:spPr>
          <a:xfrm>
            <a:off x="14408150" y="8989695"/>
            <a:ext cx="1786890" cy="647700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4"/>
          <p:cNvSpPr txBox="1">
            <a:spLocks noChangeArrowheads="1"/>
          </p:cNvSpPr>
          <p:nvPr/>
        </p:nvSpPr>
        <p:spPr bwMode="auto">
          <a:xfrm>
            <a:off x="14933295" y="9025255"/>
            <a:ext cx="1261745" cy="3124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p"/>
              <a:def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buSzPct val="65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defTabSz="897890" eaLnBrk="1" hangingPunct="1">
              <a:lnSpc>
                <a:spcPct val="120000"/>
              </a:lnSpc>
              <a:spcBef>
                <a:spcPct val="0"/>
              </a:spcBef>
              <a:buSzTx/>
              <a:buNone/>
              <a:defRPr/>
            </a:pPr>
            <a:r>
              <a:rPr lang="en-US" altLang="zh-CN" sz="1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</a:rPr>
              <a:t> </a:t>
            </a:r>
            <a:r>
              <a:rPr lang="zh-CN" altLang="en-US" sz="1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</a:rPr>
              <a:t>技术修正范围</a:t>
            </a:r>
            <a:endParaRPr lang="en-US" altLang="zh-CN" sz="12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</a:endParaRPr>
          </a:p>
        </p:txBody>
      </p:sp>
      <p:sp>
        <p:nvSpPr>
          <p:cNvPr id="44" name="矩形 43"/>
          <p:cNvSpPr/>
          <p:nvPr>
            <p:custDataLst>
              <p:tags r:id="rId1"/>
            </p:custDataLst>
          </p:nvPr>
        </p:nvSpPr>
        <p:spPr>
          <a:xfrm>
            <a:off x="14506575" y="9423400"/>
            <a:ext cx="429260" cy="174625"/>
          </a:xfrm>
          <a:prstGeom prst="rect">
            <a:avLst/>
          </a:prstGeom>
          <a:noFill/>
          <a:ln w="19050" cmpd="thickThin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89769" tIns="44885" rIns="89769" bIns="44885" numCol="1" spcCol="0" rtlCol="0" fromWordArt="0" anchor="t" anchorCtr="0" forceAA="0" compatLnSpc="1">
            <a:noAutofit/>
          </a:bodyPr>
          <a:lstStyle/>
          <a:p>
            <a:pPr lvl="0" algn="l" defTabSz="897890">
              <a:buClrTx/>
              <a:buSzTx/>
              <a:buFontTx/>
            </a:pPr>
            <a:endParaRPr lang="zh-CN" altLang="en-US" sz="9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5" name="Text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935835" y="9343390"/>
            <a:ext cx="1259205" cy="3124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p"/>
              <a:defRPr sz="2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ct val="20000"/>
              </a:spcBef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ct val="20000"/>
              </a:spcBef>
              <a:buSzPct val="65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ct val="20000"/>
              </a:spcBef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defTabSz="897890" eaLnBrk="1" hangingPunct="1">
              <a:lnSpc>
                <a:spcPct val="120000"/>
              </a:lnSpc>
              <a:spcBef>
                <a:spcPct val="0"/>
              </a:spcBef>
              <a:buSzTx/>
              <a:buNone/>
              <a:defRPr/>
            </a:pPr>
            <a:r>
              <a:rPr lang="en-US" altLang="zh-CN" sz="9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</a:rPr>
              <a:t> </a:t>
            </a:r>
            <a:r>
              <a:rPr lang="zh-CN" altLang="en-US" sz="1200" dirty="0">
                <a:solidFill>
                  <a:prstClr val="black"/>
                </a:solidFill>
                <a:effectLst>
                  <a:glow rad="127000">
                    <a:prstClr val="white"/>
                  </a:glow>
                </a:effectLst>
              </a:rPr>
              <a:t>单元图则范围</a:t>
            </a:r>
            <a:endParaRPr lang="en-US" altLang="zh-CN" sz="1200" dirty="0">
              <a:solidFill>
                <a:prstClr val="black"/>
              </a:solidFill>
              <a:effectLst>
                <a:glow rad="127000">
                  <a:prstClr val="white"/>
                </a:glow>
              </a:effectLst>
            </a:endParaRPr>
          </a:p>
        </p:txBody>
      </p:sp>
      <p:sp>
        <p:nvSpPr>
          <p:cNvPr id="36" name="矩形 35"/>
          <p:cNvSpPr/>
          <p:nvPr>
            <p:custDataLst>
              <p:tags r:id="rId3"/>
            </p:custDataLst>
          </p:nvPr>
        </p:nvSpPr>
        <p:spPr>
          <a:xfrm>
            <a:off x="14506575" y="9102725"/>
            <a:ext cx="429260" cy="176530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8"/>
          <a:srcRect l="25046" t="28853" b="3806"/>
          <a:stretch>
            <a:fillRect/>
          </a:stretch>
        </p:blipFill>
        <p:spPr>
          <a:xfrm>
            <a:off x="293428" y="5995739"/>
            <a:ext cx="4316675" cy="3490732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78" name="组合 77"/>
          <p:cNvGrpSpPr/>
          <p:nvPr/>
        </p:nvGrpSpPr>
        <p:grpSpPr>
          <a:xfrm>
            <a:off x="494665" y="6341745"/>
            <a:ext cx="4030345" cy="2461260"/>
            <a:chOff x="779" y="9987"/>
            <a:chExt cx="6347" cy="3876"/>
          </a:xfrm>
        </p:grpSpPr>
        <p:sp>
          <p:nvSpPr>
            <p:cNvPr id="79" name="任意多边形 78"/>
            <p:cNvSpPr/>
            <p:nvPr/>
          </p:nvSpPr>
          <p:spPr>
            <a:xfrm>
              <a:off x="2003" y="11818"/>
              <a:ext cx="5123" cy="727"/>
            </a:xfrm>
            <a:custGeom>
              <a:avLst/>
              <a:gdLst>
                <a:gd name="connisteX0" fmla="*/ 0 w 3253105"/>
                <a:gd name="connsiteY0" fmla="*/ 461645 h 461645"/>
                <a:gd name="connisteX1" fmla="*/ 200025 w 3253105"/>
                <a:gd name="connsiteY1" fmla="*/ 351155 h 461645"/>
                <a:gd name="connisteX2" fmla="*/ 395605 w 3253105"/>
                <a:gd name="connsiteY2" fmla="*/ 271145 h 461645"/>
                <a:gd name="connisteX3" fmla="*/ 575945 w 3253105"/>
                <a:gd name="connsiteY3" fmla="*/ 205740 h 461645"/>
                <a:gd name="connisteX4" fmla="*/ 911860 w 3253105"/>
                <a:gd name="connsiteY4" fmla="*/ 125730 h 461645"/>
                <a:gd name="connisteX5" fmla="*/ 1343025 w 3253105"/>
                <a:gd name="connsiteY5" fmla="*/ 40640 h 461645"/>
                <a:gd name="connisteX6" fmla="*/ 1729105 w 3253105"/>
                <a:gd name="connsiteY6" fmla="*/ 5080 h 461645"/>
                <a:gd name="connisteX7" fmla="*/ 2215515 w 3253105"/>
                <a:gd name="connsiteY7" fmla="*/ 0 h 461645"/>
                <a:gd name="connisteX8" fmla="*/ 2480945 w 3253105"/>
                <a:gd name="connsiteY8" fmla="*/ 5080 h 461645"/>
                <a:gd name="connisteX9" fmla="*/ 2707005 w 3253105"/>
                <a:gd name="connsiteY9" fmla="*/ 40640 h 461645"/>
                <a:gd name="connisteX10" fmla="*/ 2872105 w 3253105"/>
                <a:gd name="connsiteY10" fmla="*/ 65405 h 461645"/>
                <a:gd name="connisteX11" fmla="*/ 3062605 w 3253105"/>
                <a:gd name="connsiteY11" fmla="*/ 75565 h 461645"/>
                <a:gd name="connisteX12" fmla="*/ 3253105 w 3253105"/>
                <a:gd name="connsiteY12" fmla="*/ 65405 h 46164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</a:cxnLst>
              <a:rect l="l" t="t" r="r" b="b"/>
              <a:pathLst>
                <a:path w="3253105" h="461645">
                  <a:moveTo>
                    <a:pt x="0" y="461645"/>
                  </a:moveTo>
                  <a:lnTo>
                    <a:pt x="200025" y="351155"/>
                  </a:lnTo>
                  <a:lnTo>
                    <a:pt x="395605" y="271145"/>
                  </a:lnTo>
                  <a:lnTo>
                    <a:pt x="575945" y="205740"/>
                  </a:lnTo>
                  <a:lnTo>
                    <a:pt x="911860" y="125730"/>
                  </a:lnTo>
                  <a:lnTo>
                    <a:pt x="1343025" y="40640"/>
                  </a:lnTo>
                  <a:lnTo>
                    <a:pt x="1729105" y="5080"/>
                  </a:lnTo>
                  <a:lnTo>
                    <a:pt x="2215515" y="0"/>
                  </a:lnTo>
                  <a:lnTo>
                    <a:pt x="2480945" y="5080"/>
                  </a:lnTo>
                  <a:lnTo>
                    <a:pt x="2707005" y="40640"/>
                  </a:lnTo>
                  <a:lnTo>
                    <a:pt x="2872105" y="65405"/>
                  </a:lnTo>
                  <a:lnTo>
                    <a:pt x="3062605" y="75565"/>
                  </a:lnTo>
                  <a:lnTo>
                    <a:pt x="3253105" y="65405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headEnd type="arrow"/>
              <a:tailEnd type="arrow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>
              <a:off x="779" y="10374"/>
              <a:ext cx="3150" cy="3418"/>
            </a:xfrm>
            <a:custGeom>
              <a:avLst/>
              <a:gdLst>
                <a:gd name="connisteX0" fmla="*/ 0 w 2000250"/>
                <a:gd name="connsiteY0" fmla="*/ 0 h 2170430"/>
                <a:gd name="connisteX1" fmla="*/ 130175 w 2000250"/>
                <a:gd name="connsiteY1" fmla="*/ 80010 h 2170430"/>
                <a:gd name="connisteX2" fmla="*/ 355600 w 2000250"/>
                <a:gd name="connsiteY2" fmla="*/ 205105 h 2170430"/>
                <a:gd name="connisteX3" fmla="*/ 491490 w 2000250"/>
                <a:gd name="connsiteY3" fmla="*/ 285750 h 2170430"/>
                <a:gd name="connisteX4" fmla="*/ 606425 w 2000250"/>
                <a:gd name="connsiteY4" fmla="*/ 375920 h 2170430"/>
                <a:gd name="connisteX5" fmla="*/ 736600 w 2000250"/>
                <a:gd name="connsiteY5" fmla="*/ 516255 h 2170430"/>
                <a:gd name="connisteX6" fmla="*/ 827405 w 2000250"/>
                <a:gd name="connsiteY6" fmla="*/ 646430 h 2170430"/>
                <a:gd name="connisteX7" fmla="*/ 907415 w 2000250"/>
                <a:gd name="connsiteY7" fmla="*/ 736600 h 2170430"/>
                <a:gd name="connisteX8" fmla="*/ 1017905 w 2000250"/>
                <a:gd name="connsiteY8" fmla="*/ 836930 h 2170430"/>
                <a:gd name="connisteX9" fmla="*/ 1177925 w 2000250"/>
                <a:gd name="connsiteY9" fmla="*/ 962660 h 2170430"/>
                <a:gd name="connisteX10" fmla="*/ 1363345 w 2000250"/>
                <a:gd name="connsiteY10" fmla="*/ 1102995 h 2170430"/>
                <a:gd name="connisteX11" fmla="*/ 1508760 w 2000250"/>
                <a:gd name="connsiteY11" fmla="*/ 1207770 h 2170430"/>
                <a:gd name="connisteX12" fmla="*/ 1644015 w 2000250"/>
                <a:gd name="connsiteY12" fmla="*/ 1323340 h 2170430"/>
                <a:gd name="connisteX13" fmla="*/ 1734185 w 2000250"/>
                <a:gd name="connsiteY13" fmla="*/ 1413510 h 2170430"/>
                <a:gd name="connisteX14" fmla="*/ 1829435 w 2000250"/>
                <a:gd name="connsiteY14" fmla="*/ 1548765 h 2170430"/>
                <a:gd name="connisteX15" fmla="*/ 1899920 w 2000250"/>
                <a:gd name="connsiteY15" fmla="*/ 1678940 h 2170430"/>
                <a:gd name="connisteX16" fmla="*/ 1939925 w 2000250"/>
                <a:gd name="connsiteY16" fmla="*/ 1779270 h 2170430"/>
                <a:gd name="connisteX17" fmla="*/ 1985010 w 2000250"/>
                <a:gd name="connsiteY17" fmla="*/ 1955165 h 2170430"/>
                <a:gd name="connisteX18" fmla="*/ 2000250 w 2000250"/>
                <a:gd name="connsiteY18" fmla="*/ 2170430 h 217043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</a:cxnLst>
              <a:rect l="l" t="t" r="r" b="b"/>
              <a:pathLst>
                <a:path w="2000250" h="2170430">
                  <a:moveTo>
                    <a:pt x="0" y="0"/>
                  </a:moveTo>
                  <a:lnTo>
                    <a:pt x="130175" y="80010"/>
                  </a:lnTo>
                  <a:lnTo>
                    <a:pt x="355600" y="205105"/>
                  </a:lnTo>
                  <a:lnTo>
                    <a:pt x="491490" y="285750"/>
                  </a:lnTo>
                  <a:lnTo>
                    <a:pt x="606425" y="375920"/>
                  </a:lnTo>
                  <a:lnTo>
                    <a:pt x="736600" y="516255"/>
                  </a:lnTo>
                  <a:lnTo>
                    <a:pt x="827405" y="646430"/>
                  </a:lnTo>
                  <a:lnTo>
                    <a:pt x="907415" y="736600"/>
                  </a:lnTo>
                  <a:lnTo>
                    <a:pt x="1017905" y="836930"/>
                  </a:lnTo>
                  <a:lnTo>
                    <a:pt x="1177925" y="962660"/>
                  </a:lnTo>
                  <a:lnTo>
                    <a:pt x="1363345" y="1102995"/>
                  </a:lnTo>
                  <a:lnTo>
                    <a:pt x="1508760" y="1207770"/>
                  </a:lnTo>
                  <a:lnTo>
                    <a:pt x="1644015" y="1323340"/>
                  </a:lnTo>
                  <a:lnTo>
                    <a:pt x="1734185" y="1413510"/>
                  </a:lnTo>
                  <a:lnTo>
                    <a:pt x="1829435" y="1548765"/>
                  </a:lnTo>
                  <a:lnTo>
                    <a:pt x="1899920" y="1678940"/>
                  </a:lnTo>
                  <a:lnTo>
                    <a:pt x="1939925" y="1779270"/>
                  </a:lnTo>
                  <a:lnTo>
                    <a:pt x="1985010" y="1955165"/>
                  </a:lnTo>
                  <a:lnTo>
                    <a:pt x="2000250" y="217043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headEnd type="arrow"/>
              <a:tailEnd type="arrow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1024" y="9987"/>
              <a:ext cx="3142" cy="3876"/>
            </a:xfrm>
            <a:custGeom>
              <a:avLst/>
              <a:gdLst>
                <a:gd name="connisteX0" fmla="*/ 0 w 1995170"/>
                <a:gd name="connsiteY0" fmla="*/ 0 h 2461260"/>
                <a:gd name="connisteX1" fmla="*/ 205105 w 1995170"/>
                <a:gd name="connsiteY1" fmla="*/ 140335 h 2461260"/>
                <a:gd name="connisteX2" fmla="*/ 330835 w 1995170"/>
                <a:gd name="connsiteY2" fmla="*/ 220345 h 2461260"/>
                <a:gd name="connisteX3" fmla="*/ 485775 w 1995170"/>
                <a:gd name="connsiteY3" fmla="*/ 305435 h 2461260"/>
                <a:gd name="connisteX4" fmla="*/ 646430 w 1995170"/>
                <a:gd name="connsiteY4" fmla="*/ 381000 h 2461260"/>
                <a:gd name="connisteX5" fmla="*/ 762000 w 1995170"/>
                <a:gd name="connsiteY5" fmla="*/ 455930 h 2461260"/>
                <a:gd name="connisteX6" fmla="*/ 842010 w 1995170"/>
                <a:gd name="connsiteY6" fmla="*/ 526415 h 2461260"/>
                <a:gd name="connisteX7" fmla="*/ 937260 w 1995170"/>
                <a:gd name="connsiteY7" fmla="*/ 636905 h 2461260"/>
                <a:gd name="connisteX8" fmla="*/ 1152525 w 1995170"/>
                <a:gd name="connsiteY8" fmla="*/ 917575 h 2461260"/>
                <a:gd name="connisteX9" fmla="*/ 1448435 w 1995170"/>
                <a:gd name="connsiteY9" fmla="*/ 1298575 h 2461260"/>
                <a:gd name="connisteX10" fmla="*/ 1774190 w 1995170"/>
                <a:gd name="connsiteY10" fmla="*/ 1709420 h 2461260"/>
                <a:gd name="connisteX11" fmla="*/ 1864360 w 1995170"/>
                <a:gd name="connsiteY11" fmla="*/ 1834515 h 2461260"/>
                <a:gd name="connisteX12" fmla="*/ 1929765 w 1995170"/>
                <a:gd name="connsiteY12" fmla="*/ 1945005 h 2461260"/>
                <a:gd name="connisteX13" fmla="*/ 1964690 w 1995170"/>
                <a:gd name="connsiteY13" fmla="*/ 2050415 h 2461260"/>
                <a:gd name="connisteX14" fmla="*/ 1995170 w 1995170"/>
                <a:gd name="connsiteY14" fmla="*/ 2291080 h 2461260"/>
                <a:gd name="connisteX15" fmla="*/ 1995170 w 1995170"/>
                <a:gd name="connsiteY15" fmla="*/ 2461260 h 246126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</a:cxnLst>
              <a:rect l="l" t="t" r="r" b="b"/>
              <a:pathLst>
                <a:path w="1995170" h="2461260">
                  <a:moveTo>
                    <a:pt x="0" y="0"/>
                  </a:moveTo>
                  <a:lnTo>
                    <a:pt x="205105" y="140335"/>
                  </a:lnTo>
                  <a:lnTo>
                    <a:pt x="330835" y="220345"/>
                  </a:lnTo>
                  <a:lnTo>
                    <a:pt x="485775" y="305435"/>
                  </a:lnTo>
                  <a:lnTo>
                    <a:pt x="646430" y="381000"/>
                  </a:lnTo>
                  <a:lnTo>
                    <a:pt x="762000" y="455930"/>
                  </a:lnTo>
                  <a:lnTo>
                    <a:pt x="842010" y="526415"/>
                  </a:lnTo>
                  <a:lnTo>
                    <a:pt x="937260" y="636905"/>
                  </a:lnTo>
                  <a:lnTo>
                    <a:pt x="1152525" y="917575"/>
                  </a:lnTo>
                  <a:lnTo>
                    <a:pt x="1448435" y="1298575"/>
                  </a:lnTo>
                  <a:lnTo>
                    <a:pt x="1774190" y="1709420"/>
                  </a:lnTo>
                  <a:lnTo>
                    <a:pt x="1864360" y="1834515"/>
                  </a:lnTo>
                  <a:lnTo>
                    <a:pt x="1929765" y="1945005"/>
                  </a:lnTo>
                  <a:lnTo>
                    <a:pt x="1964690" y="2050415"/>
                  </a:lnTo>
                  <a:lnTo>
                    <a:pt x="1995170" y="2291080"/>
                  </a:lnTo>
                  <a:lnTo>
                    <a:pt x="1995170" y="246126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headEnd type="arrow"/>
              <a:tailEnd type="arrow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3921" y="12703"/>
              <a:ext cx="2068" cy="102"/>
            </a:xfrm>
            <a:custGeom>
              <a:avLst/>
              <a:gdLst>
                <a:gd name="connisteX0" fmla="*/ 0 w 1313180"/>
                <a:gd name="connsiteY0" fmla="*/ 64770 h 64770"/>
                <a:gd name="connisteX1" fmla="*/ 1313180 w 1313180"/>
                <a:gd name="connsiteY1" fmla="*/ 0 h 6477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1313180" h="64770">
                  <a:moveTo>
                    <a:pt x="0" y="64770"/>
                  </a:moveTo>
                  <a:lnTo>
                    <a:pt x="1313180" y="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headEnd type="none"/>
              <a:tailEnd type="arrow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  <p:sp>
          <p:nvSpPr>
            <p:cNvPr id="83" name="任意多边形 82"/>
            <p:cNvSpPr/>
            <p:nvPr/>
          </p:nvSpPr>
          <p:spPr>
            <a:xfrm>
              <a:off x="3913" y="10547"/>
              <a:ext cx="490" cy="3285"/>
            </a:xfrm>
            <a:custGeom>
              <a:avLst/>
              <a:gdLst>
                <a:gd name="connisteX0" fmla="*/ 0 w 311150"/>
                <a:gd name="connsiteY0" fmla="*/ 0 h 2085975"/>
                <a:gd name="connisteX1" fmla="*/ 100330 w 311150"/>
                <a:gd name="connsiteY1" fmla="*/ 240665 h 2085975"/>
                <a:gd name="connisteX2" fmla="*/ 130175 w 311150"/>
                <a:gd name="connsiteY2" fmla="*/ 356235 h 2085975"/>
                <a:gd name="connisteX3" fmla="*/ 155575 w 311150"/>
                <a:gd name="connsiteY3" fmla="*/ 496570 h 2085975"/>
                <a:gd name="connisteX4" fmla="*/ 170815 w 311150"/>
                <a:gd name="connsiteY4" fmla="*/ 666750 h 2085975"/>
                <a:gd name="connisteX5" fmla="*/ 180340 w 311150"/>
                <a:gd name="connsiteY5" fmla="*/ 852805 h 2085975"/>
                <a:gd name="connisteX6" fmla="*/ 165735 w 311150"/>
                <a:gd name="connsiteY6" fmla="*/ 1028065 h 2085975"/>
                <a:gd name="connisteX7" fmla="*/ 145415 w 311150"/>
                <a:gd name="connsiteY7" fmla="*/ 1223645 h 2085975"/>
                <a:gd name="connisteX8" fmla="*/ 215900 w 311150"/>
                <a:gd name="connsiteY8" fmla="*/ 1509395 h 2085975"/>
                <a:gd name="connisteX9" fmla="*/ 255905 w 311150"/>
                <a:gd name="connsiteY9" fmla="*/ 1895475 h 2085975"/>
                <a:gd name="connisteX10" fmla="*/ 311150 w 311150"/>
                <a:gd name="connsiteY10" fmla="*/ 2085975 h 208597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</a:cxnLst>
              <a:rect l="l" t="t" r="r" b="b"/>
              <a:pathLst>
                <a:path w="311150" h="2085975">
                  <a:moveTo>
                    <a:pt x="0" y="0"/>
                  </a:moveTo>
                  <a:lnTo>
                    <a:pt x="100330" y="240665"/>
                  </a:lnTo>
                  <a:lnTo>
                    <a:pt x="130175" y="356235"/>
                  </a:lnTo>
                  <a:lnTo>
                    <a:pt x="155575" y="496570"/>
                  </a:lnTo>
                  <a:lnTo>
                    <a:pt x="170815" y="666750"/>
                  </a:lnTo>
                  <a:lnTo>
                    <a:pt x="180340" y="852805"/>
                  </a:lnTo>
                  <a:lnTo>
                    <a:pt x="165735" y="1028065"/>
                  </a:lnTo>
                  <a:lnTo>
                    <a:pt x="145415" y="1223645"/>
                  </a:lnTo>
                  <a:lnTo>
                    <a:pt x="215900" y="1509395"/>
                  </a:lnTo>
                  <a:lnTo>
                    <a:pt x="255905" y="1895475"/>
                  </a:lnTo>
                  <a:lnTo>
                    <a:pt x="311150" y="2085975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headEnd type="arrow"/>
              <a:tailEnd type="arrow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750" y="11719"/>
              <a:ext cx="1031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沪</a:t>
              </a:r>
              <a:r>
                <a:rPr lang="en-US" altLang="zh-CN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武</a:t>
              </a:r>
              <a:r>
                <a:rPr lang="en-US" altLang="zh-CN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高</a:t>
              </a:r>
              <a:r>
                <a:rPr lang="en-US" altLang="zh-CN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速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4830" y="12626"/>
              <a:ext cx="1031" cy="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团</a:t>
              </a:r>
              <a:r>
                <a:rPr lang="en-US" altLang="zh-CN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山</a:t>
              </a:r>
              <a:r>
                <a:rPr lang="en-US" altLang="zh-CN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路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 rot="21240000">
              <a:off x="3982" y="11038"/>
              <a:ext cx="44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群力大道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 rot="19560000">
              <a:off x="2676" y="11131"/>
              <a:ext cx="44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淮源大道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 rot="18600000">
              <a:off x="2278" y="11379"/>
              <a:ext cx="44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" b="1">
                  <a:effectLst>
                    <a:glow rad="165100">
                      <a:schemeClr val="bg1">
                        <a:alpha val="10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宁宣高速</a:t>
              </a:r>
            </a:p>
          </p:txBody>
        </p:sp>
      </p:grpSp>
      <p:sp>
        <p:nvSpPr>
          <p:cNvPr id="89" name="矩形 88"/>
          <p:cNvSpPr/>
          <p:nvPr/>
        </p:nvSpPr>
        <p:spPr>
          <a:xfrm>
            <a:off x="1474498" y="9522644"/>
            <a:ext cx="1977390" cy="229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NJLSb030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单元的位置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956145" y="6304001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NJLSb030</a:t>
            </a:r>
          </a:p>
          <a:p>
            <a:pPr algn="ctr"/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</a:t>
            </a:r>
          </a:p>
        </p:txBody>
      </p:sp>
      <p:sp>
        <p:nvSpPr>
          <p:cNvPr id="91" name="任意多边形 90"/>
          <p:cNvSpPr/>
          <p:nvPr/>
        </p:nvSpPr>
        <p:spPr>
          <a:xfrm>
            <a:off x="572770" y="6351270"/>
            <a:ext cx="3245485" cy="1047750"/>
          </a:xfrm>
          <a:custGeom>
            <a:avLst/>
            <a:gdLst>
              <a:gd name="connisteX0" fmla="*/ 0 w 3245485"/>
              <a:gd name="connsiteY0" fmla="*/ 1047750 h 1047750"/>
              <a:gd name="connisteX1" fmla="*/ 979805 w 3245485"/>
              <a:gd name="connsiteY1" fmla="*/ 721360 h 1047750"/>
              <a:gd name="connisteX2" fmla="*/ 1408430 w 3245485"/>
              <a:gd name="connsiteY2" fmla="*/ 591820 h 1047750"/>
              <a:gd name="connisteX3" fmla="*/ 1918970 w 3245485"/>
              <a:gd name="connsiteY3" fmla="*/ 483235 h 1047750"/>
              <a:gd name="connisteX4" fmla="*/ 2687955 w 3245485"/>
              <a:gd name="connsiteY4" fmla="*/ 190500 h 1047750"/>
              <a:gd name="connisteX5" fmla="*/ 2987040 w 3245485"/>
              <a:gd name="connsiteY5" fmla="*/ 60960 h 1047750"/>
              <a:gd name="connisteX6" fmla="*/ 3245485 w 3245485"/>
              <a:gd name="connsiteY6" fmla="*/ 0 h 10477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rect l="l" t="t" r="r" b="b"/>
            <a:pathLst>
              <a:path w="3245485" h="1047750">
                <a:moveTo>
                  <a:pt x="0" y="1047750"/>
                </a:moveTo>
                <a:lnTo>
                  <a:pt x="979805" y="721360"/>
                </a:lnTo>
                <a:lnTo>
                  <a:pt x="1408430" y="591820"/>
                </a:lnTo>
                <a:lnTo>
                  <a:pt x="1918970" y="483235"/>
                </a:lnTo>
                <a:lnTo>
                  <a:pt x="2687955" y="190500"/>
                </a:lnTo>
                <a:lnTo>
                  <a:pt x="2987040" y="60960"/>
                </a:lnTo>
                <a:lnTo>
                  <a:pt x="3245485" y="0"/>
                </a:lnTo>
              </a:path>
            </a:pathLst>
          </a:custGeom>
          <a:noFill/>
          <a:ln w="19050">
            <a:solidFill>
              <a:schemeClr val="bg1">
                <a:lumMod val="50000"/>
              </a:schemeClr>
            </a:solidFill>
            <a:headEnd type="arrow"/>
            <a:tailEnd type="arrow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92" name="任意多边形: 形状 15"/>
          <p:cNvSpPr/>
          <p:nvPr/>
        </p:nvSpPr>
        <p:spPr>
          <a:xfrm>
            <a:off x="603497" y="6385353"/>
            <a:ext cx="3974805" cy="2169954"/>
          </a:xfrm>
          <a:custGeom>
            <a:avLst/>
            <a:gdLst>
              <a:gd name="connsiteX0" fmla="*/ 0 w 5495925"/>
              <a:gd name="connsiteY0" fmla="*/ 1371600 h 3000375"/>
              <a:gd name="connsiteX1" fmla="*/ 1419225 w 5495925"/>
              <a:gd name="connsiteY1" fmla="*/ 904875 h 3000375"/>
              <a:gd name="connsiteX2" fmla="*/ 2657475 w 5495925"/>
              <a:gd name="connsiteY2" fmla="*/ 619125 h 3000375"/>
              <a:gd name="connsiteX3" fmla="*/ 3409950 w 5495925"/>
              <a:gd name="connsiteY3" fmla="*/ 342900 h 3000375"/>
              <a:gd name="connsiteX4" fmla="*/ 4124325 w 5495925"/>
              <a:gd name="connsiteY4" fmla="*/ 66675 h 3000375"/>
              <a:gd name="connsiteX5" fmla="*/ 4448175 w 5495925"/>
              <a:gd name="connsiteY5" fmla="*/ 0 h 3000375"/>
              <a:gd name="connsiteX6" fmla="*/ 5495925 w 5495925"/>
              <a:gd name="connsiteY6" fmla="*/ 1857375 h 3000375"/>
              <a:gd name="connsiteX7" fmla="*/ 4410075 w 5495925"/>
              <a:gd name="connsiteY7" fmla="*/ 2314575 h 3000375"/>
              <a:gd name="connsiteX8" fmla="*/ 4400550 w 5495925"/>
              <a:gd name="connsiteY8" fmla="*/ 2828925 h 3000375"/>
              <a:gd name="connsiteX9" fmla="*/ 2695575 w 5495925"/>
              <a:gd name="connsiteY9" fmla="*/ 2943225 h 3000375"/>
              <a:gd name="connsiteX10" fmla="*/ 2581275 w 5495925"/>
              <a:gd name="connsiteY10" fmla="*/ 2933700 h 3000375"/>
              <a:gd name="connsiteX11" fmla="*/ 2619375 w 5495925"/>
              <a:gd name="connsiteY11" fmla="*/ 3000375 h 3000375"/>
              <a:gd name="connsiteX12" fmla="*/ 2247900 w 5495925"/>
              <a:gd name="connsiteY12" fmla="*/ 2924175 h 3000375"/>
              <a:gd name="connsiteX13" fmla="*/ 2247900 w 5495925"/>
              <a:gd name="connsiteY13" fmla="*/ 2924175 h 3000375"/>
              <a:gd name="connsiteX14" fmla="*/ 2209800 w 5495925"/>
              <a:gd name="connsiteY14" fmla="*/ 2819400 h 3000375"/>
              <a:gd name="connsiteX15" fmla="*/ 2152650 w 5495925"/>
              <a:gd name="connsiteY15" fmla="*/ 2752725 h 3000375"/>
              <a:gd name="connsiteX16" fmla="*/ 2209800 w 5495925"/>
              <a:gd name="connsiteY16" fmla="*/ 2647950 h 3000375"/>
              <a:gd name="connsiteX17" fmla="*/ 2171700 w 5495925"/>
              <a:gd name="connsiteY17" fmla="*/ 2590800 h 3000375"/>
              <a:gd name="connsiteX18" fmla="*/ 1981200 w 5495925"/>
              <a:gd name="connsiteY18" fmla="*/ 2476500 h 3000375"/>
              <a:gd name="connsiteX19" fmla="*/ 1876425 w 5495925"/>
              <a:gd name="connsiteY19" fmla="*/ 2362200 h 3000375"/>
              <a:gd name="connsiteX20" fmla="*/ 1876425 w 5495925"/>
              <a:gd name="connsiteY20" fmla="*/ 2228850 h 3000375"/>
              <a:gd name="connsiteX21" fmla="*/ 1743075 w 5495925"/>
              <a:gd name="connsiteY21" fmla="*/ 2095500 h 3000375"/>
              <a:gd name="connsiteX22" fmla="*/ 1800225 w 5495925"/>
              <a:gd name="connsiteY22" fmla="*/ 1971675 h 3000375"/>
              <a:gd name="connsiteX23" fmla="*/ 1838325 w 5495925"/>
              <a:gd name="connsiteY23" fmla="*/ 1905000 h 3000375"/>
              <a:gd name="connsiteX24" fmla="*/ 1752600 w 5495925"/>
              <a:gd name="connsiteY24" fmla="*/ 1857375 h 3000375"/>
              <a:gd name="connsiteX25" fmla="*/ 1352550 w 5495925"/>
              <a:gd name="connsiteY25" fmla="*/ 2009775 h 3000375"/>
              <a:gd name="connsiteX26" fmla="*/ 1038225 w 5495925"/>
              <a:gd name="connsiteY26" fmla="*/ 2133600 h 3000375"/>
              <a:gd name="connsiteX27" fmla="*/ 895350 w 5495925"/>
              <a:gd name="connsiteY27" fmla="*/ 2219325 h 3000375"/>
              <a:gd name="connsiteX28" fmla="*/ 581025 w 5495925"/>
              <a:gd name="connsiteY28" fmla="*/ 2076450 h 3000375"/>
              <a:gd name="connsiteX29" fmla="*/ 371475 w 5495925"/>
              <a:gd name="connsiteY29" fmla="*/ 1952625 h 3000375"/>
              <a:gd name="connsiteX30" fmla="*/ 123825 w 5495925"/>
              <a:gd name="connsiteY30" fmla="*/ 1704975 h 3000375"/>
              <a:gd name="connsiteX31" fmla="*/ 28575 w 5495925"/>
              <a:gd name="connsiteY31" fmla="*/ 1524000 h 3000375"/>
              <a:gd name="connsiteX32" fmla="*/ 0 w 5495925"/>
              <a:gd name="connsiteY32" fmla="*/ 1371600 h 3000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495925" h="3000375">
                <a:moveTo>
                  <a:pt x="0" y="1371600"/>
                </a:moveTo>
                <a:lnTo>
                  <a:pt x="1419225" y="904875"/>
                </a:lnTo>
                <a:lnTo>
                  <a:pt x="2657475" y="619125"/>
                </a:lnTo>
                <a:lnTo>
                  <a:pt x="3409950" y="342900"/>
                </a:lnTo>
                <a:lnTo>
                  <a:pt x="4124325" y="66675"/>
                </a:lnTo>
                <a:lnTo>
                  <a:pt x="4448175" y="0"/>
                </a:lnTo>
                <a:lnTo>
                  <a:pt x="5495925" y="1857375"/>
                </a:lnTo>
                <a:lnTo>
                  <a:pt x="4410075" y="2314575"/>
                </a:lnTo>
                <a:lnTo>
                  <a:pt x="4400550" y="2828925"/>
                </a:lnTo>
                <a:lnTo>
                  <a:pt x="2695575" y="2943225"/>
                </a:lnTo>
                <a:lnTo>
                  <a:pt x="2581275" y="2933700"/>
                </a:lnTo>
                <a:lnTo>
                  <a:pt x="2619375" y="3000375"/>
                </a:lnTo>
                <a:lnTo>
                  <a:pt x="2247900" y="2924175"/>
                </a:lnTo>
                <a:lnTo>
                  <a:pt x="2247900" y="2924175"/>
                </a:lnTo>
                <a:lnTo>
                  <a:pt x="2209800" y="2819400"/>
                </a:lnTo>
                <a:lnTo>
                  <a:pt x="2152650" y="2752725"/>
                </a:lnTo>
                <a:lnTo>
                  <a:pt x="2209800" y="2647950"/>
                </a:lnTo>
                <a:lnTo>
                  <a:pt x="2171700" y="2590800"/>
                </a:lnTo>
                <a:lnTo>
                  <a:pt x="1981200" y="2476500"/>
                </a:lnTo>
                <a:lnTo>
                  <a:pt x="1876425" y="2362200"/>
                </a:lnTo>
                <a:lnTo>
                  <a:pt x="1876425" y="2228850"/>
                </a:lnTo>
                <a:lnTo>
                  <a:pt x="1743075" y="2095500"/>
                </a:lnTo>
                <a:lnTo>
                  <a:pt x="1800225" y="1971675"/>
                </a:lnTo>
                <a:lnTo>
                  <a:pt x="1838325" y="1905000"/>
                </a:lnTo>
                <a:lnTo>
                  <a:pt x="1752600" y="1857375"/>
                </a:lnTo>
                <a:lnTo>
                  <a:pt x="1352550" y="2009775"/>
                </a:lnTo>
                <a:lnTo>
                  <a:pt x="1038225" y="2133600"/>
                </a:lnTo>
                <a:lnTo>
                  <a:pt x="895350" y="2219325"/>
                </a:lnTo>
                <a:lnTo>
                  <a:pt x="581025" y="2076450"/>
                </a:lnTo>
                <a:lnTo>
                  <a:pt x="371475" y="1952625"/>
                </a:lnTo>
                <a:lnTo>
                  <a:pt x="123825" y="1704975"/>
                </a:lnTo>
                <a:lnTo>
                  <a:pt x="28575" y="1524000"/>
                </a:lnTo>
                <a:lnTo>
                  <a:pt x="0" y="1371600"/>
                </a:lnTo>
                <a:close/>
              </a:path>
            </a:pathLst>
          </a:custGeom>
          <a:noFill/>
          <a:ln w="34925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4" name="文本框 93"/>
          <p:cNvSpPr txBox="1"/>
          <p:nvPr/>
        </p:nvSpPr>
        <p:spPr>
          <a:xfrm rot="20760000">
            <a:off x="690880" y="7118350"/>
            <a:ext cx="65468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长</a:t>
            </a:r>
            <a:r>
              <a:rPr lang="en-US" altLang="zh-CN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乐</a:t>
            </a:r>
            <a:r>
              <a:rPr lang="en-US" altLang="zh-CN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en-US" altLang="zh-CN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2816491" y="7084245"/>
            <a:ext cx="119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NJLSb030-17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97" name="任意多边形 34"/>
          <p:cNvSpPr/>
          <p:nvPr/>
        </p:nvSpPr>
        <p:spPr>
          <a:xfrm flipH="1">
            <a:off x="1046961" y="6687320"/>
            <a:ext cx="923870" cy="257175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/>
          <p:nvPr/>
        </p:nvSpPr>
        <p:spPr>
          <a:xfrm>
            <a:off x="2193290" y="7727950"/>
            <a:ext cx="484505" cy="405130"/>
          </a:xfrm>
          <a:custGeom>
            <a:avLst/>
            <a:gdLst>
              <a:gd name="connisteX0" fmla="*/ 0 w 484505"/>
              <a:gd name="connsiteY0" fmla="*/ 24130 h 405130"/>
              <a:gd name="connisteX1" fmla="*/ 460375 w 484505"/>
              <a:gd name="connsiteY1" fmla="*/ 0 h 405130"/>
              <a:gd name="connisteX2" fmla="*/ 444500 w 484505"/>
              <a:gd name="connsiteY2" fmla="*/ 206375 h 405130"/>
              <a:gd name="connisteX3" fmla="*/ 484505 w 484505"/>
              <a:gd name="connsiteY3" fmla="*/ 405130 h 405130"/>
              <a:gd name="connisteX4" fmla="*/ 301625 w 484505"/>
              <a:gd name="connsiteY4" fmla="*/ 405130 h 405130"/>
              <a:gd name="connisteX5" fmla="*/ 0 w 484505"/>
              <a:gd name="connsiteY5" fmla="*/ 24130 h 4051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484505" h="405130">
                <a:moveTo>
                  <a:pt x="0" y="24130"/>
                </a:moveTo>
                <a:lnTo>
                  <a:pt x="460375" y="0"/>
                </a:lnTo>
                <a:lnTo>
                  <a:pt x="444500" y="206375"/>
                </a:lnTo>
                <a:lnTo>
                  <a:pt x="484505" y="405130"/>
                </a:lnTo>
                <a:lnTo>
                  <a:pt x="301625" y="405130"/>
                </a:lnTo>
                <a:lnTo>
                  <a:pt x="0" y="24130"/>
                </a:lnTo>
                <a:close/>
              </a:path>
            </a:pathLst>
          </a:custGeom>
          <a:noFill/>
          <a:ln w="254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wrap="square" rtlCol="0" anchor="ctr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2707640" y="7621270"/>
            <a:ext cx="65468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" b="1">
                <a:effectLst>
                  <a:glow rad="165100">
                    <a:schemeClr val="bg1">
                      <a:alpha val="10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秀山路</a:t>
            </a:r>
          </a:p>
        </p:txBody>
      </p:sp>
      <p:sp>
        <p:nvSpPr>
          <p:cNvPr id="96" name="任意多边形 35"/>
          <p:cNvSpPr/>
          <p:nvPr/>
        </p:nvSpPr>
        <p:spPr>
          <a:xfrm>
            <a:off x="2635885" y="7451725"/>
            <a:ext cx="1332865" cy="276225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570</Words>
  <Application>WPS 演示</Application>
  <PresentationFormat>自定义</PresentationFormat>
  <Paragraphs>70</Paragraphs>
  <Slides>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Theme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418</cp:revision>
  <cp:lastPrinted>2024-03-26T06:31:00Z</cp:lastPrinted>
  <dcterms:created xsi:type="dcterms:W3CDTF">2019-11-04T11:42:00Z</dcterms:created>
  <dcterms:modified xsi:type="dcterms:W3CDTF">2014-12-27T09:23:18Z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2019-10-23T00:00:00Z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2019-11-18T00:00:00Z</vt:filetime>
  </property>
  <property fmtid="{D5CDD505-2E9C-101B-9397-08002B2CF9AE}" pid="5" name="ICV">
    <vt:lpwstr>51F9696AC089497989676C34E21448BB_13</vt:lpwstr>
  </property>
  <property fmtid="{D5CDD505-2E9C-101B-9397-08002B2CF9AE}" pid="6" name="KSOProductBuildVer">
    <vt:lpwstr>2052-12.1.0.28043</vt:lpwstr>
  </property>
</Properties>
</file>