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2"/>
    <p:sldId id="262" r:id="rId3"/>
  </p:sldIdLst>
  <p:sldSz cx="20104100" cy="10058400"/>
  <p:notesSz cx="14355763" cy="9926638"/>
  <p:custDataLst>
    <p:tags r:id="rId5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 userDrawn="1">
          <p15:clr>
            <a:srgbClr val="A4A3A4"/>
          </p15:clr>
        </p15:guide>
        <p15:guide id="2" pos="6332" userDrawn="1">
          <p15:clr>
            <a:srgbClr val="A4A3A4"/>
          </p15:clr>
        </p15:guide>
        <p15:guide id="3" pos="1231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00000"/>
    <a:srgbClr val="D42324"/>
    <a:srgbClr val="FFFFFF"/>
    <a:srgbClr val="0108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831" autoAdjust="0"/>
    <p:restoredTop sz="96331" autoAdjust="0"/>
  </p:normalViewPr>
  <p:slideViewPr>
    <p:cSldViewPr showGuides="1">
      <p:cViewPr varScale="1">
        <p:scale>
          <a:sx n="79" d="100"/>
          <a:sy n="79" d="100"/>
        </p:scale>
        <p:origin x="390" y="42"/>
      </p:cViewPr>
      <p:guideLst>
        <p:guide orient="horz" pos="3168"/>
        <p:guide pos="6332"/>
        <p:guide pos="12319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6221133" cy="498212"/>
          </a:xfrm>
          <a:prstGeom prst="rect">
            <a:avLst/>
          </a:prstGeom>
        </p:spPr>
        <p:txBody>
          <a:bodyPr vert="horz" lIns="73587" tIns="36794" rIns="73587" bIns="36794" rtlCol="0"/>
          <a:lstStyle>
            <a:lvl1pPr algn="l">
              <a:defRPr sz="1000"/>
            </a:lvl1pPr>
          </a:lstStyle>
          <a:p>
            <a:pPr defTabSz="735686"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8131230" y="2"/>
            <a:ext cx="6221133" cy="498212"/>
          </a:xfrm>
          <a:prstGeom prst="rect">
            <a:avLst/>
          </a:prstGeom>
        </p:spPr>
        <p:txBody>
          <a:bodyPr vert="horz" lIns="73587" tIns="36794" rIns="73587" bIns="36794" rtlCol="0"/>
          <a:lstStyle>
            <a:lvl1pPr algn="r">
              <a:defRPr sz="1000"/>
            </a:lvl1pPr>
          </a:lstStyle>
          <a:p>
            <a:pPr defTabSz="735686">
              <a:defRPr/>
            </a:pPr>
            <a:fld id="{C1DB716A-964D-4EB2-8D0E-86C29F8A49E2}" type="datetimeFigureOut">
              <a:rPr lang="zh-CN" altLang="en-US" smtClean="0"/>
              <a:pPr defTabSz="735686">
                <a:defRPr/>
              </a:pPr>
              <a:t>2026/9/1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33813" y="1243013"/>
            <a:ext cx="6688137" cy="3346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73587" tIns="36794" rIns="73587" bIns="36794" rtlCol="0" anchor="ctr"/>
          <a:lstStyle/>
          <a:p>
            <a:pPr marL="0" marR="0" lvl="0" indent="0" algn="l" defTabSz="735686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435126" y="4776884"/>
            <a:ext cx="11485517" cy="3908927"/>
          </a:xfrm>
          <a:prstGeom prst="rect">
            <a:avLst/>
          </a:prstGeom>
        </p:spPr>
        <p:txBody>
          <a:bodyPr vert="horz" lIns="73587" tIns="36794" rIns="73587" bIns="36794" rtlCol="0"/>
          <a:lstStyle/>
          <a:p>
            <a:pPr marL="0" marR="0" lvl="0" indent="0" algn="l" defTabSz="735686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368161" marR="0" lvl="1" indent="0" algn="l" defTabSz="735686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二级</a:t>
            </a:r>
          </a:p>
          <a:p>
            <a:pPr marL="735686" marR="0" lvl="2" indent="0" algn="l" defTabSz="735686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三级</a:t>
            </a:r>
          </a:p>
          <a:p>
            <a:pPr marL="1103849" marR="0" lvl="3" indent="0" algn="l" defTabSz="735686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四级</a:t>
            </a:r>
          </a:p>
          <a:p>
            <a:pPr marL="1472010" marR="0" lvl="4" indent="0" algn="l" defTabSz="735686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3" y="9428428"/>
            <a:ext cx="6221133" cy="498212"/>
          </a:xfrm>
          <a:prstGeom prst="rect">
            <a:avLst/>
          </a:prstGeom>
        </p:spPr>
        <p:txBody>
          <a:bodyPr vert="horz" lIns="73587" tIns="36794" rIns="73587" bIns="36794" rtlCol="0" anchor="b"/>
          <a:lstStyle>
            <a:lvl1pPr algn="l">
              <a:defRPr sz="1000"/>
            </a:lvl1pPr>
          </a:lstStyle>
          <a:p>
            <a:pPr defTabSz="735686"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8131230" y="9428428"/>
            <a:ext cx="6221133" cy="498212"/>
          </a:xfrm>
          <a:prstGeom prst="rect">
            <a:avLst/>
          </a:prstGeom>
        </p:spPr>
        <p:txBody>
          <a:bodyPr vert="horz" wrap="square" lIns="73587" tIns="36794" rIns="73587" bIns="36794" numCol="1" anchor="b" anchorCtr="0" compatLnSpc="1"/>
          <a:lstStyle>
            <a:lvl1pPr algn="r">
              <a:defRPr sz="1000"/>
            </a:lvl1pPr>
          </a:lstStyle>
          <a:p>
            <a:pPr defTabSz="735686">
              <a:defRPr/>
            </a:pPr>
            <a:fld id="{213A655C-B1AC-4425-A5A8-AB2C31E5176D}" type="slidenum">
              <a:rPr lang="zh-CN" altLang="en-US" smtClean="0"/>
              <a:pPr defTabSz="735686"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82567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118104"/>
            <a:ext cx="17088485" cy="21122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5632704"/>
            <a:ext cx="14072869" cy="2514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4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5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20275FD-135D-4BC5-ABA7-171CF6D46488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9/1/2026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6"/>
          <p:cNvSpPr>
            <a:spLocks noGrp="1"/>
          </p:cNvSpPr>
          <p:nvPr>
            <p:ph type="sldNum" sz="quarter" idx="1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AE77DD5-325A-4769-9C55-E302D77FA1AB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4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5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B41257D-445D-4368-B419-9FA411A0CAA6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9/1/2026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6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F95C69B-6AB9-4BA6-9AF6-127A8972002B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313432"/>
            <a:ext cx="8745283" cy="66385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313432"/>
            <a:ext cx="8745283" cy="66385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5"/>
          <p:cNvSpPr>
            <a:spLocks noGrp="1"/>
          </p:cNvSpPr>
          <p:nvPr>
            <p:ph type="ftr" sz="quarter" idx="1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6"/>
          <p:cNvSpPr>
            <a:spLocks noGrp="1"/>
          </p:cNvSpPr>
          <p:nvPr>
            <p:ph type="dt" sz="half" idx="1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581978B-FCDE-44CA-AB9F-210F33591AC9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9/1/2026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7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00BB6B4-23BD-4279-B4C6-9EA1EDC7902A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3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4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4387D2B-5DC5-486C-88BF-A8AF506FA990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9/1/2026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5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7583100-B881-4647-9371-B59ADAC7C85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older 2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3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7E9C50C-75B2-4F8F-B4F2-C18ECBD5904B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9/1/2026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4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5DFF8DC-8E9D-43EA-9E9C-D93CD9131DF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bk object 17"/>
          <p:cNvSpPr/>
          <p:nvPr/>
        </p:nvSpPr>
        <p:spPr>
          <a:xfrm>
            <a:off x="0" y="0"/>
            <a:ext cx="0" cy="1588"/>
          </a:xfrm>
          <a:custGeom>
            <a:avLst/>
            <a:gdLst/>
            <a:ahLst/>
            <a:cxnLst>
              <a:cxn ang="0">
                <a:pos x="0" y="98202"/>
              </a:cxn>
              <a:cxn ang="0">
                <a:pos x="0" y="344956"/>
              </a:cxn>
            </a:cxnLst>
            <a:rect l="0" t="0" r="0" b="0"/>
            <a:pathLst>
              <a:path w="1" h="1270">
                <a:moveTo>
                  <a:pt x="0" y="461"/>
                </a:moveTo>
                <a:lnTo>
                  <a:pt x="0" y="1617"/>
                </a:lnTo>
              </a:path>
            </a:pathLst>
          </a:custGeom>
          <a:noFill/>
          <a:ln w="317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8" name="Holder 2"/>
          <p:cNvSpPr>
            <a:spLocks noGrp="1"/>
          </p:cNvSpPr>
          <p:nvPr>
            <p:ph type="title"/>
          </p:nvPr>
        </p:nvSpPr>
        <p:spPr>
          <a:xfrm>
            <a:off x="1004888" y="401638"/>
            <a:ext cx="18094325" cy="16097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/>
            <a:endParaRPr lang="zh-CN" altLang="zh-CN" dirty="0"/>
          </a:p>
        </p:txBody>
      </p:sp>
      <p:sp>
        <p:nvSpPr>
          <p:cNvPr id="1029" name="Holder 3"/>
          <p:cNvSpPr>
            <a:spLocks noGrp="1"/>
          </p:cNvSpPr>
          <p:nvPr>
            <p:ph type="body"/>
          </p:nvPr>
        </p:nvSpPr>
        <p:spPr>
          <a:xfrm>
            <a:off x="1004888" y="2312988"/>
            <a:ext cx="18094325" cy="66389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/>
            <a:endParaRPr lang="zh-CN" altLang="zh-CN"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eaLnBrk="1" fontAlgn="auto" hangingPunct="1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eaLnBrk="1" fontAlgn="auto" hangingPunct="1">
              <a:defRPr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A187F2E-D3FA-4D89-8BC6-EEA6E98D90A6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9/1/2026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 algn="r" eaLnBrk="1" hangingPunct="1">
              <a:defRPr noProof="1">
                <a:solidFill>
                  <a:srgbClr val="898989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6844445-4DBC-44DA-80E1-FCFBF76E9E1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" y="0"/>
            <a:ext cx="20098512" cy="100584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0" fontAlgn="base" hangingPunct="0">
        <a:spcBef>
          <a:spcPct val="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spcBef>
          <a:spcPct val="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spcBef>
          <a:spcPct val="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spcBef>
          <a:spcPct val="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286000">
        <a:defRPr sz="2000">
          <a:latin typeface="+mn-lt"/>
          <a:ea typeface="+mn-ea"/>
          <a:cs typeface="+mn-cs"/>
        </a:defRPr>
      </a:lvl6pPr>
      <a:lvl7pPr marL="2743200">
        <a:defRPr sz="2000">
          <a:latin typeface="+mn-lt"/>
          <a:ea typeface="+mn-ea"/>
          <a:cs typeface="+mn-cs"/>
        </a:defRPr>
      </a:lvl7pPr>
      <a:lvl8pPr marL="3200400">
        <a:defRPr sz="2000">
          <a:latin typeface="+mn-lt"/>
          <a:ea typeface="+mn-ea"/>
          <a:cs typeface="+mn-cs"/>
        </a:defRPr>
      </a:lvl8pPr>
      <a:lvl9pPr marL="3657600">
        <a:defRPr sz="2000"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地图&#10;&#10;描述已自动生成">
            <a:extLst>
              <a:ext uri="{FF2B5EF4-FFF2-40B4-BE49-F238E27FC236}">
                <a16:creationId xmlns:a16="http://schemas.microsoft.com/office/drawing/2014/main" id="{B2CA92A4-D3BB-620E-E85E-EACEEA8EFD45}"/>
              </a:ext>
            </a:extLst>
          </p:cNvPr>
          <p:cNvPicPr>
            <a:picLocks noChangeAspect="1"/>
          </p:cNvPicPr>
          <p:nvPr/>
        </p:nvPicPr>
        <p:blipFill>
          <a:blip r:embed="rId4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1340"/>
          <a:stretch>
            <a:fillRect/>
          </a:stretch>
        </p:blipFill>
        <p:spPr>
          <a:xfrm>
            <a:off x="10052050" y="5797407"/>
            <a:ext cx="5122864" cy="4276130"/>
          </a:xfrm>
          <a:custGeom>
            <a:avLst/>
            <a:gdLst>
              <a:gd name="connsiteX0" fmla="*/ 0 w 5122864"/>
              <a:gd name="connsiteY0" fmla="*/ 0 h 4276130"/>
              <a:gd name="connsiteX1" fmla="*/ 5122864 w 5122864"/>
              <a:gd name="connsiteY1" fmla="*/ 0 h 4276130"/>
              <a:gd name="connsiteX2" fmla="*/ 5122864 w 5122864"/>
              <a:gd name="connsiteY2" fmla="*/ 4276130 h 4276130"/>
              <a:gd name="connsiteX3" fmla="*/ 0 w 5122864"/>
              <a:gd name="connsiteY3" fmla="*/ 4276130 h 4276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22864" h="4276130">
                <a:moveTo>
                  <a:pt x="0" y="0"/>
                </a:moveTo>
                <a:lnTo>
                  <a:pt x="5122864" y="0"/>
                </a:lnTo>
                <a:lnTo>
                  <a:pt x="5122864" y="4276130"/>
                </a:lnTo>
                <a:lnTo>
                  <a:pt x="0" y="4276130"/>
                </a:lnTo>
                <a:close/>
              </a:path>
            </a:pathLst>
          </a:custGeom>
        </p:spPr>
      </p:pic>
      <p:sp>
        <p:nvSpPr>
          <p:cNvPr id="3" name="矩形 2"/>
          <p:cNvSpPr/>
          <p:nvPr/>
        </p:nvSpPr>
        <p:spPr>
          <a:xfrm>
            <a:off x="10110650" y="5641268"/>
            <a:ext cx="5122864" cy="4268881"/>
          </a:xfrm>
          <a:prstGeom prst="rect">
            <a:avLst/>
          </a:prstGeom>
          <a:solidFill>
            <a:srgbClr val="FFFFFF">
              <a:alpha val="25000"/>
            </a:srgb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2968374" y="619172"/>
            <a:ext cx="6948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南京市国土空间规划编制成果公布</a:t>
            </a:r>
          </a:p>
        </p:txBody>
      </p:sp>
      <p:sp>
        <p:nvSpPr>
          <p:cNvPr id="8196" name="object 4"/>
          <p:cNvSpPr txBox="1"/>
          <p:nvPr/>
        </p:nvSpPr>
        <p:spPr>
          <a:xfrm>
            <a:off x="10052050" y="9058223"/>
            <a:ext cx="5122864" cy="61215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374650" indent="-363220" algn="ctr" eaLnBrk="1" hangingPunct="1">
              <a:lnSpc>
                <a:spcPct val="153000"/>
              </a:lnSpc>
            </a:pP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南京市规划和自然资源局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74650" indent="-363220" algn="ctr" eaLnBrk="1" hangingPunct="1">
              <a:lnSpc>
                <a:spcPct val="153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二O</a:t>
            </a:r>
            <a:r>
              <a:rPr lang="en-US" altLang="en-US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六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九</a:t>
            </a:r>
            <a:r>
              <a:rPr lang="en-US" altLang="zh-CN" sz="12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99" name="object 7"/>
          <p:cNvSpPr txBox="1"/>
          <p:nvPr/>
        </p:nvSpPr>
        <p:spPr>
          <a:xfrm>
            <a:off x="15844664" y="609716"/>
            <a:ext cx="3712442" cy="1953612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indent="-12700" algn="just" eaLnBrk="1" hangingPunct="1">
              <a:lnSpc>
                <a:spcPts val="1975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前言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为了盘活镇区存量用地，提升区域商业服务水平，我局会同六合区政府组织开展了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六合区冶山街道老镇区控制性详细规划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》LHb010-02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规划管理单元图则修改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工作。</a:t>
            </a:r>
            <a:endParaRPr lang="en-US" altLang="zh-CN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根据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中华人民共和国城乡规划法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南京市国土空间规划条例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，现将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六合区冶山街道老镇区控制性详细规划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》LHb010-02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规划管理单元图则修改成果向社会予以公布。</a:t>
            </a:r>
          </a:p>
        </p:txBody>
      </p:sp>
      <p:sp>
        <p:nvSpPr>
          <p:cNvPr id="8203" name="object 16"/>
          <p:cNvSpPr txBox="1"/>
          <p:nvPr/>
        </p:nvSpPr>
        <p:spPr>
          <a:xfrm>
            <a:off x="5434013" y="8665409"/>
            <a:ext cx="2689225" cy="100796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84150" indent="-171450" eaLnBrk="1" hangingPunct="1"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 址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南京市鼓楼区</a:t>
            </a:r>
            <a:r>
              <a:rPr lang="en-US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中山路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171号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邮 编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210005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 址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http://ghj.nanjing.gov.cn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咨询电话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025-57759784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object 12"/>
          <p:cNvSpPr txBox="1"/>
          <p:nvPr/>
        </p:nvSpPr>
        <p:spPr>
          <a:xfrm>
            <a:off x="15844664" y="6520894"/>
            <a:ext cx="3712442" cy="2272417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indent="-12700" algn="just" eaLnBrk="1" hangingPunct="1">
              <a:lnSpc>
                <a:spcPts val="1975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说明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1、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本规划</a:t>
            </a:r>
            <a:r>
              <a:rPr lang="en-US" altLang="zh-CN" sz="9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是城市发展的控制与引导性文件，不代表具体的项目实施计划和实施方案。一旦有建设行为，应依据批准的具体项目建设方案实施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2、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国土空间规划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是不断优化更新的过程，规划内容以南京市规划和自然资源局存档备查的最新版本为准，同一地区同内容深度规划若有更新，南京市规划和自然资源局将</a:t>
            </a:r>
            <a:r>
              <a:rPr lang="en-US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依法及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时在网站上公布，本材料自动作废。</a:t>
            </a: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、本材料版权及解释权归南京市规划和自然资源局所有，未取得版权人的书面授权，谢绝改变、分发、发布或使用本材料图文资料。</a:t>
            </a:r>
          </a:p>
        </p:txBody>
      </p:sp>
      <p:pic>
        <p:nvPicPr>
          <p:cNvPr id="13" name="图片 2"/>
          <p:cNvPicPr>
            <a:picLocks noChangeAspect="1"/>
          </p:cNvPicPr>
          <p:nvPr/>
        </p:nvPicPr>
        <p:blipFill rotWithShape="1">
          <a:blip r:embed="rId6"/>
          <a:srcRect r="79277"/>
          <a:stretch/>
        </p:blipFill>
        <p:spPr>
          <a:xfrm>
            <a:off x="12566650" y="533400"/>
            <a:ext cx="473732" cy="5302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object 5"/>
          <p:cNvSpPr txBox="1"/>
          <p:nvPr/>
        </p:nvSpPr>
        <p:spPr>
          <a:xfrm>
            <a:off x="10966426" y="2367905"/>
            <a:ext cx="4267088" cy="474169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1430" algn="ctr" eaLnBrk="1" hangingPunct="1">
              <a:lnSpc>
                <a:spcPct val="102000"/>
              </a:lnSpc>
            </a:pPr>
            <a:r>
              <a:rPr lang="en-US" altLang="zh-CN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《</a:t>
            </a:r>
            <a:r>
              <a:rPr lang="zh-CN" altLang="en-US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六合区冶山街道老镇区控制性详细规划</a:t>
            </a:r>
            <a:r>
              <a:rPr lang="en-US" altLang="zh-CN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》</a:t>
            </a:r>
          </a:p>
          <a:p>
            <a:pPr marL="11430" algn="ctr" eaLnBrk="1" hangingPunct="1">
              <a:lnSpc>
                <a:spcPct val="102000"/>
              </a:lnSpc>
            </a:pPr>
            <a:r>
              <a:rPr lang="en-US" altLang="zh-CN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LHb010-02</a:t>
            </a:r>
            <a:r>
              <a:rPr lang="zh-CN" altLang="en-US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、</a:t>
            </a:r>
            <a:r>
              <a:rPr lang="en-US" altLang="zh-CN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04</a:t>
            </a:r>
            <a:r>
              <a:rPr lang="zh-CN" altLang="en-US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规划管理单元图则修改</a:t>
            </a:r>
            <a:endParaRPr lang="zh-CN" altLang="en-US" sz="1600" b="1" dirty="0">
              <a:solidFill>
                <a:srgbClr val="FFFFFF"/>
              </a:solidFill>
              <a:latin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1A17CA9D-D8B2-D204-F185-D7EFC67A8842}"/>
              </a:ext>
            </a:extLst>
          </p:cNvPr>
          <p:cNvGrpSpPr/>
          <p:nvPr/>
        </p:nvGrpSpPr>
        <p:grpSpPr>
          <a:xfrm>
            <a:off x="6875693" y="2165053"/>
            <a:ext cx="9259564" cy="7365493"/>
            <a:chOff x="7183026" y="2229881"/>
            <a:chExt cx="9259564" cy="7365493"/>
          </a:xfrm>
        </p:grpSpPr>
        <p:grpSp>
          <p:nvGrpSpPr>
            <p:cNvPr id="133" name="组合 132">
              <a:extLst>
                <a:ext uri="{FF2B5EF4-FFF2-40B4-BE49-F238E27FC236}">
                  <a16:creationId xmlns:a16="http://schemas.microsoft.com/office/drawing/2014/main" id="{5826E62F-BDCC-7500-D70B-DE3145FD7995}"/>
                </a:ext>
              </a:extLst>
            </p:cNvPr>
            <p:cNvGrpSpPr/>
            <p:nvPr/>
          </p:nvGrpSpPr>
          <p:grpSpPr>
            <a:xfrm>
              <a:off x="8621818" y="2229881"/>
              <a:ext cx="6601238" cy="7295900"/>
              <a:chOff x="9131438" y="2491206"/>
              <a:chExt cx="3816931" cy="4218595"/>
            </a:xfrm>
          </p:grpSpPr>
          <p:pic>
            <p:nvPicPr>
              <p:cNvPr id="83" name="图片 82">
                <a:extLst>
                  <a:ext uri="{FF2B5EF4-FFF2-40B4-BE49-F238E27FC236}">
                    <a16:creationId xmlns:a16="http://schemas.microsoft.com/office/drawing/2014/main" id="{762ABE6D-8FF0-3571-B2BB-CFD99A499204}"/>
                  </a:ext>
                </a:extLst>
              </p:cNvPr>
              <p:cNvPicPr>
                <a:picLocks/>
              </p:cNvPicPr>
              <p:nvPr/>
            </p:nvPicPr>
            <p:blipFill rotWithShape="1">
              <a:blip r:embed="rId2">
                <a:alphaModFix/>
              </a:blip>
              <a:srcRect l="1581" t="14597" r="1424" b="12079"/>
              <a:stretch/>
            </p:blipFill>
            <p:spPr>
              <a:xfrm>
                <a:off x="9131439" y="2627580"/>
                <a:ext cx="3816930" cy="4082220"/>
              </a:xfrm>
              <a:custGeom>
                <a:avLst/>
                <a:gdLst>
                  <a:gd name="connsiteX0" fmla="*/ 0 w 3816930"/>
                  <a:gd name="connsiteY0" fmla="*/ 0 h 4218595"/>
                  <a:gd name="connsiteX1" fmla="*/ 3816930 w 3816930"/>
                  <a:gd name="connsiteY1" fmla="*/ 0 h 4218595"/>
                  <a:gd name="connsiteX2" fmla="*/ 3816930 w 3816930"/>
                  <a:gd name="connsiteY2" fmla="*/ 4218595 h 4218595"/>
                  <a:gd name="connsiteX3" fmla="*/ 0 w 3816930"/>
                  <a:gd name="connsiteY3" fmla="*/ 4218595 h 4218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6930" h="4218595">
                    <a:moveTo>
                      <a:pt x="0" y="0"/>
                    </a:moveTo>
                    <a:lnTo>
                      <a:pt x="3816930" y="0"/>
                    </a:lnTo>
                    <a:lnTo>
                      <a:pt x="3816930" y="4218595"/>
                    </a:lnTo>
                    <a:lnTo>
                      <a:pt x="0" y="4218595"/>
                    </a:lnTo>
                    <a:close/>
                  </a:path>
                </a:pathLst>
              </a:custGeom>
            </p:spPr>
          </p:pic>
          <p:sp>
            <p:nvSpPr>
              <p:cNvPr id="84" name="任意多边形: 形状 83">
                <a:extLst>
                  <a:ext uri="{FF2B5EF4-FFF2-40B4-BE49-F238E27FC236}">
                    <a16:creationId xmlns:a16="http://schemas.microsoft.com/office/drawing/2014/main" id="{3AD844ED-FB60-4009-D1B3-90B0CAE33D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31438" y="2491206"/>
                <a:ext cx="3816930" cy="4218595"/>
              </a:xfrm>
              <a:custGeom>
                <a:avLst/>
                <a:gdLst>
                  <a:gd name="connsiteX0" fmla="*/ 2098561 w 3816930"/>
                  <a:gd name="connsiteY0" fmla="*/ 214316 h 4218595"/>
                  <a:gd name="connsiteX1" fmla="*/ 1598061 w 3816930"/>
                  <a:gd name="connsiteY1" fmla="*/ 391362 h 4218595"/>
                  <a:gd name="connsiteX2" fmla="*/ 1349441 w 3816930"/>
                  <a:gd name="connsiteY2" fmla="*/ 601017 h 4218595"/>
                  <a:gd name="connsiteX3" fmla="*/ 1198227 w 3816930"/>
                  <a:gd name="connsiteY3" fmla="*/ 896669 h 4218595"/>
                  <a:gd name="connsiteX4" fmla="*/ 656363 w 3816930"/>
                  <a:gd name="connsiteY4" fmla="*/ 2081152 h 4218595"/>
                  <a:gd name="connsiteX5" fmla="*/ 1130350 w 3816930"/>
                  <a:gd name="connsiteY5" fmla="*/ 2328999 h 4218595"/>
                  <a:gd name="connsiteX6" fmla="*/ 1373254 w 3816930"/>
                  <a:gd name="connsiteY6" fmla="*/ 2336982 h 4218595"/>
                  <a:gd name="connsiteX7" fmla="*/ 1407633 w 3816930"/>
                  <a:gd name="connsiteY7" fmla="*/ 2336974 h 4218595"/>
                  <a:gd name="connsiteX8" fmla="*/ 1430097 w 3816930"/>
                  <a:gd name="connsiteY8" fmla="*/ 2542442 h 4218595"/>
                  <a:gd name="connsiteX9" fmla="*/ 1447459 w 3816930"/>
                  <a:gd name="connsiteY9" fmla="*/ 2731416 h 4218595"/>
                  <a:gd name="connsiteX10" fmla="*/ 1386691 w 3816930"/>
                  <a:gd name="connsiteY10" fmla="*/ 2997233 h 4218595"/>
                  <a:gd name="connsiteX11" fmla="*/ 2447471 w 3816930"/>
                  <a:gd name="connsiteY11" fmla="*/ 2996390 h 4218595"/>
                  <a:gd name="connsiteX12" fmla="*/ 2968336 w 3816930"/>
                  <a:gd name="connsiteY12" fmla="*/ 3984666 h 4218595"/>
                  <a:gd name="connsiteX13" fmla="*/ 3506241 w 3816930"/>
                  <a:gd name="connsiteY13" fmla="*/ 3282665 h 4218595"/>
                  <a:gd name="connsiteX14" fmla="*/ 3183877 w 3816930"/>
                  <a:gd name="connsiteY14" fmla="*/ 2596017 h 4218595"/>
                  <a:gd name="connsiteX15" fmla="*/ 2994178 w 3816930"/>
                  <a:gd name="connsiteY15" fmla="*/ 1952781 h 4218595"/>
                  <a:gd name="connsiteX16" fmla="*/ 3009276 w 3816930"/>
                  <a:gd name="connsiteY16" fmla="*/ 1943158 h 4218595"/>
                  <a:gd name="connsiteX17" fmla="*/ 2906298 w 3816930"/>
                  <a:gd name="connsiteY17" fmla="*/ 1701661 h 4218595"/>
                  <a:gd name="connsiteX18" fmla="*/ 2605068 w 3816930"/>
                  <a:gd name="connsiteY18" fmla="*/ 1105213 h 4218595"/>
                  <a:gd name="connsiteX19" fmla="*/ 0 w 3816930"/>
                  <a:gd name="connsiteY19" fmla="*/ 0 h 4218595"/>
                  <a:gd name="connsiteX20" fmla="*/ 3816930 w 3816930"/>
                  <a:gd name="connsiteY20" fmla="*/ 0 h 4218595"/>
                  <a:gd name="connsiteX21" fmla="*/ 3816930 w 3816930"/>
                  <a:gd name="connsiteY21" fmla="*/ 4218595 h 4218595"/>
                  <a:gd name="connsiteX22" fmla="*/ 0 w 3816930"/>
                  <a:gd name="connsiteY22" fmla="*/ 4218595 h 4218595"/>
                  <a:gd name="connsiteX0" fmla="*/ 2126099 w 3816930"/>
                  <a:gd name="connsiteY0" fmla="*/ 214316 h 4218595"/>
                  <a:gd name="connsiteX1" fmla="*/ 1598061 w 3816930"/>
                  <a:gd name="connsiteY1" fmla="*/ 391362 h 4218595"/>
                  <a:gd name="connsiteX2" fmla="*/ 1349441 w 3816930"/>
                  <a:gd name="connsiteY2" fmla="*/ 601017 h 4218595"/>
                  <a:gd name="connsiteX3" fmla="*/ 1198227 w 3816930"/>
                  <a:gd name="connsiteY3" fmla="*/ 896669 h 4218595"/>
                  <a:gd name="connsiteX4" fmla="*/ 656363 w 3816930"/>
                  <a:gd name="connsiteY4" fmla="*/ 2081152 h 4218595"/>
                  <a:gd name="connsiteX5" fmla="*/ 1130350 w 3816930"/>
                  <a:gd name="connsiteY5" fmla="*/ 2328999 h 4218595"/>
                  <a:gd name="connsiteX6" fmla="*/ 1373254 w 3816930"/>
                  <a:gd name="connsiteY6" fmla="*/ 2336982 h 4218595"/>
                  <a:gd name="connsiteX7" fmla="*/ 1407633 w 3816930"/>
                  <a:gd name="connsiteY7" fmla="*/ 2336974 h 4218595"/>
                  <a:gd name="connsiteX8" fmla="*/ 1430097 w 3816930"/>
                  <a:gd name="connsiteY8" fmla="*/ 2542442 h 4218595"/>
                  <a:gd name="connsiteX9" fmla="*/ 1447459 w 3816930"/>
                  <a:gd name="connsiteY9" fmla="*/ 2731416 h 4218595"/>
                  <a:gd name="connsiteX10" fmla="*/ 1386691 w 3816930"/>
                  <a:gd name="connsiteY10" fmla="*/ 2997233 h 4218595"/>
                  <a:gd name="connsiteX11" fmla="*/ 2447471 w 3816930"/>
                  <a:gd name="connsiteY11" fmla="*/ 2996390 h 4218595"/>
                  <a:gd name="connsiteX12" fmla="*/ 2968336 w 3816930"/>
                  <a:gd name="connsiteY12" fmla="*/ 3984666 h 4218595"/>
                  <a:gd name="connsiteX13" fmla="*/ 3506241 w 3816930"/>
                  <a:gd name="connsiteY13" fmla="*/ 3282665 h 4218595"/>
                  <a:gd name="connsiteX14" fmla="*/ 3183877 w 3816930"/>
                  <a:gd name="connsiteY14" fmla="*/ 2596017 h 4218595"/>
                  <a:gd name="connsiteX15" fmla="*/ 2994178 w 3816930"/>
                  <a:gd name="connsiteY15" fmla="*/ 1952781 h 4218595"/>
                  <a:gd name="connsiteX16" fmla="*/ 3009276 w 3816930"/>
                  <a:gd name="connsiteY16" fmla="*/ 1943158 h 4218595"/>
                  <a:gd name="connsiteX17" fmla="*/ 2906298 w 3816930"/>
                  <a:gd name="connsiteY17" fmla="*/ 1701661 h 4218595"/>
                  <a:gd name="connsiteX18" fmla="*/ 2605068 w 3816930"/>
                  <a:gd name="connsiteY18" fmla="*/ 1105213 h 4218595"/>
                  <a:gd name="connsiteX19" fmla="*/ 2126099 w 3816930"/>
                  <a:gd name="connsiteY19" fmla="*/ 214316 h 4218595"/>
                  <a:gd name="connsiteX20" fmla="*/ 0 w 3816930"/>
                  <a:gd name="connsiteY20" fmla="*/ 0 h 4218595"/>
                  <a:gd name="connsiteX21" fmla="*/ 3816930 w 3816930"/>
                  <a:gd name="connsiteY21" fmla="*/ 0 h 4218595"/>
                  <a:gd name="connsiteX22" fmla="*/ 3816930 w 3816930"/>
                  <a:gd name="connsiteY22" fmla="*/ 4218595 h 4218595"/>
                  <a:gd name="connsiteX23" fmla="*/ 0 w 3816930"/>
                  <a:gd name="connsiteY23" fmla="*/ 4218595 h 4218595"/>
                  <a:gd name="connsiteX24" fmla="*/ 0 w 3816930"/>
                  <a:gd name="connsiteY24" fmla="*/ 0 h 4218595"/>
                  <a:gd name="connsiteX0" fmla="*/ 2126099 w 3816930"/>
                  <a:gd name="connsiteY0" fmla="*/ 214316 h 4218595"/>
                  <a:gd name="connsiteX1" fmla="*/ 1598061 w 3816930"/>
                  <a:gd name="connsiteY1" fmla="*/ 391362 h 4218595"/>
                  <a:gd name="connsiteX2" fmla="*/ 1349441 w 3816930"/>
                  <a:gd name="connsiteY2" fmla="*/ 601017 h 4218595"/>
                  <a:gd name="connsiteX3" fmla="*/ 1198227 w 3816930"/>
                  <a:gd name="connsiteY3" fmla="*/ 896669 h 4218595"/>
                  <a:gd name="connsiteX4" fmla="*/ 656363 w 3816930"/>
                  <a:gd name="connsiteY4" fmla="*/ 2081152 h 4218595"/>
                  <a:gd name="connsiteX5" fmla="*/ 1130350 w 3816930"/>
                  <a:gd name="connsiteY5" fmla="*/ 2328999 h 4218595"/>
                  <a:gd name="connsiteX6" fmla="*/ 1373254 w 3816930"/>
                  <a:gd name="connsiteY6" fmla="*/ 2336982 h 4218595"/>
                  <a:gd name="connsiteX7" fmla="*/ 1407633 w 3816930"/>
                  <a:gd name="connsiteY7" fmla="*/ 2336974 h 4218595"/>
                  <a:gd name="connsiteX8" fmla="*/ 1430097 w 3816930"/>
                  <a:gd name="connsiteY8" fmla="*/ 2542442 h 4218595"/>
                  <a:gd name="connsiteX9" fmla="*/ 1447459 w 3816930"/>
                  <a:gd name="connsiteY9" fmla="*/ 2731416 h 4218595"/>
                  <a:gd name="connsiteX10" fmla="*/ 1386691 w 3816930"/>
                  <a:gd name="connsiteY10" fmla="*/ 2997233 h 4218595"/>
                  <a:gd name="connsiteX11" fmla="*/ 2447471 w 3816930"/>
                  <a:gd name="connsiteY11" fmla="*/ 2996390 h 4218595"/>
                  <a:gd name="connsiteX12" fmla="*/ 2968336 w 3816930"/>
                  <a:gd name="connsiteY12" fmla="*/ 3984666 h 4218595"/>
                  <a:gd name="connsiteX13" fmla="*/ 3506241 w 3816930"/>
                  <a:gd name="connsiteY13" fmla="*/ 3282665 h 4218595"/>
                  <a:gd name="connsiteX14" fmla="*/ 3183877 w 3816930"/>
                  <a:gd name="connsiteY14" fmla="*/ 2596017 h 4218595"/>
                  <a:gd name="connsiteX15" fmla="*/ 2994178 w 3816930"/>
                  <a:gd name="connsiteY15" fmla="*/ 1952781 h 4218595"/>
                  <a:gd name="connsiteX16" fmla="*/ 3009276 w 3816930"/>
                  <a:gd name="connsiteY16" fmla="*/ 1943158 h 4218595"/>
                  <a:gd name="connsiteX17" fmla="*/ 2911806 w 3816930"/>
                  <a:gd name="connsiteY17" fmla="*/ 1674123 h 4218595"/>
                  <a:gd name="connsiteX18" fmla="*/ 2605068 w 3816930"/>
                  <a:gd name="connsiteY18" fmla="*/ 1105213 h 4218595"/>
                  <a:gd name="connsiteX19" fmla="*/ 2126099 w 3816930"/>
                  <a:gd name="connsiteY19" fmla="*/ 214316 h 4218595"/>
                  <a:gd name="connsiteX20" fmla="*/ 0 w 3816930"/>
                  <a:gd name="connsiteY20" fmla="*/ 0 h 4218595"/>
                  <a:gd name="connsiteX21" fmla="*/ 3816930 w 3816930"/>
                  <a:gd name="connsiteY21" fmla="*/ 0 h 4218595"/>
                  <a:gd name="connsiteX22" fmla="*/ 3816930 w 3816930"/>
                  <a:gd name="connsiteY22" fmla="*/ 4218595 h 4218595"/>
                  <a:gd name="connsiteX23" fmla="*/ 0 w 3816930"/>
                  <a:gd name="connsiteY23" fmla="*/ 4218595 h 4218595"/>
                  <a:gd name="connsiteX24" fmla="*/ 0 w 3816930"/>
                  <a:gd name="connsiteY24" fmla="*/ 0 h 4218595"/>
                  <a:gd name="connsiteX0" fmla="*/ 2126099 w 3816930"/>
                  <a:gd name="connsiteY0" fmla="*/ 214316 h 4218595"/>
                  <a:gd name="connsiteX1" fmla="*/ 1598061 w 3816930"/>
                  <a:gd name="connsiteY1" fmla="*/ 391362 h 4218595"/>
                  <a:gd name="connsiteX2" fmla="*/ 1349441 w 3816930"/>
                  <a:gd name="connsiteY2" fmla="*/ 601017 h 4218595"/>
                  <a:gd name="connsiteX3" fmla="*/ 1198227 w 3816930"/>
                  <a:gd name="connsiteY3" fmla="*/ 896669 h 4218595"/>
                  <a:gd name="connsiteX4" fmla="*/ 656363 w 3816930"/>
                  <a:gd name="connsiteY4" fmla="*/ 2081152 h 4218595"/>
                  <a:gd name="connsiteX5" fmla="*/ 1130350 w 3816930"/>
                  <a:gd name="connsiteY5" fmla="*/ 2328999 h 4218595"/>
                  <a:gd name="connsiteX6" fmla="*/ 1373254 w 3816930"/>
                  <a:gd name="connsiteY6" fmla="*/ 2336982 h 4218595"/>
                  <a:gd name="connsiteX7" fmla="*/ 1407633 w 3816930"/>
                  <a:gd name="connsiteY7" fmla="*/ 2336974 h 4218595"/>
                  <a:gd name="connsiteX8" fmla="*/ 1430097 w 3816930"/>
                  <a:gd name="connsiteY8" fmla="*/ 2542442 h 4218595"/>
                  <a:gd name="connsiteX9" fmla="*/ 1447459 w 3816930"/>
                  <a:gd name="connsiteY9" fmla="*/ 2731416 h 4218595"/>
                  <a:gd name="connsiteX10" fmla="*/ 1386691 w 3816930"/>
                  <a:gd name="connsiteY10" fmla="*/ 2997233 h 4218595"/>
                  <a:gd name="connsiteX11" fmla="*/ 2447471 w 3816930"/>
                  <a:gd name="connsiteY11" fmla="*/ 2996390 h 4218595"/>
                  <a:gd name="connsiteX12" fmla="*/ 2968336 w 3816930"/>
                  <a:gd name="connsiteY12" fmla="*/ 3984666 h 4218595"/>
                  <a:gd name="connsiteX13" fmla="*/ 3506241 w 3816930"/>
                  <a:gd name="connsiteY13" fmla="*/ 3282665 h 4218595"/>
                  <a:gd name="connsiteX14" fmla="*/ 3222430 w 3816930"/>
                  <a:gd name="connsiteY14" fmla="*/ 2573987 h 4218595"/>
                  <a:gd name="connsiteX15" fmla="*/ 2994178 w 3816930"/>
                  <a:gd name="connsiteY15" fmla="*/ 1952781 h 4218595"/>
                  <a:gd name="connsiteX16" fmla="*/ 3009276 w 3816930"/>
                  <a:gd name="connsiteY16" fmla="*/ 1943158 h 4218595"/>
                  <a:gd name="connsiteX17" fmla="*/ 2911806 w 3816930"/>
                  <a:gd name="connsiteY17" fmla="*/ 1674123 h 4218595"/>
                  <a:gd name="connsiteX18" fmla="*/ 2605068 w 3816930"/>
                  <a:gd name="connsiteY18" fmla="*/ 1105213 h 4218595"/>
                  <a:gd name="connsiteX19" fmla="*/ 2126099 w 3816930"/>
                  <a:gd name="connsiteY19" fmla="*/ 214316 h 4218595"/>
                  <a:gd name="connsiteX20" fmla="*/ 0 w 3816930"/>
                  <a:gd name="connsiteY20" fmla="*/ 0 h 4218595"/>
                  <a:gd name="connsiteX21" fmla="*/ 3816930 w 3816930"/>
                  <a:gd name="connsiteY21" fmla="*/ 0 h 4218595"/>
                  <a:gd name="connsiteX22" fmla="*/ 3816930 w 3816930"/>
                  <a:gd name="connsiteY22" fmla="*/ 4218595 h 4218595"/>
                  <a:gd name="connsiteX23" fmla="*/ 0 w 3816930"/>
                  <a:gd name="connsiteY23" fmla="*/ 4218595 h 4218595"/>
                  <a:gd name="connsiteX24" fmla="*/ 0 w 3816930"/>
                  <a:gd name="connsiteY24" fmla="*/ 0 h 4218595"/>
                  <a:gd name="connsiteX0" fmla="*/ 2126099 w 3816930"/>
                  <a:gd name="connsiteY0" fmla="*/ 214316 h 4218595"/>
                  <a:gd name="connsiteX1" fmla="*/ 1598061 w 3816930"/>
                  <a:gd name="connsiteY1" fmla="*/ 391362 h 4218595"/>
                  <a:gd name="connsiteX2" fmla="*/ 1349441 w 3816930"/>
                  <a:gd name="connsiteY2" fmla="*/ 601017 h 4218595"/>
                  <a:gd name="connsiteX3" fmla="*/ 1198227 w 3816930"/>
                  <a:gd name="connsiteY3" fmla="*/ 896669 h 4218595"/>
                  <a:gd name="connsiteX4" fmla="*/ 656363 w 3816930"/>
                  <a:gd name="connsiteY4" fmla="*/ 2081152 h 4218595"/>
                  <a:gd name="connsiteX5" fmla="*/ 1130350 w 3816930"/>
                  <a:gd name="connsiteY5" fmla="*/ 2328999 h 4218595"/>
                  <a:gd name="connsiteX6" fmla="*/ 1373254 w 3816930"/>
                  <a:gd name="connsiteY6" fmla="*/ 2336982 h 4218595"/>
                  <a:gd name="connsiteX7" fmla="*/ 1407633 w 3816930"/>
                  <a:gd name="connsiteY7" fmla="*/ 2336974 h 4218595"/>
                  <a:gd name="connsiteX8" fmla="*/ 1430097 w 3816930"/>
                  <a:gd name="connsiteY8" fmla="*/ 2542442 h 4218595"/>
                  <a:gd name="connsiteX9" fmla="*/ 1447459 w 3816930"/>
                  <a:gd name="connsiteY9" fmla="*/ 2731416 h 4218595"/>
                  <a:gd name="connsiteX10" fmla="*/ 1386691 w 3816930"/>
                  <a:gd name="connsiteY10" fmla="*/ 2997233 h 4218595"/>
                  <a:gd name="connsiteX11" fmla="*/ 2447471 w 3816930"/>
                  <a:gd name="connsiteY11" fmla="*/ 2996390 h 4218595"/>
                  <a:gd name="connsiteX12" fmla="*/ 2951814 w 3816930"/>
                  <a:gd name="connsiteY12" fmla="*/ 4006696 h 4218595"/>
                  <a:gd name="connsiteX13" fmla="*/ 3506241 w 3816930"/>
                  <a:gd name="connsiteY13" fmla="*/ 3282665 h 4218595"/>
                  <a:gd name="connsiteX14" fmla="*/ 3222430 w 3816930"/>
                  <a:gd name="connsiteY14" fmla="*/ 2573987 h 4218595"/>
                  <a:gd name="connsiteX15" fmla="*/ 2994178 w 3816930"/>
                  <a:gd name="connsiteY15" fmla="*/ 1952781 h 4218595"/>
                  <a:gd name="connsiteX16" fmla="*/ 3009276 w 3816930"/>
                  <a:gd name="connsiteY16" fmla="*/ 1943158 h 4218595"/>
                  <a:gd name="connsiteX17" fmla="*/ 2911806 w 3816930"/>
                  <a:gd name="connsiteY17" fmla="*/ 1674123 h 4218595"/>
                  <a:gd name="connsiteX18" fmla="*/ 2605068 w 3816930"/>
                  <a:gd name="connsiteY18" fmla="*/ 1105213 h 4218595"/>
                  <a:gd name="connsiteX19" fmla="*/ 2126099 w 3816930"/>
                  <a:gd name="connsiteY19" fmla="*/ 214316 h 4218595"/>
                  <a:gd name="connsiteX20" fmla="*/ 0 w 3816930"/>
                  <a:gd name="connsiteY20" fmla="*/ 0 h 4218595"/>
                  <a:gd name="connsiteX21" fmla="*/ 3816930 w 3816930"/>
                  <a:gd name="connsiteY21" fmla="*/ 0 h 4218595"/>
                  <a:gd name="connsiteX22" fmla="*/ 3816930 w 3816930"/>
                  <a:gd name="connsiteY22" fmla="*/ 4218595 h 4218595"/>
                  <a:gd name="connsiteX23" fmla="*/ 0 w 3816930"/>
                  <a:gd name="connsiteY23" fmla="*/ 4218595 h 4218595"/>
                  <a:gd name="connsiteX24" fmla="*/ 0 w 3816930"/>
                  <a:gd name="connsiteY24" fmla="*/ 0 h 4218595"/>
                  <a:gd name="connsiteX0" fmla="*/ 2126099 w 3816930"/>
                  <a:gd name="connsiteY0" fmla="*/ 214316 h 4218595"/>
                  <a:gd name="connsiteX1" fmla="*/ 1598061 w 3816930"/>
                  <a:gd name="connsiteY1" fmla="*/ 391362 h 4218595"/>
                  <a:gd name="connsiteX2" fmla="*/ 1349441 w 3816930"/>
                  <a:gd name="connsiteY2" fmla="*/ 601017 h 4218595"/>
                  <a:gd name="connsiteX3" fmla="*/ 1198227 w 3816930"/>
                  <a:gd name="connsiteY3" fmla="*/ 896669 h 4218595"/>
                  <a:gd name="connsiteX4" fmla="*/ 656363 w 3816930"/>
                  <a:gd name="connsiteY4" fmla="*/ 2081152 h 4218595"/>
                  <a:gd name="connsiteX5" fmla="*/ 1130350 w 3816930"/>
                  <a:gd name="connsiteY5" fmla="*/ 2328999 h 4218595"/>
                  <a:gd name="connsiteX6" fmla="*/ 1373254 w 3816930"/>
                  <a:gd name="connsiteY6" fmla="*/ 2336982 h 4218595"/>
                  <a:gd name="connsiteX7" fmla="*/ 1407633 w 3816930"/>
                  <a:gd name="connsiteY7" fmla="*/ 2336974 h 4218595"/>
                  <a:gd name="connsiteX8" fmla="*/ 1430097 w 3816930"/>
                  <a:gd name="connsiteY8" fmla="*/ 2542442 h 4218595"/>
                  <a:gd name="connsiteX9" fmla="*/ 1447459 w 3816930"/>
                  <a:gd name="connsiteY9" fmla="*/ 2731416 h 4218595"/>
                  <a:gd name="connsiteX10" fmla="*/ 1386691 w 3816930"/>
                  <a:gd name="connsiteY10" fmla="*/ 2997233 h 4218595"/>
                  <a:gd name="connsiteX11" fmla="*/ 2447471 w 3816930"/>
                  <a:gd name="connsiteY11" fmla="*/ 3029435 h 4218595"/>
                  <a:gd name="connsiteX12" fmla="*/ 2951814 w 3816930"/>
                  <a:gd name="connsiteY12" fmla="*/ 4006696 h 4218595"/>
                  <a:gd name="connsiteX13" fmla="*/ 3506241 w 3816930"/>
                  <a:gd name="connsiteY13" fmla="*/ 3282665 h 4218595"/>
                  <a:gd name="connsiteX14" fmla="*/ 3222430 w 3816930"/>
                  <a:gd name="connsiteY14" fmla="*/ 2573987 h 4218595"/>
                  <a:gd name="connsiteX15" fmla="*/ 2994178 w 3816930"/>
                  <a:gd name="connsiteY15" fmla="*/ 1952781 h 4218595"/>
                  <a:gd name="connsiteX16" fmla="*/ 3009276 w 3816930"/>
                  <a:gd name="connsiteY16" fmla="*/ 1943158 h 4218595"/>
                  <a:gd name="connsiteX17" fmla="*/ 2911806 w 3816930"/>
                  <a:gd name="connsiteY17" fmla="*/ 1674123 h 4218595"/>
                  <a:gd name="connsiteX18" fmla="*/ 2605068 w 3816930"/>
                  <a:gd name="connsiteY18" fmla="*/ 1105213 h 4218595"/>
                  <a:gd name="connsiteX19" fmla="*/ 2126099 w 3816930"/>
                  <a:gd name="connsiteY19" fmla="*/ 214316 h 4218595"/>
                  <a:gd name="connsiteX20" fmla="*/ 0 w 3816930"/>
                  <a:gd name="connsiteY20" fmla="*/ 0 h 4218595"/>
                  <a:gd name="connsiteX21" fmla="*/ 3816930 w 3816930"/>
                  <a:gd name="connsiteY21" fmla="*/ 0 h 4218595"/>
                  <a:gd name="connsiteX22" fmla="*/ 3816930 w 3816930"/>
                  <a:gd name="connsiteY22" fmla="*/ 4218595 h 4218595"/>
                  <a:gd name="connsiteX23" fmla="*/ 0 w 3816930"/>
                  <a:gd name="connsiteY23" fmla="*/ 4218595 h 4218595"/>
                  <a:gd name="connsiteX24" fmla="*/ 0 w 3816930"/>
                  <a:gd name="connsiteY24" fmla="*/ 0 h 4218595"/>
                  <a:gd name="connsiteX0" fmla="*/ 2126099 w 3816930"/>
                  <a:gd name="connsiteY0" fmla="*/ 214316 h 4218595"/>
                  <a:gd name="connsiteX1" fmla="*/ 1598061 w 3816930"/>
                  <a:gd name="connsiteY1" fmla="*/ 391362 h 4218595"/>
                  <a:gd name="connsiteX2" fmla="*/ 1349441 w 3816930"/>
                  <a:gd name="connsiteY2" fmla="*/ 601017 h 4218595"/>
                  <a:gd name="connsiteX3" fmla="*/ 1198227 w 3816930"/>
                  <a:gd name="connsiteY3" fmla="*/ 896669 h 4218595"/>
                  <a:gd name="connsiteX4" fmla="*/ 656363 w 3816930"/>
                  <a:gd name="connsiteY4" fmla="*/ 2081152 h 4218595"/>
                  <a:gd name="connsiteX5" fmla="*/ 1130350 w 3816930"/>
                  <a:gd name="connsiteY5" fmla="*/ 2328999 h 4218595"/>
                  <a:gd name="connsiteX6" fmla="*/ 1373254 w 3816930"/>
                  <a:gd name="connsiteY6" fmla="*/ 2336982 h 4218595"/>
                  <a:gd name="connsiteX7" fmla="*/ 1407633 w 3816930"/>
                  <a:gd name="connsiteY7" fmla="*/ 2336974 h 4218595"/>
                  <a:gd name="connsiteX8" fmla="*/ 1430097 w 3816930"/>
                  <a:gd name="connsiteY8" fmla="*/ 2542442 h 4218595"/>
                  <a:gd name="connsiteX9" fmla="*/ 1447459 w 3816930"/>
                  <a:gd name="connsiteY9" fmla="*/ 2731416 h 4218595"/>
                  <a:gd name="connsiteX10" fmla="*/ 1364661 w 3816930"/>
                  <a:gd name="connsiteY10" fmla="*/ 3013756 h 4218595"/>
                  <a:gd name="connsiteX11" fmla="*/ 2447471 w 3816930"/>
                  <a:gd name="connsiteY11" fmla="*/ 3029435 h 4218595"/>
                  <a:gd name="connsiteX12" fmla="*/ 2951814 w 3816930"/>
                  <a:gd name="connsiteY12" fmla="*/ 4006696 h 4218595"/>
                  <a:gd name="connsiteX13" fmla="*/ 3506241 w 3816930"/>
                  <a:gd name="connsiteY13" fmla="*/ 3282665 h 4218595"/>
                  <a:gd name="connsiteX14" fmla="*/ 3222430 w 3816930"/>
                  <a:gd name="connsiteY14" fmla="*/ 2573987 h 4218595"/>
                  <a:gd name="connsiteX15" fmla="*/ 2994178 w 3816930"/>
                  <a:gd name="connsiteY15" fmla="*/ 1952781 h 4218595"/>
                  <a:gd name="connsiteX16" fmla="*/ 3009276 w 3816930"/>
                  <a:gd name="connsiteY16" fmla="*/ 1943158 h 4218595"/>
                  <a:gd name="connsiteX17" fmla="*/ 2911806 w 3816930"/>
                  <a:gd name="connsiteY17" fmla="*/ 1674123 h 4218595"/>
                  <a:gd name="connsiteX18" fmla="*/ 2605068 w 3816930"/>
                  <a:gd name="connsiteY18" fmla="*/ 1105213 h 4218595"/>
                  <a:gd name="connsiteX19" fmla="*/ 2126099 w 3816930"/>
                  <a:gd name="connsiteY19" fmla="*/ 214316 h 4218595"/>
                  <a:gd name="connsiteX20" fmla="*/ 0 w 3816930"/>
                  <a:gd name="connsiteY20" fmla="*/ 0 h 4218595"/>
                  <a:gd name="connsiteX21" fmla="*/ 3816930 w 3816930"/>
                  <a:gd name="connsiteY21" fmla="*/ 0 h 4218595"/>
                  <a:gd name="connsiteX22" fmla="*/ 3816930 w 3816930"/>
                  <a:gd name="connsiteY22" fmla="*/ 4218595 h 4218595"/>
                  <a:gd name="connsiteX23" fmla="*/ 0 w 3816930"/>
                  <a:gd name="connsiteY23" fmla="*/ 4218595 h 4218595"/>
                  <a:gd name="connsiteX24" fmla="*/ 0 w 3816930"/>
                  <a:gd name="connsiteY24" fmla="*/ 0 h 4218595"/>
                  <a:gd name="connsiteX0" fmla="*/ 2126099 w 3816930"/>
                  <a:gd name="connsiteY0" fmla="*/ 214316 h 4218595"/>
                  <a:gd name="connsiteX1" fmla="*/ 1598061 w 3816930"/>
                  <a:gd name="connsiteY1" fmla="*/ 391362 h 4218595"/>
                  <a:gd name="connsiteX2" fmla="*/ 1349441 w 3816930"/>
                  <a:gd name="connsiteY2" fmla="*/ 601017 h 4218595"/>
                  <a:gd name="connsiteX3" fmla="*/ 1198227 w 3816930"/>
                  <a:gd name="connsiteY3" fmla="*/ 896669 h 4218595"/>
                  <a:gd name="connsiteX4" fmla="*/ 656363 w 3816930"/>
                  <a:gd name="connsiteY4" fmla="*/ 2081152 h 4218595"/>
                  <a:gd name="connsiteX5" fmla="*/ 1130350 w 3816930"/>
                  <a:gd name="connsiteY5" fmla="*/ 2328999 h 4218595"/>
                  <a:gd name="connsiteX6" fmla="*/ 1373254 w 3816930"/>
                  <a:gd name="connsiteY6" fmla="*/ 2336982 h 4218595"/>
                  <a:gd name="connsiteX7" fmla="*/ 1407633 w 3816930"/>
                  <a:gd name="connsiteY7" fmla="*/ 2336974 h 4218595"/>
                  <a:gd name="connsiteX8" fmla="*/ 1430097 w 3816930"/>
                  <a:gd name="connsiteY8" fmla="*/ 2542442 h 4218595"/>
                  <a:gd name="connsiteX9" fmla="*/ 1430937 w 3816930"/>
                  <a:gd name="connsiteY9" fmla="*/ 2753446 h 4218595"/>
                  <a:gd name="connsiteX10" fmla="*/ 1364661 w 3816930"/>
                  <a:gd name="connsiteY10" fmla="*/ 3013756 h 4218595"/>
                  <a:gd name="connsiteX11" fmla="*/ 2447471 w 3816930"/>
                  <a:gd name="connsiteY11" fmla="*/ 3029435 h 4218595"/>
                  <a:gd name="connsiteX12" fmla="*/ 2951814 w 3816930"/>
                  <a:gd name="connsiteY12" fmla="*/ 4006696 h 4218595"/>
                  <a:gd name="connsiteX13" fmla="*/ 3506241 w 3816930"/>
                  <a:gd name="connsiteY13" fmla="*/ 3282665 h 4218595"/>
                  <a:gd name="connsiteX14" fmla="*/ 3222430 w 3816930"/>
                  <a:gd name="connsiteY14" fmla="*/ 2573987 h 4218595"/>
                  <a:gd name="connsiteX15" fmla="*/ 2994178 w 3816930"/>
                  <a:gd name="connsiteY15" fmla="*/ 1952781 h 4218595"/>
                  <a:gd name="connsiteX16" fmla="*/ 3009276 w 3816930"/>
                  <a:gd name="connsiteY16" fmla="*/ 1943158 h 4218595"/>
                  <a:gd name="connsiteX17" fmla="*/ 2911806 w 3816930"/>
                  <a:gd name="connsiteY17" fmla="*/ 1674123 h 4218595"/>
                  <a:gd name="connsiteX18" fmla="*/ 2605068 w 3816930"/>
                  <a:gd name="connsiteY18" fmla="*/ 1105213 h 4218595"/>
                  <a:gd name="connsiteX19" fmla="*/ 2126099 w 3816930"/>
                  <a:gd name="connsiteY19" fmla="*/ 214316 h 4218595"/>
                  <a:gd name="connsiteX20" fmla="*/ 0 w 3816930"/>
                  <a:gd name="connsiteY20" fmla="*/ 0 h 4218595"/>
                  <a:gd name="connsiteX21" fmla="*/ 3816930 w 3816930"/>
                  <a:gd name="connsiteY21" fmla="*/ 0 h 4218595"/>
                  <a:gd name="connsiteX22" fmla="*/ 3816930 w 3816930"/>
                  <a:gd name="connsiteY22" fmla="*/ 4218595 h 4218595"/>
                  <a:gd name="connsiteX23" fmla="*/ 0 w 3816930"/>
                  <a:gd name="connsiteY23" fmla="*/ 4218595 h 4218595"/>
                  <a:gd name="connsiteX24" fmla="*/ 0 w 3816930"/>
                  <a:gd name="connsiteY24" fmla="*/ 0 h 4218595"/>
                  <a:gd name="connsiteX0" fmla="*/ 2126099 w 3816930"/>
                  <a:gd name="connsiteY0" fmla="*/ 214316 h 4218595"/>
                  <a:gd name="connsiteX1" fmla="*/ 1598061 w 3816930"/>
                  <a:gd name="connsiteY1" fmla="*/ 391362 h 4218595"/>
                  <a:gd name="connsiteX2" fmla="*/ 1349441 w 3816930"/>
                  <a:gd name="connsiteY2" fmla="*/ 601017 h 4218595"/>
                  <a:gd name="connsiteX3" fmla="*/ 1198227 w 3816930"/>
                  <a:gd name="connsiteY3" fmla="*/ 896669 h 4218595"/>
                  <a:gd name="connsiteX4" fmla="*/ 656363 w 3816930"/>
                  <a:gd name="connsiteY4" fmla="*/ 2081152 h 4218595"/>
                  <a:gd name="connsiteX5" fmla="*/ 1130350 w 3816930"/>
                  <a:gd name="connsiteY5" fmla="*/ 2328999 h 4218595"/>
                  <a:gd name="connsiteX6" fmla="*/ 1373254 w 3816930"/>
                  <a:gd name="connsiteY6" fmla="*/ 2336982 h 4218595"/>
                  <a:gd name="connsiteX7" fmla="*/ 1407633 w 3816930"/>
                  <a:gd name="connsiteY7" fmla="*/ 2336974 h 4218595"/>
                  <a:gd name="connsiteX8" fmla="*/ 1408067 w 3816930"/>
                  <a:gd name="connsiteY8" fmla="*/ 2531427 h 4218595"/>
                  <a:gd name="connsiteX9" fmla="*/ 1430937 w 3816930"/>
                  <a:gd name="connsiteY9" fmla="*/ 2753446 h 4218595"/>
                  <a:gd name="connsiteX10" fmla="*/ 1364661 w 3816930"/>
                  <a:gd name="connsiteY10" fmla="*/ 3013756 h 4218595"/>
                  <a:gd name="connsiteX11" fmla="*/ 2447471 w 3816930"/>
                  <a:gd name="connsiteY11" fmla="*/ 3029435 h 4218595"/>
                  <a:gd name="connsiteX12" fmla="*/ 2951814 w 3816930"/>
                  <a:gd name="connsiteY12" fmla="*/ 4006696 h 4218595"/>
                  <a:gd name="connsiteX13" fmla="*/ 3506241 w 3816930"/>
                  <a:gd name="connsiteY13" fmla="*/ 3282665 h 4218595"/>
                  <a:gd name="connsiteX14" fmla="*/ 3222430 w 3816930"/>
                  <a:gd name="connsiteY14" fmla="*/ 2573987 h 4218595"/>
                  <a:gd name="connsiteX15" fmla="*/ 2994178 w 3816930"/>
                  <a:gd name="connsiteY15" fmla="*/ 1952781 h 4218595"/>
                  <a:gd name="connsiteX16" fmla="*/ 3009276 w 3816930"/>
                  <a:gd name="connsiteY16" fmla="*/ 1943158 h 4218595"/>
                  <a:gd name="connsiteX17" fmla="*/ 2911806 w 3816930"/>
                  <a:gd name="connsiteY17" fmla="*/ 1674123 h 4218595"/>
                  <a:gd name="connsiteX18" fmla="*/ 2605068 w 3816930"/>
                  <a:gd name="connsiteY18" fmla="*/ 1105213 h 4218595"/>
                  <a:gd name="connsiteX19" fmla="*/ 2126099 w 3816930"/>
                  <a:gd name="connsiteY19" fmla="*/ 214316 h 4218595"/>
                  <a:gd name="connsiteX20" fmla="*/ 0 w 3816930"/>
                  <a:gd name="connsiteY20" fmla="*/ 0 h 4218595"/>
                  <a:gd name="connsiteX21" fmla="*/ 3816930 w 3816930"/>
                  <a:gd name="connsiteY21" fmla="*/ 0 h 4218595"/>
                  <a:gd name="connsiteX22" fmla="*/ 3816930 w 3816930"/>
                  <a:gd name="connsiteY22" fmla="*/ 4218595 h 4218595"/>
                  <a:gd name="connsiteX23" fmla="*/ 0 w 3816930"/>
                  <a:gd name="connsiteY23" fmla="*/ 4218595 h 4218595"/>
                  <a:gd name="connsiteX24" fmla="*/ 0 w 3816930"/>
                  <a:gd name="connsiteY24" fmla="*/ 0 h 4218595"/>
                  <a:gd name="connsiteX0" fmla="*/ 2126099 w 3816930"/>
                  <a:gd name="connsiteY0" fmla="*/ 214316 h 4218595"/>
                  <a:gd name="connsiteX1" fmla="*/ 1598061 w 3816930"/>
                  <a:gd name="connsiteY1" fmla="*/ 391362 h 4218595"/>
                  <a:gd name="connsiteX2" fmla="*/ 1349441 w 3816930"/>
                  <a:gd name="connsiteY2" fmla="*/ 601017 h 4218595"/>
                  <a:gd name="connsiteX3" fmla="*/ 1198227 w 3816930"/>
                  <a:gd name="connsiteY3" fmla="*/ 896669 h 4218595"/>
                  <a:gd name="connsiteX4" fmla="*/ 656363 w 3816930"/>
                  <a:gd name="connsiteY4" fmla="*/ 2081152 h 4218595"/>
                  <a:gd name="connsiteX5" fmla="*/ 1130350 w 3816930"/>
                  <a:gd name="connsiteY5" fmla="*/ 2328999 h 4218595"/>
                  <a:gd name="connsiteX6" fmla="*/ 1373254 w 3816930"/>
                  <a:gd name="connsiteY6" fmla="*/ 2336982 h 4218595"/>
                  <a:gd name="connsiteX7" fmla="*/ 1407633 w 3816930"/>
                  <a:gd name="connsiteY7" fmla="*/ 2336974 h 4218595"/>
                  <a:gd name="connsiteX8" fmla="*/ 1408067 w 3816930"/>
                  <a:gd name="connsiteY8" fmla="*/ 2531427 h 4218595"/>
                  <a:gd name="connsiteX9" fmla="*/ 1430937 w 3816930"/>
                  <a:gd name="connsiteY9" fmla="*/ 2753446 h 4218595"/>
                  <a:gd name="connsiteX10" fmla="*/ 1364661 w 3816930"/>
                  <a:gd name="connsiteY10" fmla="*/ 3013756 h 4218595"/>
                  <a:gd name="connsiteX11" fmla="*/ 2447471 w 3816930"/>
                  <a:gd name="connsiteY11" fmla="*/ 3029435 h 4218595"/>
                  <a:gd name="connsiteX12" fmla="*/ 2951814 w 3816930"/>
                  <a:gd name="connsiteY12" fmla="*/ 4006696 h 4218595"/>
                  <a:gd name="connsiteX13" fmla="*/ 3506241 w 3816930"/>
                  <a:gd name="connsiteY13" fmla="*/ 3282665 h 4218595"/>
                  <a:gd name="connsiteX14" fmla="*/ 3222430 w 3816930"/>
                  <a:gd name="connsiteY14" fmla="*/ 2573987 h 4218595"/>
                  <a:gd name="connsiteX15" fmla="*/ 3008865 w 3816930"/>
                  <a:gd name="connsiteY15" fmla="*/ 1951313 h 4218595"/>
                  <a:gd name="connsiteX16" fmla="*/ 3009276 w 3816930"/>
                  <a:gd name="connsiteY16" fmla="*/ 1943158 h 4218595"/>
                  <a:gd name="connsiteX17" fmla="*/ 2911806 w 3816930"/>
                  <a:gd name="connsiteY17" fmla="*/ 1674123 h 4218595"/>
                  <a:gd name="connsiteX18" fmla="*/ 2605068 w 3816930"/>
                  <a:gd name="connsiteY18" fmla="*/ 1105213 h 4218595"/>
                  <a:gd name="connsiteX19" fmla="*/ 2126099 w 3816930"/>
                  <a:gd name="connsiteY19" fmla="*/ 214316 h 4218595"/>
                  <a:gd name="connsiteX20" fmla="*/ 0 w 3816930"/>
                  <a:gd name="connsiteY20" fmla="*/ 0 h 4218595"/>
                  <a:gd name="connsiteX21" fmla="*/ 3816930 w 3816930"/>
                  <a:gd name="connsiteY21" fmla="*/ 0 h 4218595"/>
                  <a:gd name="connsiteX22" fmla="*/ 3816930 w 3816930"/>
                  <a:gd name="connsiteY22" fmla="*/ 4218595 h 4218595"/>
                  <a:gd name="connsiteX23" fmla="*/ 0 w 3816930"/>
                  <a:gd name="connsiteY23" fmla="*/ 4218595 h 4218595"/>
                  <a:gd name="connsiteX24" fmla="*/ 0 w 3816930"/>
                  <a:gd name="connsiteY24" fmla="*/ 0 h 4218595"/>
                  <a:gd name="connsiteX0" fmla="*/ 2126099 w 3816930"/>
                  <a:gd name="connsiteY0" fmla="*/ 214316 h 4218595"/>
                  <a:gd name="connsiteX1" fmla="*/ 1598061 w 3816930"/>
                  <a:gd name="connsiteY1" fmla="*/ 391362 h 4218595"/>
                  <a:gd name="connsiteX2" fmla="*/ 1349441 w 3816930"/>
                  <a:gd name="connsiteY2" fmla="*/ 601017 h 4218595"/>
                  <a:gd name="connsiteX3" fmla="*/ 1198227 w 3816930"/>
                  <a:gd name="connsiteY3" fmla="*/ 896669 h 4218595"/>
                  <a:gd name="connsiteX4" fmla="*/ 656363 w 3816930"/>
                  <a:gd name="connsiteY4" fmla="*/ 2081152 h 4218595"/>
                  <a:gd name="connsiteX5" fmla="*/ 1130350 w 3816930"/>
                  <a:gd name="connsiteY5" fmla="*/ 2328999 h 4218595"/>
                  <a:gd name="connsiteX6" fmla="*/ 1373254 w 3816930"/>
                  <a:gd name="connsiteY6" fmla="*/ 2336982 h 4218595"/>
                  <a:gd name="connsiteX7" fmla="*/ 1407633 w 3816930"/>
                  <a:gd name="connsiteY7" fmla="*/ 2336974 h 4218595"/>
                  <a:gd name="connsiteX8" fmla="*/ 1408067 w 3816930"/>
                  <a:gd name="connsiteY8" fmla="*/ 2531427 h 4218595"/>
                  <a:gd name="connsiteX9" fmla="*/ 1430937 w 3816930"/>
                  <a:gd name="connsiteY9" fmla="*/ 2753446 h 4218595"/>
                  <a:gd name="connsiteX10" fmla="*/ 1364661 w 3816930"/>
                  <a:gd name="connsiteY10" fmla="*/ 3013756 h 4218595"/>
                  <a:gd name="connsiteX11" fmla="*/ 2447471 w 3816930"/>
                  <a:gd name="connsiteY11" fmla="*/ 3029435 h 4218595"/>
                  <a:gd name="connsiteX12" fmla="*/ 2951814 w 3816930"/>
                  <a:gd name="connsiteY12" fmla="*/ 4006696 h 4218595"/>
                  <a:gd name="connsiteX13" fmla="*/ 3525334 w 3816930"/>
                  <a:gd name="connsiteY13" fmla="*/ 3248886 h 4218595"/>
                  <a:gd name="connsiteX14" fmla="*/ 3222430 w 3816930"/>
                  <a:gd name="connsiteY14" fmla="*/ 2573987 h 4218595"/>
                  <a:gd name="connsiteX15" fmla="*/ 3008865 w 3816930"/>
                  <a:gd name="connsiteY15" fmla="*/ 1951313 h 4218595"/>
                  <a:gd name="connsiteX16" fmla="*/ 3009276 w 3816930"/>
                  <a:gd name="connsiteY16" fmla="*/ 1943158 h 4218595"/>
                  <a:gd name="connsiteX17" fmla="*/ 2911806 w 3816930"/>
                  <a:gd name="connsiteY17" fmla="*/ 1674123 h 4218595"/>
                  <a:gd name="connsiteX18" fmla="*/ 2605068 w 3816930"/>
                  <a:gd name="connsiteY18" fmla="*/ 1105213 h 4218595"/>
                  <a:gd name="connsiteX19" fmla="*/ 2126099 w 3816930"/>
                  <a:gd name="connsiteY19" fmla="*/ 214316 h 4218595"/>
                  <a:gd name="connsiteX20" fmla="*/ 0 w 3816930"/>
                  <a:gd name="connsiteY20" fmla="*/ 0 h 4218595"/>
                  <a:gd name="connsiteX21" fmla="*/ 3816930 w 3816930"/>
                  <a:gd name="connsiteY21" fmla="*/ 0 h 4218595"/>
                  <a:gd name="connsiteX22" fmla="*/ 3816930 w 3816930"/>
                  <a:gd name="connsiteY22" fmla="*/ 4218595 h 4218595"/>
                  <a:gd name="connsiteX23" fmla="*/ 0 w 3816930"/>
                  <a:gd name="connsiteY23" fmla="*/ 4218595 h 4218595"/>
                  <a:gd name="connsiteX24" fmla="*/ 0 w 3816930"/>
                  <a:gd name="connsiteY24" fmla="*/ 0 h 4218595"/>
                  <a:gd name="connsiteX0" fmla="*/ 2126099 w 3816930"/>
                  <a:gd name="connsiteY0" fmla="*/ 214316 h 4218595"/>
                  <a:gd name="connsiteX1" fmla="*/ 1598061 w 3816930"/>
                  <a:gd name="connsiteY1" fmla="*/ 391362 h 4218595"/>
                  <a:gd name="connsiteX2" fmla="*/ 1349441 w 3816930"/>
                  <a:gd name="connsiteY2" fmla="*/ 601017 h 4218595"/>
                  <a:gd name="connsiteX3" fmla="*/ 1198227 w 3816930"/>
                  <a:gd name="connsiteY3" fmla="*/ 896669 h 4218595"/>
                  <a:gd name="connsiteX4" fmla="*/ 656363 w 3816930"/>
                  <a:gd name="connsiteY4" fmla="*/ 2081152 h 4218595"/>
                  <a:gd name="connsiteX5" fmla="*/ 1130350 w 3816930"/>
                  <a:gd name="connsiteY5" fmla="*/ 2328999 h 4218595"/>
                  <a:gd name="connsiteX6" fmla="*/ 1373254 w 3816930"/>
                  <a:gd name="connsiteY6" fmla="*/ 2336982 h 4218595"/>
                  <a:gd name="connsiteX7" fmla="*/ 1407633 w 3816930"/>
                  <a:gd name="connsiteY7" fmla="*/ 2336974 h 4218595"/>
                  <a:gd name="connsiteX8" fmla="*/ 1408067 w 3816930"/>
                  <a:gd name="connsiteY8" fmla="*/ 2531427 h 4218595"/>
                  <a:gd name="connsiteX9" fmla="*/ 1430937 w 3816930"/>
                  <a:gd name="connsiteY9" fmla="*/ 2753446 h 4218595"/>
                  <a:gd name="connsiteX10" fmla="*/ 1364661 w 3816930"/>
                  <a:gd name="connsiteY10" fmla="*/ 3013756 h 4218595"/>
                  <a:gd name="connsiteX11" fmla="*/ 2447471 w 3816930"/>
                  <a:gd name="connsiteY11" fmla="*/ 3029435 h 4218595"/>
                  <a:gd name="connsiteX12" fmla="*/ 2951814 w 3816930"/>
                  <a:gd name="connsiteY12" fmla="*/ 4006696 h 4218595"/>
                  <a:gd name="connsiteX13" fmla="*/ 3525334 w 3816930"/>
                  <a:gd name="connsiteY13" fmla="*/ 3248886 h 4218595"/>
                  <a:gd name="connsiteX14" fmla="*/ 3222430 w 3816930"/>
                  <a:gd name="connsiteY14" fmla="*/ 2573987 h 4218595"/>
                  <a:gd name="connsiteX15" fmla="*/ 3008865 w 3816930"/>
                  <a:gd name="connsiteY15" fmla="*/ 1951313 h 4218595"/>
                  <a:gd name="connsiteX16" fmla="*/ 3009276 w 3816930"/>
                  <a:gd name="connsiteY16" fmla="*/ 1943158 h 4218595"/>
                  <a:gd name="connsiteX17" fmla="*/ 2911806 w 3816930"/>
                  <a:gd name="connsiteY17" fmla="*/ 1674123 h 4218595"/>
                  <a:gd name="connsiteX18" fmla="*/ 2605068 w 3816930"/>
                  <a:gd name="connsiteY18" fmla="*/ 1105213 h 4218595"/>
                  <a:gd name="connsiteX19" fmla="*/ 2126099 w 3816930"/>
                  <a:gd name="connsiteY19" fmla="*/ 214316 h 4218595"/>
                  <a:gd name="connsiteX20" fmla="*/ 0 w 3816930"/>
                  <a:gd name="connsiteY20" fmla="*/ 0 h 4218595"/>
                  <a:gd name="connsiteX21" fmla="*/ 3816930 w 3816930"/>
                  <a:gd name="connsiteY21" fmla="*/ 0 h 4218595"/>
                  <a:gd name="connsiteX22" fmla="*/ 3816930 w 3816930"/>
                  <a:gd name="connsiteY22" fmla="*/ 4218595 h 4218595"/>
                  <a:gd name="connsiteX23" fmla="*/ 0 w 3816930"/>
                  <a:gd name="connsiteY23" fmla="*/ 4218595 h 4218595"/>
                  <a:gd name="connsiteX24" fmla="*/ 0 w 3816930"/>
                  <a:gd name="connsiteY24" fmla="*/ 0 h 4218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3816930" h="4218595">
                    <a:moveTo>
                      <a:pt x="2126099" y="214316"/>
                    </a:moveTo>
                    <a:lnTo>
                      <a:pt x="1598061" y="391362"/>
                    </a:lnTo>
                    <a:lnTo>
                      <a:pt x="1349441" y="601017"/>
                    </a:lnTo>
                    <a:lnTo>
                      <a:pt x="1198227" y="896669"/>
                    </a:lnTo>
                    <a:lnTo>
                      <a:pt x="656363" y="2081152"/>
                    </a:lnTo>
                    <a:lnTo>
                      <a:pt x="1130350" y="2328999"/>
                    </a:lnTo>
                    <a:cubicBezTo>
                      <a:pt x="1207630" y="2333297"/>
                      <a:pt x="1289276" y="2335809"/>
                      <a:pt x="1373254" y="2336982"/>
                    </a:cubicBezTo>
                    <a:lnTo>
                      <a:pt x="1407633" y="2336974"/>
                    </a:lnTo>
                    <a:cubicBezTo>
                      <a:pt x="1407778" y="2401792"/>
                      <a:pt x="1407922" y="2466609"/>
                      <a:pt x="1408067" y="2531427"/>
                    </a:cubicBezTo>
                    <a:lnTo>
                      <a:pt x="1430937" y="2753446"/>
                    </a:lnTo>
                    <a:lnTo>
                      <a:pt x="1364661" y="3013756"/>
                    </a:lnTo>
                    <a:lnTo>
                      <a:pt x="2447471" y="3029435"/>
                    </a:lnTo>
                    <a:lnTo>
                      <a:pt x="2951814" y="4006696"/>
                    </a:lnTo>
                    <a:lnTo>
                      <a:pt x="3525334" y="3248886"/>
                    </a:lnTo>
                    <a:cubicBezTo>
                      <a:pt x="3422898" y="3019514"/>
                      <a:pt x="3323398" y="2798953"/>
                      <a:pt x="3222430" y="2573987"/>
                    </a:cubicBezTo>
                    <a:lnTo>
                      <a:pt x="3008865" y="1951313"/>
                    </a:lnTo>
                    <a:lnTo>
                      <a:pt x="3009276" y="1943158"/>
                    </a:lnTo>
                    <a:lnTo>
                      <a:pt x="2911806" y="1674123"/>
                    </a:lnTo>
                    <a:lnTo>
                      <a:pt x="2605068" y="1105213"/>
                    </a:lnTo>
                    <a:cubicBezTo>
                      <a:pt x="2436232" y="808247"/>
                      <a:pt x="2294935" y="511282"/>
                      <a:pt x="2126099" y="214316"/>
                    </a:cubicBezTo>
                    <a:close/>
                    <a:moveTo>
                      <a:pt x="0" y="0"/>
                    </a:moveTo>
                    <a:lnTo>
                      <a:pt x="3816930" y="0"/>
                    </a:lnTo>
                    <a:lnTo>
                      <a:pt x="3816930" y="4218595"/>
                    </a:lnTo>
                    <a:lnTo>
                      <a:pt x="0" y="42185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70000"/>
                </a:schemeClr>
              </a:solidFill>
              <a:ln w="19050" cap="flat" cmpd="sng" algn="ctr">
                <a:noFill/>
                <a:prstDash val="sysDash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rtlCol="0" anchor="t" anchorCtr="0" compatLnSpc="1">
                <a:noAutofit/>
              </a:bodyPr>
              <a:lstStyle/>
              <a:p>
                <a:pPr algn="l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000">
                  <a:latin typeface="微软雅黑" panose="020B0503020204020204" pitchFamily="34" charset="-122"/>
                  <a:ea typeface="宋体" panose="02010600030101010101" pitchFamily="2" charset="-122"/>
                </a:endParaRPr>
              </a:p>
            </p:txBody>
          </p:sp>
          <p:grpSp>
            <p:nvGrpSpPr>
              <p:cNvPr id="86" name="组合 85">
                <a:extLst>
                  <a:ext uri="{FF2B5EF4-FFF2-40B4-BE49-F238E27FC236}">
                    <a16:creationId xmlns:a16="http://schemas.microsoft.com/office/drawing/2014/main" id="{04FD4AD7-1813-6AF3-516A-BCF1894210E0}"/>
                  </a:ext>
                </a:extLst>
              </p:cNvPr>
              <p:cNvGrpSpPr/>
              <p:nvPr/>
            </p:nvGrpSpPr>
            <p:grpSpPr>
              <a:xfrm>
                <a:off x="9148181" y="2798520"/>
                <a:ext cx="3205183" cy="3435022"/>
                <a:chOff x="6506910" y="1999330"/>
                <a:chExt cx="2056973" cy="2204475"/>
              </a:xfrm>
            </p:grpSpPr>
            <p:sp>
              <p:nvSpPr>
                <p:cNvPr id="90" name="文本框 89">
                  <a:extLst>
                    <a:ext uri="{FF2B5EF4-FFF2-40B4-BE49-F238E27FC236}">
                      <a16:creationId xmlns:a16="http://schemas.microsoft.com/office/drawing/2014/main" id="{F65437F3-C6B1-C184-AF21-B33D8463214E}"/>
                    </a:ext>
                  </a:extLst>
                </p:cNvPr>
                <p:cNvSpPr txBox="1"/>
                <p:nvPr/>
              </p:nvSpPr>
              <p:spPr>
                <a:xfrm>
                  <a:off x="7322698" y="2427468"/>
                  <a:ext cx="116112" cy="9136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1000" dirty="0">
                      <a:effectLst>
                        <a:glow rad="63500">
                          <a:schemeClr val="bg1">
                            <a:alpha val="40000"/>
                          </a:schemeClr>
                        </a:glow>
                      </a:effectLst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石</a:t>
                  </a:r>
                  <a:endParaRPr lang="en-US" altLang="zh-CN" sz="1000" dirty="0"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91" name="文本框 90">
                  <a:extLst>
                    <a:ext uri="{FF2B5EF4-FFF2-40B4-BE49-F238E27FC236}">
                      <a16:creationId xmlns:a16="http://schemas.microsoft.com/office/drawing/2014/main" id="{D06466FA-525C-D56D-7046-E87034F1C93D}"/>
                    </a:ext>
                  </a:extLst>
                </p:cNvPr>
                <p:cNvSpPr txBox="1"/>
                <p:nvPr/>
              </p:nvSpPr>
              <p:spPr>
                <a:xfrm>
                  <a:off x="7473325" y="2634699"/>
                  <a:ext cx="116112" cy="9136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1000" dirty="0">
                      <a:effectLst>
                        <a:glow rad="63500">
                          <a:schemeClr val="bg1">
                            <a:alpha val="40000"/>
                          </a:schemeClr>
                        </a:glow>
                      </a:effectLst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柱</a:t>
                  </a:r>
                  <a:endParaRPr lang="en-US" altLang="zh-CN" sz="1000" dirty="0"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92" name="文本框 91">
                  <a:extLst>
                    <a:ext uri="{FF2B5EF4-FFF2-40B4-BE49-F238E27FC236}">
                      <a16:creationId xmlns:a16="http://schemas.microsoft.com/office/drawing/2014/main" id="{ADE5E30F-E8BF-882E-970C-6071DA4D6646}"/>
                    </a:ext>
                  </a:extLst>
                </p:cNvPr>
                <p:cNvSpPr txBox="1"/>
                <p:nvPr/>
              </p:nvSpPr>
              <p:spPr>
                <a:xfrm>
                  <a:off x="7603022" y="2889298"/>
                  <a:ext cx="116112" cy="9136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1000" dirty="0">
                      <a:effectLst>
                        <a:glow rad="63500">
                          <a:schemeClr val="bg1">
                            <a:alpha val="40000"/>
                          </a:schemeClr>
                        </a:glow>
                      </a:effectLst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林</a:t>
                  </a:r>
                  <a:endParaRPr lang="en-US" altLang="zh-CN" sz="1000" dirty="0"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93" name="文本框 92">
                  <a:extLst>
                    <a:ext uri="{FF2B5EF4-FFF2-40B4-BE49-F238E27FC236}">
                      <a16:creationId xmlns:a16="http://schemas.microsoft.com/office/drawing/2014/main" id="{95BA4490-77FD-3E9C-0C5A-1897902FB3D3}"/>
                    </a:ext>
                  </a:extLst>
                </p:cNvPr>
                <p:cNvSpPr txBox="1"/>
                <p:nvPr/>
              </p:nvSpPr>
              <p:spPr>
                <a:xfrm>
                  <a:off x="8234473" y="3095516"/>
                  <a:ext cx="116112" cy="9136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1000" dirty="0">
                      <a:effectLst>
                        <a:glow rad="63500">
                          <a:schemeClr val="bg1">
                            <a:alpha val="40000"/>
                          </a:schemeClr>
                        </a:glow>
                      </a:effectLst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路</a:t>
                  </a:r>
                  <a:endParaRPr lang="en-US" altLang="zh-CN" sz="1000" dirty="0"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94" name="文本框 93">
                  <a:extLst>
                    <a:ext uri="{FF2B5EF4-FFF2-40B4-BE49-F238E27FC236}">
                      <a16:creationId xmlns:a16="http://schemas.microsoft.com/office/drawing/2014/main" id="{8A004D89-2D40-3112-E5A9-A1691C7E4919}"/>
                    </a:ext>
                  </a:extLst>
                </p:cNvPr>
                <p:cNvSpPr txBox="1"/>
                <p:nvPr/>
              </p:nvSpPr>
              <p:spPr>
                <a:xfrm>
                  <a:off x="7828788" y="3302686"/>
                  <a:ext cx="116112" cy="9136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1000" dirty="0">
                      <a:effectLst>
                        <a:glow rad="63500">
                          <a:schemeClr val="bg1">
                            <a:alpha val="40000"/>
                          </a:schemeClr>
                        </a:glow>
                      </a:effectLst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唐</a:t>
                  </a:r>
                  <a:endParaRPr lang="en-US" altLang="zh-CN" sz="1000" dirty="0"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95" name="文本框 94">
                  <a:extLst>
                    <a:ext uri="{FF2B5EF4-FFF2-40B4-BE49-F238E27FC236}">
                      <a16:creationId xmlns:a16="http://schemas.microsoft.com/office/drawing/2014/main" id="{8356C69D-C87E-6018-B12A-F2BDC7E8CCAF}"/>
                    </a:ext>
                  </a:extLst>
                </p:cNvPr>
                <p:cNvSpPr txBox="1"/>
                <p:nvPr/>
              </p:nvSpPr>
              <p:spPr>
                <a:xfrm>
                  <a:off x="7968322" y="3569572"/>
                  <a:ext cx="116112" cy="9136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1000" dirty="0">
                      <a:effectLst>
                        <a:glow rad="63500">
                          <a:schemeClr val="bg1">
                            <a:alpha val="40000"/>
                          </a:schemeClr>
                        </a:glow>
                      </a:effectLst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公</a:t>
                  </a:r>
                  <a:endParaRPr lang="en-US" altLang="zh-CN" sz="1000" dirty="0"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96" name="文本框 95">
                  <a:extLst>
                    <a:ext uri="{FF2B5EF4-FFF2-40B4-BE49-F238E27FC236}">
                      <a16:creationId xmlns:a16="http://schemas.microsoft.com/office/drawing/2014/main" id="{C4BB1132-A9CF-1A98-DCD4-676D219ED799}"/>
                    </a:ext>
                  </a:extLst>
                </p:cNvPr>
                <p:cNvSpPr txBox="1"/>
                <p:nvPr/>
              </p:nvSpPr>
              <p:spPr>
                <a:xfrm>
                  <a:off x="8098718" y="3833764"/>
                  <a:ext cx="116112" cy="9136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1000" dirty="0">
                      <a:effectLst>
                        <a:glow rad="63500">
                          <a:schemeClr val="bg1">
                            <a:alpha val="40000"/>
                          </a:schemeClr>
                        </a:glow>
                      </a:effectLst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山</a:t>
                  </a:r>
                  <a:endParaRPr lang="en-US" altLang="zh-CN" sz="1000" dirty="0"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97" name="文本框 96">
                  <a:extLst>
                    <a:ext uri="{FF2B5EF4-FFF2-40B4-BE49-F238E27FC236}">
                      <a16:creationId xmlns:a16="http://schemas.microsoft.com/office/drawing/2014/main" id="{CDCCF6FD-25C1-4527-6CCA-9AFF08C78D59}"/>
                    </a:ext>
                  </a:extLst>
                </p:cNvPr>
                <p:cNvSpPr txBox="1"/>
                <p:nvPr/>
              </p:nvSpPr>
              <p:spPr>
                <a:xfrm>
                  <a:off x="8237793" y="4112438"/>
                  <a:ext cx="116112" cy="9136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1000" dirty="0">
                      <a:effectLst>
                        <a:glow rad="63500">
                          <a:schemeClr val="bg1">
                            <a:alpha val="40000"/>
                          </a:schemeClr>
                        </a:glow>
                      </a:effectLst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路</a:t>
                  </a:r>
                  <a:endParaRPr lang="en-US" altLang="zh-CN" sz="1000" dirty="0"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98" name="文本框 97">
                  <a:extLst>
                    <a:ext uri="{FF2B5EF4-FFF2-40B4-BE49-F238E27FC236}">
                      <a16:creationId xmlns:a16="http://schemas.microsoft.com/office/drawing/2014/main" id="{AF4252F4-AF6B-624A-7F51-761C5FD627E4}"/>
                    </a:ext>
                  </a:extLst>
                </p:cNvPr>
                <p:cNvSpPr txBox="1"/>
                <p:nvPr/>
              </p:nvSpPr>
              <p:spPr>
                <a:xfrm>
                  <a:off x="6962639" y="3149718"/>
                  <a:ext cx="116112" cy="9136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1000" dirty="0">
                      <a:effectLst>
                        <a:glow rad="63500">
                          <a:schemeClr val="bg1">
                            <a:alpha val="40000"/>
                          </a:schemeClr>
                        </a:glow>
                      </a:effectLst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四</a:t>
                  </a:r>
                  <a:endParaRPr lang="en-US" altLang="zh-CN" sz="1000" dirty="0"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99" name="文本框 98">
                  <a:extLst>
                    <a:ext uri="{FF2B5EF4-FFF2-40B4-BE49-F238E27FC236}">
                      <a16:creationId xmlns:a16="http://schemas.microsoft.com/office/drawing/2014/main" id="{F2872C05-255D-6D21-3C0D-5F33FE5BB5D4}"/>
                    </a:ext>
                  </a:extLst>
                </p:cNvPr>
                <p:cNvSpPr txBox="1"/>
                <p:nvPr/>
              </p:nvSpPr>
              <p:spPr>
                <a:xfrm>
                  <a:off x="7246557" y="3241789"/>
                  <a:ext cx="116112" cy="9136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1000" dirty="0">
                      <a:effectLst>
                        <a:glow rad="63500">
                          <a:schemeClr val="bg1">
                            <a:alpha val="40000"/>
                          </a:schemeClr>
                        </a:glow>
                      </a:effectLst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合</a:t>
                  </a:r>
                  <a:endParaRPr lang="en-US" altLang="zh-CN" sz="1000" dirty="0"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00" name="文本框 99">
                  <a:extLst>
                    <a:ext uri="{FF2B5EF4-FFF2-40B4-BE49-F238E27FC236}">
                      <a16:creationId xmlns:a16="http://schemas.microsoft.com/office/drawing/2014/main" id="{3C50BF19-ABAF-4D7F-47D6-52F8C2AD47BF}"/>
                    </a:ext>
                  </a:extLst>
                </p:cNvPr>
                <p:cNvSpPr txBox="1"/>
                <p:nvPr/>
              </p:nvSpPr>
              <p:spPr>
                <a:xfrm>
                  <a:off x="7596518" y="3233310"/>
                  <a:ext cx="116112" cy="9136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1000" dirty="0">
                      <a:effectLst>
                        <a:glow rad="63500">
                          <a:schemeClr val="bg1">
                            <a:alpha val="40000"/>
                          </a:schemeClr>
                        </a:glow>
                      </a:effectLst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墩</a:t>
                  </a:r>
                  <a:endParaRPr lang="en-US" altLang="zh-CN" sz="1000" dirty="0"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01" name="文本框 100">
                  <a:extLst>
                    <a:ext uri="{FF2B5EF4-FFF2-40B4-BE49-F238E27FC236}">
                      <a16:creationId xmlns:a16="http://schemas.microsoft.com/office/drawing/2014/main" id="{881E7EBB-BE9C-92AA-3DA6-283DD2B7BD1A}"/>
                    </a:ext>
                  </a:extLst>
                </p:cNvPr>
                <p:cNvSpPr txBox="1"/>
                <p:nvPr/>
              </p:nvSpPr>
              <p:spPr>
                <a:xfrm>
                  <a:off x="7745142" y="3106829"/>
                  <a:ext cx="116112" cy="9136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1000" dirty="0">
                      <a:effectLst>
                        <a:glow rad="63500">
                          <a:schemeClr val="bg1">
                            <a:alpha val="40000"/>
                          </a:schemeClr>
                        </a:glow>
                      </a:effectLst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路</a:t>
                  </a:r>
                  <a:endParaRPr lang="en-US" altLang="zh-CN" sz="1000" dirty="0"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02" name="文本框 101">
                  <a:extLst>
                    <a:ext uri="{FF2B5EF4-FFF2-40B4-BE49-F238E27FC236}">
                      <a16:creationId xmlns:a16="http://schemas.microsoft.com/office/drawing/2014/main" id="{28ADD1B0-C596-9154-3E6F-D56BAD71ECD4}"/>
                    </a:ext>
                  </a:extLst>
                </p:cNvPr>
                <p:cNvSpPr txBox="1"/>
                <p:nvPr/>
              </p:nvSpPr>
              <p:spPr>
                <a:xfrm>
                  <a:off x="7274291" y="2176700"/>
                  <a:ext cx="116112" cy="9136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1000" dirty="0">
                      <a:effectLst>
                        <a:glow rad="63500">
                          <a:schemeClr val="bg1">
                            <a:alpha val="40000"/>
                          </a:schemeClr>
                        </a:glow>
                      </a:effectLst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白</a:t>
                  </a:r>
                  <a:endParaRPr lang="en-US" altLang="zh-CN" sz="1000" dirty="0"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03" name="文本框 102">
                  <a:extLst>
                    <a:ext uri="{FF2B5EF4-FFF2-40B4-BE49-F238E27FC236}">
                      <a16:creationId xmlns:a16="http://schemas.microsoft.com/office/drawing/2014/main" id="{4131EBA7-1040-2CED-A688-10A518AA09B7}"/>
                    </a:ext>
                  </a:extLst>
                </p:cNvPr>
                <p:cNvSpPr txBox="1"/>
                <p:nvPr/>
              </p:nvSpPr>
              <p:spPr>
                <a:xfrm>
                  <a:off x="7060466" y="2667334"/>
                  <a:ext cx="116112" cy="9136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1000" dirty="0">
                      <a:effectLst>
                        <a:glow rad="63500">
                          <a:schemeClr val="bg1">
                            <a:alpha val="40000"/>
                          </a:schemeClr>
                        </a:glow>
                      </a:effectLst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云</a:t>
                  </a:r>
                  <a:endParaRPr lang="en-US" altLang="zh-CN" sz="1000" dirty="0"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04" name="文本框 103">
                  <a:extLst>
                    <a:ext uri="{FF2B5EF4-FFF2-40B4-BE49-F238E27FC236}">
                      <a16:creationId xmlns:a16="http://schemas.microsoft.com/office/drawing/2014/main" id="{F3C82FDE-10A7-A3BD-FBF7-90865298B58B}"/>
                    </a:ext>
                  </a:extLst>
                </p:cNvPr>
                <p:cNvSpPr txBox="1"/>
                <p:nvPr/>
              </p:nvSpPr>
              <p:spPr>
                <a:xfrm>
                  <a:off x="6790066" y="3271730"/>
                  <a:ext cx="116112" cy="9136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1000" dirty="0">
                      <a:effectLst>
                        <a:glow rad="63500">
                          <a:schemeClr val="bg1">
                            <a:alpha val="40000"/>
                          </a:schemeClr>
                        </a:glow>
                      </a:effectLst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山</a:t>
                  </a:r>
                  <a:endParaRPr lang="en-US" altLang="zh-CN" sz="1000" dirty="0"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05" name="文本框 104">
                  <a:extLst>
                    <a:ext uri="{FF2B5EF4-FFF2-40B4-BE49-F238E27FC236}">
                      <a16:creationId xmlns:a16="http://schemas.microsoft.com/office/drawing/2014/main" id="{F9A1B0DD-B760-A1C3-72AD-C802D4379DCA}"/>
                    </a:ext>
                  </a:extLst>
                </p:cNvPr>
                <p:cNvSpPr txBox="1"/>
                <p:nvPr/>
              </p:nvSpPr>
              <p:spPr>
                <a:xfrm>
                  <a:off x="6506910" y="3829700"/>
                  <a:ext cx="116112" cy="9136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1000" dirty="0">
                      <a:effectLst>
                        <a:glow rad="63500">
                          <a:schemeClr val="bg1">
                            <a:alpha val="40000"/>
                          </a:schemeClr>
                        </a:glow>
                      </a:effectLst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路</a:t>
                  </a:r>
                  <a:endParaRPr lang="en-US" altLang="zh-CN" sz="1000" dirty="0"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06" name="文本框 105">
                  <a:extLst>
                    <a:ext uri="{FF2B5EF4-FFF2-40B4-BE49-F238E27FC236}">
                      <a16:creationId xmlns:a16="http://schemas.microsoft.com/office/drawing/2014/main" id="{312FF03F-D5E6-EBF6-17D2-6E3BD54FAA14}"/>
                    </a:ext>
                  </a:extLst>
                </p:cNvPr>
                <p:cNvSpPr txBox="1"/>
                <p:nvPr/>
              </p:nvSpPr>
              <p:spPr>
                <a:xfrm>
                  <a:off x="7820304" y="1999330"/>
                  <a:ext cx="116112" cy="9136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1000" dirty="0">
                      <a:effectLst>
                        <a:glow rad="63500">
                          <a:schemeClr val="bg1">
                            <a:alpha val="40000"/>
                          </a:schemeClr>
                        </a:glow>
                      </a:effectLst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冶</a:t>
                  </a:r>
                  <a:endParaRPr lang="en-US" altLang="zh-CN" sz="1000" dirty="0"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07" name="文本框 106">
                  <a:extLst>
                    <a:ext uri="{FF2B5EF4-FFF2-40B4-BE49-F238E27FC236}">
                      <a16:creationId xmlns:a16="http://schemas.microsoft.com/office/drawing/2014/main" id="{14043093-C3A2-DDBE-2416-73289AE1052D}"/>
                    </a:ext>
                  </a:extLst>
                </p:cNvPr>
                <p:cNvSpPr txBox="1"/>
                <p:nvPr/>
              </p:nvSpPr>
              <p:spPr>
                <a:xfrm>
                  <a:off x="8177806" y="2678195"/>
                  <a:ext cx="116112" cy="9136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1000" dirty="0">
                      <a:effectLst>
                        <a:glow rad="63500">
                          <a:schemeClr val="bg1">
                            <a:alpha val="40000"/>
                          </a:schemeClr>
                        </a:glow>
                      </a:effectLst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铁</a:t>
                  </a:r>
                  <a:endParaRPr lang="en-US" altLang="zh-CN" sz="1000" dirty="0"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08" name="文本框 107">
                  <a:extLst>
                    <a:ext uri="{FF2B5EF4-FFF2-40B4-BE49-F238E27FC236}">
                      <a16:creationId xmlns:a16="http://schemas.microsoft.com/office/drawing/2014/main" id="{8CE4D0E3-76B3-0B6C-1E5D-76AA1B917EC6}"/>
                    </a:ext>
                  </a:extLst>
                </p:cNvPr>
                <p:cNvSpPr txBox="1"/>
                <p:nvPr/>
              </p:nvSpPr>
              <p:spPr>
                <a:xfrm>
                  <a:off x="8447771" y="3396297"/>
                  <a:ext cx="116112" cy="9136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1000" dirty="0">
                      <a:effectLst>
                        <a:glow rad="63500">
                          <a:schemeClr val="bg1">
                            <a:alpha val="40000"/>
                          </a:schemeClr>
                        </a:glow>
                      </a:effectLst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路</a:t>
                  </a:r>
                  <a:endParaRPr lang="en-US" altLang="zh-CN" sz="1000" dirty="0"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09" name="文本框 108">
                  <a:extLst>
                    <a:ext uri="{FF2B5EF4-FFF2-40B4-BE49-F238E27FC236}">
                      <a16:creationId xmlns:a16="http://schemas.microsoft.com/office/drawing/2014/main" id="{7689DCD4-7AE0-9D46-EFD6-23E0974C1B25}"/>
                    </a:ext>
                  </a:extLst>
                </p:cNvPr>
                <p:cNvSpPr txBox="1"/>
                <p:nvPr/>
              </p:nvSpPr>
              <p:spPr>
                <a:xfrm>
                  <a:off x="7352492" y="3322985"/>
                  <a:ext cx="116112" cy="9136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1000" dirty="0">
                      <a:effectLst>
                        <a:glow rad="63500">
                          <a:schemeClr val="bg1">
                            <a:alpha val="40000"/>
                          </a:schemeClr>
                        </a:glow>
                      </a:effectLst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玉</a:t>
                  </a:r>
                  <a:endParaRPr lang="en-US" altLang="zh-CN" sz="1000" dirty="0"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0" name="文本框 109">
                  <a:extLst>
                    <a:ext uri="{FF2B5EF4-FFF2-40B4-BE49-F238E27FC236}">
                      <a16:creationId xmlns:a16="http://schemas.microsoft.com/office/drawing/2014/main" id="{2E1E5987-EE04-D84D-8FA9-3306F61E0460}"/>
                    </a:ext>
                  </a:extLst>
                </p:cNvPr>
                <p:cNvSpPr txBox="1"/>
                <p:nvPr/>
              </p:nvSpPr>
              <p:spPr>
                <a:xfrm>
                  <a:off x="7357213" y="3478610"/>
                  <a:ext cx="116112" cy="9136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1000" dirty="0">
                      <a:effectLst>
                        <a:glow rad="63500">
                          <a:schemeClr val="bg1">
                            <a:alpha val="40000"/>
                          </a:schemeClr>
                        </a:glow>
                      </a:effectLst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湖</a:t>
                  </a:r>
                  <a:endParaRPr lang="en-US" altLang="zh-CN" sz="1000" dirty="0"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2" name="文本框 111">
                  <a:extLst>
                    <a:ext uri="{FF2B5EF4-FFF2-40B4-BE49-F238E27FC236}">
                      <a16:creationId xmlns:a16="http://schemas.microsoft.com/office/drawing/2014/main" id="{F30531E8-A289-4C53-EBA4-517172FC2701}"/>
                    </a:ext>
                  </a:extLst>
                </p:cNvPr>
                <p:cNvSpPr txBox="1"/>
                <p:nvPr/>
              </p:nvSpPr>
              <p:spPr>
                <a:xfrm>
                  <a:off x="7456651" y="3675413"/>
                  <a:ext cx="116112" cy="9136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1000" dirty="0">
                      <a:effectLst>
                        <a:glow rad="63500">
                          <a:schemeClr val="bg1">
                            <a:alpha val="40000"/>
                          </a:schemeClr>
                        </a:glow>
                      </a:effectLst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玉</a:t>
                  </a:r>
                  <a:endParaRPr lang="en-US" altLang="zh-CN" sz="1000" dirty="0"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3" name="文本框 112">
                  <a:extLst>
                    <a:ext uri="{FF2B5EF4-FFF2-40B4-BE49-F238E27FC236}">
                      <a16:creationId xmlns:a16="http://schemas.microsoft.com/office/drawing/2014/main" id="{6CF00523-5E69-4DA1-6C01-35496A2DD654}"/>
                    </a:ext>
                  </a:extLst>
                </p:cNvPr>
                <p:cNvSpPr txBox="1"/>
                <p:nvPr/>
              </p:nvSpPr>
              <p:spPr>
                <a:xfrm>
                  <a:off x="7797903" y="3687443"/>
                  <a:ext cx="116112" cy="9136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1000" dirty="0">
                      <a:effectLst>
                        <a:glow rad="63500">
                          <a:schemeClr val="bg1">
                            <a:alpha val="40000"/>
                          </a:schemeClr>
                        </a:glow>
                      </a:effectLst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湖</a:t>
                  </a:r>
                  <a:endParaRPr lang="en-US" altLang="zh-CN" sz="1000" dirty="0"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4" name="文本框 113">
                  <a:extLst>
                    <a:ext uri="{FF2B5EF4-FFF2-40B4-BE49-F238E27FC236}">
                      <a16:creationId xmlns:a16="http://schemas.microsoft.com/office/drawing/2014/main" id="{651C5C2B-39A1-1964-83DB-60DF21D84283}"/>
                    </a:ext>
                  </a:extLst>
                </p:cNvPr>
                <p:cNvSpPr txBox="1"/>
                <p:nvPr/>
              </p:nvSpPr>
              <p:spPr>
                <a:xfrm>
                  <a:off x="8087838" y="3658868"/>
                  <a:ext cx="116112" cy="9136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1000" dirty="0">
                      <a:effectLst>
                        <a:glow rad="63500">
                          <a:schemeClr val="bg1">
                            <a:alpha val="40000"/>
                          </a:schemeClr>
                        </a:glow>
                      </a:effectLst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东</a:t>
                  </a:r>
                  <a:endParaRPr lang="en-US" altLang="zh-CN" sz="1000" dirty="0"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5" name="文本框 114">
                  <a:extLst>
                    <a:ext uri="{FF2B5EF4-FFF2-40B4-BE49-F238E27FC236}">
                      <a16:creationId xmlns:a16="http://schemas.microsoft.com/office/drawing/2014/main" id="{95334491-2853-AEDD-7837-BB829F017502}"/>
                    </a:ext>
                  </a:extLst>
                </p:cNvPr>
                <p:cNvSpPr txBox="1"/>
                <p:nvPr/>
              </p:nvSpPr>
              <p:spPr>
                <a:xfrm>
                  <a:off x="8365443" y="3517557"/>
                  <a:ext cx="116112" cy="9136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1000" dirty="0">
                      <a:effectLst>
                        <a:glow rad="63500">
                          <a:schemeClr val="bg1">
                            <a:alpha val="40000"/>
                          </a:schemeClr>
                        </a:glow>
                      </a:effectLst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路</a:t>
                  </a:r>
                  <a:endParaRPr lang="en-US" altLang="zh-CN" sz="1000" dirty="0"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6" name="文本框 115">
                  <a:extLst>
                    <a:ext uri="{FF2B5EF4-FFF2-40B4-BE49-F238E27FC236}">
                      <a16:creationId xmlns:a16="http://schemas.microsoft.com/office/drawing/2014/main" id="{E201B002-7161-CCDC-E428-A0CC73C4C1E5}"/>
                    </a:ext>
                  </a:extLst>
                </p:cNvPr>
                <p:cNvSpPr txBox="1"/>
                <p:nvPr/>
              </p:nvSpPr>
              <p:spPr>
                <a:xfrm rot="2817936">
                  <a:off x="7116093" y="2825415"/>
                  <a:ext cx="327895" cy="913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dist"/>
                  <a:r>
                    <a:rPr lang="zh-CN" altLang="en-US" sz="1000" dirty="0">
                      <a:effectLst>
                        <a:glow rad="63500">
                          <a:schemeClr val="bg1">
                            <a:alpha val="40000"/>
                          </a:schemeClr>
                        </a:glow>
                      </a:effectLst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人民路</a:t>
                  </a:r>
                  <a:endParaRPr lang="en-US" altLang="zh-CN" sz="1000" dirty="0"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7" name="文本框 116">
                  <a:extLst>
                    <a:ext uri="{FF2B5EF4-FFF2-40B4-BE49-F238E27FC236}">
                      <a16:creationId xmlns:a16="http://schemas.microsoft.com/office/drawing/2014/main" id="{C6597518-4702-7DD3-6A7F-D723516F820F}"/>
                    </a:ext>
                  </a:extLst>
                </p:cNvPr>
                <p:cNvSpPr txBox="1"/>
                <p:nvPr/>
              </p:nvSpPr>
              <p:spPr>
                <a:xfrm>
                  <a:off x="7352392" y="3627043"/>
                  <a:ext cx="116112" cy="9136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1000" dirty="0">
                      <a:effectLst>
                        <a:glow rad="63500">
                          <a:schemeClr val="bg1">
                            <a:alpha val="40000"/>
                          </a:schemeClr>
                        </a:glow>
                      </a:effectLst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路</a:t>
                  </a:r>
                  <a:endParaRPr lang="en-US" altLang="zh-CN" sz="1000" dirty="0"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34" name="组合 33"/>
            <p:cNvGrpSpPr/>
            <p:nvPr/>
          </p:nvGrpSpPr>
          <p:grpSpPr>
            <a:xfrm>
              <a:off x="14321926" y="8995466"/>
              <a:ext cx="1696666" cy="599908"/>
              <a:chOff x="19065720" y="7099735"/>
              <a:chExt cx="1696666" cy="599908"/>
            </a:xfrm>
          </p:grpSpPr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12476216-644C-4E14-AFBA-A3271C34912B}"/>
                  </a:ext>
                </a:extLst>
              </p:cNvPr>
              <p:cNvSpPr/>
              <p:nvPr/>
            </p:nvSpPr>
            <p:spPr>
              <a:xfrm>
                <a:off x="19065720" y="7486850"/>
                <a:ext cx="349281" cy="129117"/>
              </a:xfrm>
              <a:prstGeom prst="rect">
                <a:avLst/>
              </a:prstGeom>
              <a:noFill/>
              <a:ln w="19050">
                <a:solidFill>
                  <a:srgbClr val="1C21F6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6" name="组合 35"/>
              <p:cNvGrpSpPr/>
              <p:nvPr/>
            </p:nvGrpSpPr>
            <p:grpSpPr>
              <a:xfrm>
                <a:off x="19065720" y="7099735"/>
                <a:ext cx="1696666" cy="599908"/>
                <a:chOff x="19065720" y="7099735"/>
                <a:chExt cx="1696666" cy="599908"/>
              </a:xfrm>
            </p:grpSpPr>
            <p:sp>
              <p:nvSpPr>
                <p:cNvPr id="37" name="文本框 36">
                  <a:extLst>
                    <a:ext uri="{FF2B5EF4-FFF2-40B4-BE49-F238E27FC236}">
                      <a16:creationId xmlns:a16="http://schemas.microsoft.com/office/drawing/2014/main" id="{2D8B8F25-776D-4CE5-B273-ACF06C684700}"/>
                    </a:ext>
                  </a:extLst>
                </p:cNvPr>
                <p:cNvSpPr txBox="1"/>
                <p:nvPr/>
              </p:nvSpPr>
              <p:spPr>
                <a:xfrm>
                  <a:off x="19521124" y="7099735"/>
                  <a:ext cx="1241262" cy="599908"/>
                </a:xfrm>
                <a:prstGeom prst="rect">
                  <a:avLst/>
                </a:prstGeom>
                <a:noFill/>
              </p:spPr>
              <p:txBody>
                <a:bodyPr wrap="square" lIns="0" rIns="0" rtlCol="0">
                  <a:spAutoFit/>
                </a:bodyPr>
                <a:lstStyle/>
                <a:p>
                  <a:pPr>
                    <a:lnSpc>
                      <a:spcPct val="160000"/>
                    </a:lnSpc>
                  </a:pPr>
                  <a:r>
                    <a:rPr lang="zh-CN" altLang="en-US" sz="11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图则单元边界</a:t>
                  </a:r>
                  <a:endParaRPr lang="en-US" altLang="zh-CN" sz="110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  <a:p>
                  <a:pPr>
                    <a:lnSpc>
                      <a:spcPct val="160000"/>
                    </a:lnSpc>
                  </a:pPr>
                  <a:r>
                    <a:rPr lang="zh-CN" altLang="en-US" sz="11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修改地块范围</a:t>
                  </a:r>
                  <a:endParaRPr lang="en-US" altLang="zh-CN" sz="110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22617C8D-29A9-4E22-9B34-18A2E5A3950C}"/>
                    </a:ext>
                  </a:extLst>
                </p:cNvPr>
                <p:cNvSpPr/>
                <p:nvPr/>
              </p:nvSpPr>
              <p:spPr>
                <a:xfrm>
                  <a:off x="19065720" y="7236912"/>
                  <a:ext cx="349281" cy="129117"/>
                </a:xfrm>
                <a:prstGeom prst="rect">
                  <a:avLst/>
                </a:prstGeom>
                <a:noFill/>
                <a:ln w="19050">
                  <a:solidFill>
                    <a:srgbClr val="FF0000"/>
                  </a:solidFill>
                  <a:prstDash val="sysDash"/>
                </a:ln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vertOverflow="overflow" horzOverflow="overflow" vert="horz" wrap="square" numCol="1" spcCol="0" rtlCol="0" fromWordArt="0" anchor="ctr" anchorCtr="0" forceAA="0" compatLnSpc="1">
                  <a:noAutofit/>
                </a:bodyPr>
                <a:lstStyle/>
                <a:p>
                  <a:pPr lvl="0" algn="ctr">
                    <a:buClrTx/>
                    <a:buSzTx/>
                    <a:buFontTx/>
                  </a:pPr>
                  <a:endParaRPr lang="zh-CN" altLang="en-US" sz="1000">
                    <a:solidFill>
                      <a:schemeClr val="tx1"/>
                    </a:solidFill>
                    <a:sym typeface="+mn-ea"/>
                  </a:endParaRPr>
                </a:p>
              </p:txBody>
            </p:sp>
          </p:grpSp>
        </p:grpSp>
        <p:grpSp>
          <p:nvGrpSpPr>
            <p:cNvPr id="134" name="组合 133">
              <a:extLst>
                <a:ext uri="{FF2B5EF4-FFF2-40B4-BE49-F238E27FC236}">
                  <a16:creationId xmlns:a16="http://schemas.microsoft.com/office/drawing/2014/main" id="{BEC404CD-B95F-7C9C-A5F8-23DA02B703E0}"/>
                </a:ext>
              </a:extLst>
            </p:cNvPr>
            <p:cNvGrpSpPr/>
            <p:nvPr/>
          </p:nvGrpSpPr>
          <p:grpSpPr>
            <a:xfrm>
              <a:off x="9900702" y="7116049"/>
              <a:ext cx="1830911" cy="2305633"/>
              <a:chOff x="9824612" y="7021530"/>
              <a:chExt cx="1891579" cy="2705439"/>
            </a:xfrm>
          </p:grpSpPr>
          <p:sp>
            <p:nvSpPr>
              <p:cNvPr id="120" name="对话气泡: 矩形 119">
                <a:extLst>
                  <a:ext uri="{FF2B5EF4-FFF2-40B4-BE49-F238E27FC236}">
                    <a16:creationId xmlns:a16="http://schemas.microsoft.com/office/drawing/2014/main" id="{2A736BE0-B20F-D483-B69B-2B97A2F431BB}"/>
                  </a:ext>
                </a:extLst>
              </p:cNvPr>
              <p:cNvSpPr/>
              <p:nvPr/>
            </p:nvSpPr>
            <p:spPr bwMode="auto">
              <a:xfrm>
                <a:off x="9824612" y="7021530"/>
                <a:ext cx="1891579" cy="2705439"/>
              </a:xfrm>
              <a:prstGeom prst="wedgeRectCallout">
                <a:avLst>
                  <a:gd name="adj1" fmla="val 19790"/>
                  <a:gd name="adj2" fmla="val -100659"/>
                </a:avLst>
              </a:prstGeom>
              <a:solidFill>
                <a:schemeClr val="bg1">
                  <a:alpha val="8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r>
                  <a:rPr lang="en-US" altLang="zh-CN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LHb010-02-10</a:t>
                </a:r>
              </a:p>
              <a:p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街旁绿地（</a:t>
                </a:r>
                <a:r>
                  <a:rPr lang="en-US" altLang="zh-CN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G1c</a:t>
                </a:r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）</a:t>
                </a:r>
                <a:endPara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地块面积：</a:t>
                </a:r>
                <a:r>
                  <a:rPr lang="en-US" altLang="zh-CN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0.19</a:t>
                </a:r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公顷</a:t>
                </a:r>
                <a:endPara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绿地率≥</a:t>
                </a:r>
                <a:r>
                  <a:rPr lang="en-US" altLang="zh-CN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80%</a:t>
                </a:r>
              </a:p>
              <a:p>
                <a:endPara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en-US" altLang="zh-CN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LHb010-02-11</a:t>
                </a:r>
              </a:p>
              <a:p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二类居住（</a:t>
                </a:r>
                <a:r>
                  <a:rPr lang="en-US" altLang="zh-CN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R2</a:t>
                </a:r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）</a:t>
                </a:r>
                <a:endPara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地块面积：</a:t>
                </a:r>
                <a:r>
                  <a:rPr lang="en-US" altLang="zh-CN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1.49</a:t>
                </a:r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公顷</a:t>
                </a:r>
                <a:endPara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容积率≤</a:t>
                </a:r>
                <a:r>
                  <a:rPr lang="en-US" altLang="zh-CN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1.30</a:t>
                </a:r>
              </a:p>
              <a:p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建筑密度≤</a:t>
                </a:r>
                <a:r>
                  <a:rPr lang="en-US" altLang="zh-CN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30%</a:t>
                </a:r>
              </a:p>
              <a:p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建筑高度≤</a:t>
                </a:r>
                <a:r>
                  <a:rPr lang="en-US" altLang="zh-CN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18</a:t>
                </a:r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米</a:t>
                </a:r>
                <a:endPara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绿地率≥</a:t>
                </a:r>
                <a:r>
                  <a:rPr lang="en-US" altLang="zh-CN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35%</a:t>
                </a:r>
              </a:p>
            </p:txBody>
          </p:sp>
          <p:cxnSp>
            <p:nvCxnSpPr>
              <p:cNvPr id="121" name="直接连接符 120">
                <a:extLst>
                  <a:ext uri="{FF2B5EF4-FFF2-40B4-BE49-F238E27FC236}">
                    <a16:creationId xmlns:a16="http://schemas.microsoft.com/office/drawing/2014/main" id="{087E6C44-0A18-79FD-1B7D-C97F9F8BC2B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824612" y="8031397"/>
                <a:ext cx="1891579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22" name="对话气泡: 矩形 121">
              <a:extLst>
                <a:ext uri="{FF2B5EF4-FFF2-40B4-BE49-F238E27FC236}">
                  <a16:creationId xmlns:a16="http://schemas.microsoft.com/office/drawing/2014/main" id="{6DD2C419-E592-4A94-B331-39490D7C5D75}"/>
                </a:ext>
              </a:extLst>
            </p:cNvPr>
            <p:cNvSpPr/>
            <p:nvPr/>
          </p:nvSpPr>
          <p:spPr bwMode="auto">
            <a:xfrm>
              <a:off x="14716491" y="3066255"/>
              <a:ext cx="1722161" cy="990975"/>
            </a:xfrm>
            <a:prstGeom prst="wedgeRectCallout">
              <a:avLst>
                <a:gd name="adj1" fmla="val -258103"/>
                <a:gd name="adj2" fmla="val 95687"/>
              </a:avLst>
            </a:prstGeom>
            <a:solidFill>
              <a:schemeClr val="bg1">
                <a:alpha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r>
                <a:rPr lang="en-US" altLang="zh-CN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LHb010-02-08</a:t>
              </a:r>
              <a:endPara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社会停车场（</a:t>
              </a:r>
              <a:r>
                <a:rPr lang="en-US" altLang="zh-CN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S42</a:t>
              </a:r>
              <a:r>
                <a:rPr lang="zh-CN" altLang="en-US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）</a:t>
              </a:r>
              <a:endParaRPr lang="en-US" altLang="zh-CN" sz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地块面积：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0.25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公顷</a:t>
              </a:r>
              <a:endPara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建筑高度≤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12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米</a:t>
              </a:r>
              <a:endPara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绿地率≥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30%</a:t>
              </a:r>
            </a:p>
            <a:p>
              <a:endPara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3" name="对话气泡: 矩形 122">
              <a:extLst>
                <a:ext uri="{FF2B5EF4-FFF2-40B4-BE49-F238E27FC236}">
                  <a16:creationId xmlns:a16="http://schemas.microsoft.com/office/drawing/2014/main" id="{9FF1793E-013A-53D5-0FAE-1F9B7A42F2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16491" y="6931214"/>
              <a:ext cx="1722161" cy="1349578"/>
            </a:xfrm>
            <a:prstGeom prst="wedgeRectCallout">
              <a:avLst>
                <a:gd name="adj1" fmla="val -181420"/>
                <a:gd name="adj2" fmla="val -32891"/>
              </a:avLst>
            </a:prstGeom>
            <a:solidFill>
              <a:schemeClr val="bg1">
                <a:alpha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r>
                <a:rPr lang="en-US" altLang="zh-CN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LHb010-04-05</a:t>
              </a:r>
              <a:endPara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商住混合用地</a:t>
              </a:r>
              <a:r>
                <a:rPr lang="zh-CN" altLang="en-US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（</a:t>
              </a:r>
              <a:r>
                <a:rPr lang="en-US" altLang="zh-CN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Rb</a:t>
              </a:r>
              <a:r>
                <a:rPr lang="zh-CN" altLang="en-US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）</a:t>
              </a:r>
              <a:endParaRPr lang="en-US" altLang="zh-CN" sz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地块面积：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0.89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公顷</a:t>
              </a:r>
              <a:endPara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容积率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≤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1.30</a:t>
              </a:r>
            </a:p>
            <a:p>
              <a:r>
                <a:rPr lang="zh-CN" altLang="en-US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建筑密度≤</a:t>
              </a:r>
              <a:r>
                <a:rPr lang="en-US" altLang="zh-CN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35%</a:t>
              </a:r>
            </a:p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建筑高度≤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18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米</a:t>
              </a:r>
              <a:endPara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绿地率≥</a:t>
              </a:r>
              <a:r>
                <a:rPr lang="en-US" altLang="zh-CN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30%</a:t>
              </a:r>
            </a:p>
          </p:txBody>
        </p:sp>
        <p:sp>
          <p:nvSpPr>
            <p:cNvPr id="124" name="对话气泡: 矩形 123">
              <a:extLst>
                <a:ext uri="{FF2B5EF4-FFF2-40B4-BE49-F238E27FC236}">
                  <a16:creationId xmlns:a16="http://schemas.microsoft.com/office/drawing/2014/main" id="{5B08B68D-B89F-C746-84AB-500334947668}"/>
                </a:ext>
              </a:extLst>
            </p:cNvPr>
            <p:cNvSpPr/>
            <p:nvPr/>
          </p:nvSpPr>
          <p:spPr bwMode="auto">
            <a:xfrm>
              <a:off x="7187029" y="4070175"/>
              <a:ext cx="1722162" cy="1340951"/>
            </a:xfrm>
            <a:prstGeom prst="wedgeRectCallout">
              <a:avLst>
                <a:gd name="adj1" fmla="val 145049"/>
                <a:gd name="adj2" fmla="val -686"/>
              </a:avLst>
            </a:prstGeom>
            <a:solidFill>
              <a:schemeClr val="bg1">
                <a:alpha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r>
                <a:rPr lang="en-US" altLang="zh-CN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LHb010-02-06</a:t>
              </a:r>
              <a:endPara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二类居住</a:t>
              </a:r>
              <a:r>
                <a:rPr lang="zh-CN" altLang="en-US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（</a:t>
              </a:r>
              <a:r>
                <a:rPr lang="en-US" altLang="zh-CN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R2</a:t>
              </a:r>
              <a:r>
                <a:rPr lang="zh-CN" altLang="en-US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）</a:t>
              </a:r>
              <a:endParaRPr lang="en-US" altLang="zh-CN" sz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地块面积：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1.80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公顷</a:t>
              </a:r>
              <a:endPara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容积率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≤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1.30</a:t>
              </a:r>
            </a:p>
            <a:p>
              <a:r>
                <a:rPr lang="zh-CN" altLang="en-US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建筑密度≤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30</a:t>
              </a:r>
              <a:r>
                <a:rPr lang="en-US" altLang="zh-CN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</a:p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建筑高度≤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18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米</a:t>
              </a:r>
              <a:endPara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绿地率≥</a:t>
              </a:r>
              <a:r>
                <a:rPr lang="en-US" altLang="zh-CN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35%</a:t>
              </a:r>
            </a:p>
          </p:txBody>
        </p:sp>
        <p:sp>
          <p:nvSpPr>
            <p:cNvPr id="125" name="对话气泡: 矩形 124">
              <a:extLst>
                <a:ext uri="{FF2B5EF4-FFF2-40B4-BE49-F238E27FC236}">
                  <a16:creationId xmlns:a16="http://schemas.microsoft.com/office/drawing/2014/main" id="{0D909351-D0BE-160F-4E42-5E713AF93550}"/>
                </a:ext>
              </a:extLst>
            </p:cNvPr>
            <p:cNvSpPr/>
            <p:nvPr/>
          </p:nvSpPr>
          <p:spPr bwMode="auto">
            <a:xfrm>
              <a:off x="14716491" y="4116111"/>
              <a:ext cx="1722161" cy="1349578"/>
            </a:xfrm>
            <a:prstGeom prst="wedgeRectCallout">
              <a:avLst>
                <a:gd name="adj1" fmla="val -240096"/>
                <a:gd name="adj2" fmla="val 9109"/>
              </a:avLst>
            </a:prstGeom>
            <a:solidFill>
              <a:schemeClr val="bg1">
                <a:alpha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r>
                <a:rPr lang="en-US" altLang="zh-CN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LHb010-02-14</a:t>
              </a:r>
              <a:endPara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商业（</a:t>
              </a:r>
              <a:r>
                <a:rPr lang="en-US" altLang="zh-CN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B1</a:t>
              </a:r>
              <a:r>
                <a:rPr lang="zh-CN" altLang="en-US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）</a:t>
              </a:r>
              <a:endParaRPr lang="en-US" altLang="zh-CN" sz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地块面积：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0.05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公顷</a:t>
              </a:r>
              <a:endPara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容积率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≤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1.80</a:t>
              </a:r>
            </a:p>
            <a:p>
              <a:r>
                <a:rPr lang="zh-CN" altLang="en-US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建筑密度≤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55</a:t>
              </a:r>
              <a:r>
                <a:rPr lang="en-US" altLang="zh-CN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</a:p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建筑高度≤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24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米</a:t>
              </a:r>
              <a:endPara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绿地率≥</a:t>
              </a:r>
              <a:r>
                <a:rPr lang="en-US" altLang="zh-CN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20%</a:t>
              </a:r>
            </a:p>
          </p:txBody>
        </p:sp>
        <p:sp>
          <p:nvSpPr>
            <p:cNvPr id="126" name="对话气泡: 矩形 125">
              <a:extLst>
                <a:ext uri="{FF2B5EF4-FFF2-40B4-BE49-F238E27FC236}">
                  <a16:creationId xmlns:a16="http://schemas.microsoft.com/office/drawing/2014/main" id="{B55469DC-0B88-C912-DACE-B2D696DAB417}"/>
                </a:ext>
              </a:extLst>
            </p:cNvPr>
            <p:cNvSpPr/>
            <p:nvPr/>
          </p:nvSpPr>
          <p:spPr bwMode="auto">
            <a:xfrm>
              <a:off x="14716491" y="5522594"/>
              <a:ext cx="1722161" cy="1349578"/>
            </a:xfrm>
            <a:prstGeom prst="wedgeRectCallout">
              <a:avLst>
                <a:gd name="adj1" fmla="val -243518"/>
                <a:gd name="adj2" fmla="val -74083"/>
              </a:avLst>
            </a:prstGeom>
            <a:solidFill>
              <a:schemeClr val="bg1">
                <a:alpha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r>
                <a:rPr lang="en-US" altLang="zh-CN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LHb010-02-15</a:t>
              </a:r>
              <a:endPara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商业（</a:t>
              </a:r>
              <a:r>
                <a:rPr lang="en-US" altLang="zh-CN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B1</a:t>
              </a:r>
              <a:r>
                <a:rPr lang="zh-CN" altLang="en-US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）</a:t>
              </a:r>
              <a:endParaRPr lang="en-US" altLang="zh-CN" sz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地块面积：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0.63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公顷</a:t>
              </a:r>
              <a:endPara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容积率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≤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1.80</a:t>
              </a:r>
            </a:p>
            <a:p>
              <a:r>
                <a:rPr lang="zh-CN" altLang="en-US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建筑密度≤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55</a:t>
              </a:r>
              <a:r>
                <a:rPr lang="en-US" altLang="zh-CN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</a:p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建筑高度≤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24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米</a:t>
              </a:r>
              <a:endPara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绿地率≥</a:t>
              </a:r>
              <a:r>
                <a:rPr lang="en-US" altLang="zh-CN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20%</a:t>
              </a:r>
            </a:p>
          </p:txBody>
        </p:sp>
        <p:sp>
          <p:nvSpPr>
            <p:cNvPr id="127" name="对话气泡: 矩形 126">
              <a:extLst>
                <a:ext uri="{FF2B5EF4-FFF2-40B4-BE49-F238E27FC236}">
                  <a16:creationId xmlns:a16="http://schemas.microsoft.com/office/drawing/2014/main" id="{3F3169F8-C8AD-C151-ABEB-F54F7C5C0861}"/>
                </a:ext>
              </a:extLst>
            </p:cNvPr>
            <p:cNvSpPr/>
            <p:nvPr/>
          </p:nvSpPr>
          <p:spPr bwMode="auto">
            <a:xfrm>
              <a:off x="7187029" y="3131495"/>
              <a:ext cx="1722162" cy="842126"/>
            </a:xfrm>
            <a:prstGeom prst="wedgeRectCallout">
              <a:avLst>
                <a:gd name="adj1" fmla="val 142534"/>
                <a:gd name="adj2" fmla="val 101615"/>
              </a:avLst>
            </a:prstGeom>
            <a:solidFill>
              <a:schemeClr val="bg1">
                <a:alpha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r>
                <a:rPr lang="en-US" altLang="zh-CN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LHb010-02-05</a:t>
              </a:r>
              <a:endPara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街旁绿地</a:t>
              </a:r>
              <a:r>
                <a:rPr lang="zh-CN" altLang="en-US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（</a:t>
              </a:r>
              <a:r>
                <a:rPr lang="en-US" altLang="zh-CN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G1c</a:t>
              </a:r>
              <a:r>
                <a:rPr lang="zh-CN" altLang="en-US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）</a:t>
              </a:r>
              <a:endParaRPr lang="en-US" altLang="zh-CN" sz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地块面积：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0.08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公顷</a:t>
              </a:r>
              <a:endPara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绿地率≥</a:t>
              </a:r>
              <a:r>
                <a:rPr lang="en-US" altLang="zh-CN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80%</a:t>
              </a:r>
            </a:p>
          </p:txBody>
        </p:sp>
        <p:sp>
          <p:nvSpPr>
            <p:cNvPr id="128" name="对话气泡: 矩形 127">
              <a:extLst>
                <a:ext uri="{FF2B5EF4-FFF2-40B4-BE49-F238E27FC236}">
                  <a16:creationId xmlns:a16="http://schemas.microsoft.com/office/drawing/2014/main" id="{1878038E-31B1-62E3-E74C-57713B104961}"/>
                </a:ext>
              </a:extLst>
            </p:cNvPr>
            <p:cNvSpPr/>
            <p:nvPr/>
          </p:nvSpPr>
          <p:spPr bwMode="auto">
            <a:xfrm>
              <a:off x="7187029" y="5505669"/>
              <a:ext cx="1722162" cy="1349578"/>
            </a:xfrm>
            <a:prstGeom prst="wedgeRectCallout">
              <a:avLst>
                <a:gd name="adj1" fmla="val 123899"/>
                <a:gd name="adj2" fmla="val -42180"/>
              </a:avLst>
            </a:prstGeom>
            <a:solidFill>
              <a:schemeClr val="bg1">
                <a:alpha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r>
                <a:rPr lang="en-US" altLang="zh-CN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LHb010-02-09</a:t>
              </a:r>
              <a:endPara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小学（</a:t>
              </a:r>
              <a:r>
                <a:rPr lang="en-US" altLang="zh-CN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A33a</a:t>
              </a:r>
              <a:r>
                <a:rPr lang="zh-CN" altLang="en-US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）</a:t>
              </a:r>
              <a:endParaRPr lang="en-US" altLang="zh-CN" sz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地块面积：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2.90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公顷</a:t>
              </a:r>
              <a:endPara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容积率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≤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1.00</a:t>
              </a:r>
            </a:p>
            <a:p>
              <a:r>
                <a:rPr lang="zh-CN" altLang="en-US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建筑密度≤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30</a:t>
              </a:r>
              <a:r>
                <a:rPr lang="en-US" altLang="zh-CN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</a:p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建筑高度≤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18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米</a:t>
              </a:r>
              <a:endPara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绿地率≥</a:t>
              </a:r>
              <a:r>
                <a:rPr lang="en-US" altLang="zh-CN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35%</a:t>
              </a:r>
            </a:p>
          </p:txBody>
        </p:sp>
        <p:sp>
          <p:nvSpPr>
            <p:cNvPr id="129" name="对话气泡: 矩形 128">
              <a:extLst>
                <a:ext uri="{FF2B5EF4-FFF2-40B4-BE49-F238E27FC236}">
                  <a16:creationId xmlns:a16="http://schemas.microsoft.com/office/drawing/2014/main" id="{16979ED0-D9E2-C237-9065-25FD7C40F3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20429" y="8332720"/>
              <a:ext cx="1722161" cy="650785"/>
            </a:xfrm>
            <a:prstGeom prst="wedgeRectCallout">
              <a:avLst>
                <a:gd name="adj1" fmla="val -133483"/>
                <a:gd name="adj2" fmla="val -118231"/>
              </a:avLst>
            </a:prstGeom>
            <a:solidFill>
              <a:schemeClr val="bg1">
                <a:alpha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r>
                <a:rPr lang="en-US" altLang="zh-CN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LHb010-04-15</a:t>
              </a:r>
              <a:endPara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水域</a:t>
              </a:r>
              <a:r>
                <a:rPr lang="zh-CN" altLang="en-US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（</a:t>
              </a:r>
              <a:r>
                <a:rPr lang="en-US" altLang="zh-CN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E1</a:t>
              </a:r>
              <a:r>
                <a:rPr lang="zh-CN" altLang="en-US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）</a:t>
              </a:r>
              <a:endParaRPr lang="en-US" altLang="zh-CN" sz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地块面积：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0. 07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公顷</a:t>
              </a:r>
              <a:endPara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30" name="组合 129">
              <a:extLst>
                <a:ext uri="{FF2B5EF4-FFF2-40B4-BE49-F238E27FC236}">
                  <a16:creationId xmlns:a16="http://schemas.microsoft.com/office/drawing/2014/main" id="{8DC2D4AB-53D1-BBC9-032A-CFE23E73AB80}"/>
                </a:ext>
              </a:extLst>
            </p:cNvPr>
            <p:cNvGrpSpPr/>
            <p:nvPr/>
          </p:nvGrpSpPr>
          <p:grpSpPr>
            <a:xfrm>
              <a:off x="7183026" y="7017481"/>
              <a:ext cx="1726163" cy="2404203"/>
              <a:chOff x="4841823" y="4727502"/>
              <a:chExt cx="970572" cy="1471479"/>
            </a:xfrm>
          </p:grpSpPr>
          <p:sp>
            <p:nvSpPr>
              <p:cNvPr id="131" name="对话气泡: 矩形 130">
                <a:extLst>
                  <a:ext uri="{FF2B5EF4-FFF2-40B4-BE49-F238E27FC236}">
                    <a16:creationId xmlns:a16="http://schemas.microsoft.com/office/drawing/2014/main" id="{ED6EFDB6-97B1-E1C7-623A-D852CC595F4B}"/>
                  </a:ext>
                </a:extLst>
              </p:cNvPr>
              <p:cNvSpPr/>
              <p:nvPr/>
            </p:nvSpPr>
            <p:spPr bwMode="auto">
              <a:xfrm>
                <a:off x="4841823" y="4727502"/>
                <a:ext cx="970572" cy="1471479"/>
              </a:xfrm>
              <a:prstGeom prst="wedgeRectCallout">
                <a:avLst>
                  <a:gd name="adj1" fmla="val 184888"/>
                  <a:gd name="adj2" fmla="val -112184"/>
                </a:avLst>
              </a:prstGeom>
              <a:solidFill>
                <a:schemeClr val="bg1">
                  <a:alpha val="8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r>
                  <a:rPr lang="en-US" altLang="zh-CN" sz="1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LHb010-02-16</a:t>
                </a:r>
                <a:endPara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基层社区中心</a:t>
                </a:r>
                <a:r>
                  <a:rPr lang="zh-CN" altLang="en-US" sz="1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</a:t>
                </a:r>
                <a:r>
                  <a:rPr lang="en-US" altLang="zh-CN" sz="1200" dirty="0" err="1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Rc</a:t>
                </a:r>
                <a:r>
                  <a:rPr lang="zh-CN" altLang="en-US" sz="1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）</a:t>
                </a:r>
                <a:endParaRPr lang="en-US" altLang="zh-CN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地块面积：</a:t>
                </a:r>
                <a:r>
                  <a:rPr lang="en-US" altLang="zh-CN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0. 28</a:t>
                </a:r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公顷</a:t>
                </a:r>
                <a:endPara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1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容积率≤</a:t>
                </a:r>
                <a:r>
                  <a:rPr lang="en-US" altLang="zh-CN" sz="1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1.20</a:t>
                </a:r>
              </a:p>
              <a:p>
                <a:r>
                  <a:rPr lang="zh-CN" altLang="en-US" sz="1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建筑密度≤</a:t>
                </a:r>
                <a:r>
                  <a:rPr lang="en-US" altLang="zh-CN" sz="1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40%</a:t>
                </a:r>
              </a:p>
              <a:p>
                <a:r>
                  <a:rPr lang="zh-CN" altLang="en-US" sz="1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建筑高度≤</a:t>
                </a:r>
                <a:r>
                  <a:rPr lang="en-US" altLang="zh-CN" sz="1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</a:t>
                </a:r>
                <a:r>
                  <a:rPr lang="zh-CN" altLang="en-US" sz="1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米</a:t>
                </a:r>
              </a:p>
              <a:p>
                <a:r>
                  <a:rPr lang="zh-CN" altLang="en-US" sz="1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绿地率≥</a:t>
                </a:r>
                <a:r>
                  <a:rPr lang="en-US" altLang="zh-CN" sz="1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30%</a:t>
                </a:r>
              </a:p>
              <a:p>
                <a:endPara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en-US" altLang="zh-CN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LHb010-02-07</a:t>
                </a:r>
              </a:p>
              <a:p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街旁绿地（</a:t>
                </a:r>
                <a:r>
                  <a:rPr lang="en-US" altLang="zh-CN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G1c</a:t>
                </a:r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）</a:t>
                </a:r>
                <a:endPara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地块面积：</a:t>
                </a:r>
                <a:r>
                  <a:rPr lang="en-US" altLang="zh-CN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0.05</a:t>
                </a:r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公顷</a:t>
                </a:r>
                <a:endPara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绿地率≥</a:t>
                </a:r>
                <a:r>
                  <a:rPr lang="en-US" altLang="zh-CN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80%</a:t>
                </a:r>
              </a:p>
              <a:p>
                <a:endParaRPr lang="zh-CN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132" name="直接连接符 131">
                <a:extLst>
                  <a:ext uri="{FF2B5EF4-FFF2-40B4-BE49-F238E27FC236}">
                    <a16:creationId xmlns:a16="http://schemas.microsoft.com/office/drawing/2014/main" id="{FEEFEED6-8B8D-7EE5-2F3B-1DC74F1704B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41823" y="5577454"/>
                <a:ext cx="970572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pic>
        <p:nvPicPr>
          <p:cNvPr id="45" name="图片 44">
            <a:extLst>
              <a:ext uri="{FF2B5EF4-FFF2-40B4-BE49-F238E27FC236}">
                <a16:creationId xmlns:a16="http://schemas.microsoft.com/office/drawing/2014/main" id="{5AC8EC1D-3FFB-EF44-7F90-AEE3DC50A262}"/>
              </a:ext>
            </a:extLst>
          </p:cNvPr>
          <p:cNvPicPr>
            <a:picLocks/>
          </p:cNvPicPr>
          <p:nvPr/>
        </p:nvPicPr>
        <p:blipFill rotWithShape="1">
          <a:blip r:embed="rId3"/>
          <a:srcRect l="438" t="2266" r="1074" b="987"/>
          <a:stretch/>
        </p:blipFill>
        <p:spPr>
          <a:xfrm>
            <a:off x="867631" y="5875784"/>
            <a:ext cx="3133832" cy="3545904"/>
          </a:xfrm>
          <a:prstGeom prst="rect">
            <a:avLst/>
          </a:prstGeom>
          <a:ln>
            <a:noFill/>
          </a:ln>
        </p:spPr>
      </p:pic>
      <p:grpSp>
        <p:nvGrpSpPr>
          <p:cNvPr id="43" name="组合 42">
            <a:extLst>
              <a:ext uri="{FF2B5EF4-FFF2-40B4-BE49-F238E27FC236}">
                <a16:creationId xmlns:a16="http://schemas.microsoft.com/office/drawing/2014/main" id="{26D4FA01-D372-2882-AE47-13B8FB9DBE42}"/>
              </a:ext>
            </a:extLst>
          </p:cNvPr>
          <p:cNvGrpSpPr/>
          <p:nvPr/>
        </p:nvGrpSpPr>
        <p:grpSpPr>
          <a:xfrm>
            <a:off x="418414" y="2009953"/>
            <a:ext cx="4052449" cy="3585948"/>
            <a:chOff x="293689" y="1771650"/>
            <a:chExt cx="4316412" cy="3819525"/>
          </a:xfrm>
        </p:grpSpPr>
        <p:pic>
          <p:nvPicPr>
            <p:cNvPr id="39" name="图片 27">
              <a:extLst>
                <a:ext uri="{FF2B5EF4-FFF2-40B4-BE49-F238E27FC236}">
                  <a16:creationId xmlns:a16="http://schemas.microsoft.com/office/drawing/2014/main" id="{EFE97C8C-F116-51AE-3DEB-37BF0F91BD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95" b="3143"/>
            <a:stretch>
              <a:fillRect/>
            </a:stretch>
          </p:blipFill>
          <p:spPr bwMode="auto">
            <a:xfrm>
              <a:off x="449263" y="1771650"/>
              <a:ext cx="4057650" cy="3790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2A363761-B037-4F11-7DAC-455C9FAFE6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739" y="1789113"/>
              <a:ext cx="4052887" cy="3802062"/>
            </a:xfrm>
            <a:prstGeom prst="rect">
              <a:avLst/>
            </a:prstGeom>
            <a:solidFill>
              <a:schemeClr val="bg1">
                <a:alpha val="5490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0E917B89-CEC8-704F-64F7-69C971F20774}"/>
                </a:ext>
              </a:extLst>
            </p:cNvPr>
            <p:cNvSpPr/>
            <p:nvPr/>
          </p:nvSpPr>
          <p:spPr>
            <a:xfrm>
              <a:off x="293689" y="1773238"/>
              <a:ext cx="4316412" cy="3800475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6" name="object 7"/>
          <p:cNvSpPr txBox="1"/>
          <p:nvPr/>
        </p:nvSpPr>
        <p:spPr>
          <a:xfrm>
            <a:off x="316098" y="945541"/>
            <a:ext cx="1454150" cy="2222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2700" eaLnBrk="1" hangingPunct="1"/>
            <a:r>
              <a:rPr lang="en-US" altLang="zh-CN" sz="1400" b="1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区位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object 8"/>
          <p:cNvSpPr/>
          <p:nvPr/>
        </p:nvSpPr>
        <p:spPr>
          <a:xfrm>
            <a:off x="0" y="779463"/>
            <a:ext cx="20104100" cy="0"/>
          </a:xfrm>
          <a:custGeom>
            <a:avLst/>
            <a:gdLst>
              <a:gd name="txL" fmla="*/ 0 w 20104100"/>
              <a:gd name="txT" fmla="*/ 0 h 1"/>
              <a:gd name="txR" fmla="*/ 20104100 w 20104100"/>
              <a:gd name="txB" fmla="*/ 0 h 1"/>
            </a:gdLst>
            <a:ahLst/>
            <a:cxnLst>
              <a:cxn ang="0">
                <a:pos x="0" y="0"/>
              </a:cxn>
              <a:cxn ang="0">
                <a:pos x="20104100" y="0"/>
              </a:cxn>
            </a:cxnLst>
            <a:rect l="txL" t="txT" r="txR" b="txB"/>
            <a:pathLst>
              <a:path w="20104100" h="1">
                <a:moveTo>
                  <a:pt x="0" y="0"/>
                </a:moveTo>
                <a:lnTo>
                  <a:pt x="20104099" y="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object 9"/>
          <p:cNvSpPr/>
          <p:nvPr/>
        </p:nvSpPr>
        <p:spPr>
          <a:xfrm>
            <a:off x="0" y="0"/>
            <a:ext cx="0" cy="10053638"/>
          </a:xfrm>
          <a:custGeom>
            <a:avLst/>
            <a:gdLst>
              <a:gd name="txL" fmla="*/ 0 w 1"/>
              <a:gd name="txT" fmla="*/ 0 h 10053320"/>
              <a:gd name="txR" fmla="*/ 0 w 1"/>
              <a:gd name="txB" fmla="*/ 10053320 h 10053320"/>
            </a:gdLst>
            <a:ahLst/>
            <a:cxnLst>
              <a:cxn ang="0">
                <a:pos x="0" y="0"/>
              </a:cxn>
              <a:cxn ang="0">
                <a:pos x="0" y="10060684"/>
              </a:cxn>
            </a:cxnLst>
            <a:rect l="txL" t="txT" r="txR" b="txB"/>
            <a:pathLst>
              <a:path w="1" h="10053320">
                <a:moveTo>
                  <a:pt x="0" y="0"/>
                </a:moveTo>
                <a:lnTo>
                  <a:pt x="0" y="1005274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object 10"/>
          <p:cNvSpPr/>
          <p:nvPr/>
        </p:nvSpPr>
        <p:spPr>
          <a:xfrm>
            <a:off x="-639" y="10034588"/>
            <a:ext cx="20104100" cy="0"/>
          </a:xfrm>
          <a:custGeom>
            <a:avLst/>
            <a:gdLst>
              <a:gd name="txL" fmla="*/ 0 w 20104100"/>
              <a:gd name="txT" fmla="*/ 0 h 1"/>
              <a:gd name="txR" fmla="*/ 20104100 w 20104100"/>
              <a:gd name="txB" fmla="*/ 0 h 1"/>
            </a:gdLst>
            <a:ahLst/>
            <a:cxnLst>
              <a:cxn ang="0">
                <a:pos x="0" y="0"/>
              </a:cxn>
              <a:cxn ang="0">
                <a:pos x="20104100" y="0"/>
              </a:cxn>
            </a:cxnLst>
            <a:rect l="txL" t="txT" r="txR" b="txB"/>
            <a:pathLst>
              <a:path w="20104100" h="1">
                <a:moveTo>
                  <a:pt x="0" y="0"/>
                </a:moveTo>
                <a:lnTo>
                  <a:pt x="20104099" y="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object 7"/>
          <p:cNvSpPr txBox="1"/>
          <p:nvPr/>
        </p:nvSpPr>
        <p:spPr>
          <a:xfrm>
            <a:off x="5643991" y="924744"/>
            <a:ext cx="2174875" cy="21526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2700" eaLnBrk="1" hangingPunct="1"/>
            <a:r>
              <a:rPr lang="zh-CN" altLang="en-US" sz="1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图则修改内容</a:t>
            </a:r>
            <a:endParaRPr lang="en-US" altLang="en-US" sz="1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191510" y="783478"/>
            <a:ext cx="0" cy="9117013"/>
          </a:xfrm>
          <a:custGeom>
            <a:avLst/>
            <a:gdLst>
              <a:gd name="txL" fmla="*/ 0 w 1"/>
              <a:gd name="txT" fmla="*/ 0 h 9116695"/>
              <a:gd name="txR" fmla="*/ 0 w 1"/>
              <a:gd name="txB" fmla="*/ 9116695 h 9116695"/>
            </a:gdLst>
            <a:ahLst/>
            <a:cxnLst>
              <a:cxn ang="0">
                <a:pos x="0" y="0"/>
              </a:cxn>
              <a:cxn ang="0">
                <a:pos x="0" y="9124211"/>
              </a:cxn>
            </a:cxnLst>
            <a:rect l="txL" t="txT" r="txR" b="txB"/>
            <a:pathLst>
              <a:path w="1" h="9116695">
                <a:moveTo>
                  <a:pt x="0" y="0"/>
                </a:moveTo>
                <a:lnTo>
                  <a:pt x="0" y="9116254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object 2"/>
          <p:cNvSpPr txBox="1"/>
          <p:nvPr/>
        </p:nvSpPr>
        <p:spPr>
          <a:xfrm>
            <a:off x="-639" y="362749"/>
            <a:ext cx="20104099" cy="285078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algn="ctr">
              <a:lnSpc>
                <a:spcPct val="150000"/>
              </a:lnSpc>
            </a:pP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六合区冶山街道老镇区控制性详细规划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》LHb010-02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04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规划管理单元图则修改</a:t>
            </a:r>
          </a:p>
        </p:txBody>
      </p:sp>
      <p:sp>
        <p:nvSpPr>
          <p:cNvPr id="13" name="矩形 12"/>
          <p:cNvSpPr/>
          <p:nvPr/>
        </p:nvSpPr>
        <p:spPr>
          <a:xfrm>
            <a:off x="18038644" y="1857817"/>
            <a:ext cx="507121" cy="152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5607159" y="1178029"/>
            <a:ext cx="1420197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indent="323850" algn="just" eaLnBrk="1" fontAlgn="auto" hangingPunct="1">
              <a:lnSpc>
                <a:spcPct val="150000"/>
              </a:lnSpc>
              <a:defRPr/>
            </a:pP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（一）道路调整。</a:t>
            </a:r>
            <a:r>
              <a:rPr lang="zh-CN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结合实际建设现状和土地权属情况，局部优化人民路、玉湖路道路线形及宽度， 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人民路道路红线调整为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米，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玉湖路局部调整为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12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米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。</a:t>
            </a:r>
            <a:endParaRPr lang="en-US" altLang="zh-CN" sz="900" spc="20" dirty="0" smtClean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12700" indent="323850" algn="just" eaLnBrk="1" fontAlgn="auto" hangingPunct="1">
              <a:lnSpc>
                <a:spcPct val="150000"/>
              </a:lnSpc>
              <a:defRPr/>
            </a:pP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二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用地性质及控制指标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。结合道路调整优化地块边界，补充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02-08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地块绿地率≥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30%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。原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02-07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商业用地（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B1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）地块编号调整为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02-14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和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02-15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02-14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商业用地（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B1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），容积率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1.8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，建筑密度≤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55%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，建筑高度≤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24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米，绿地率≥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20%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；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02-15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地块商业用地（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B1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），容积率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1.8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，建筑密度≤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55%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，建筑高度≤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24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米，绿地率≥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20%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。新增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一处街旁绿地（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G1c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），地块编号为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02-07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绿地率≥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80%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。新增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02-16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地块基层社区中心地（</a:t>
            </a:r>
            <a:r>
              <a:rPr lang="en-US" altLang="zh-CN" sz="900" spc="20" dirty="0" err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Rc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），容积率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1.2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，建筑密度≤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40%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，建筑高度≤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12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米，绿地率≥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30%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04-05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地块，用地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性质调整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为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商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住混合用地（</a:t>
            </a:r>
            <a:r>
              <a:rPr lang="en-US" altLang="zh-CN" sz="900" spc="20" dirty="0" err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Rb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），建筑密度调整为≤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35%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容积率调整为≤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1.3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绿地率调整为≥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30%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。落实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城镇开发边界，优化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02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04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图则单元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范围，并同步调整地块编号。</a:t>
            </a:r>
            <a:endParaRPr lang="zh-CN" altLang="en-US" sz="900" spc="2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12700" indent="323850" algn="just" eaLnBrk="1" fontAlgn="auto" hangingPunct="1">
              <a:lnSpc>
                <a:spcPct val="150000"/>
              </a:lnSpc>
              <a:defRPr/>
            </a:pP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三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）规划控制条文调整。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LHb010-02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LHb010-04</a:t>
            </a:r>
            <a:r>
              <a:rPr lang="zh-CN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规划管理图</a:t>
            </a:r>
            <a:r>
              <a:rPr lang="zh-CN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则增加</a:t>
            </a:r>
            <a:r>
              <a:rPr lang="zh-CN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通则控制</a:t>
            </a:r>
            <a:r>
              <a:rPr lang="zh-CN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条文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“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地块出入口控制：依据《江苏省城市规划管理技术规定》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</a:rPr>
              <a:t>(2025</a:t>
            </a:r>
            <a:r>
              <a:rPr lang="zh-CN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年版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中相关规定执行。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海绵城市控制：落实《南京市六合区海绵城市专项规划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</a:rPr>
              <a:t>(2019-2035)</a:t>
            </a:r>
            <a:r>
              <a:rPr lang="zh-CN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》的相关指标要求。</a:t>
            </a:r>
            <a:r>
              <a:rPr lang="zh-CN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LHb010-04</a:t>
            </a:r>
            <a:r>
              <a:rPr lang="zh-CN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规划</a:t>
            </a:r>
            <a:r>
              <a:rPr lang="zh-CN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管理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单元</a:t>
            </a:r>
            <a:r>
              <a:rPr lang="zh-CN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图则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修改部分特色控制条文</a:t>
            </a:r>
            <a:r>
              <a:rPr lang="zh-CN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900" spc="2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323850" algn="just" eaLnBrk="1" fontAlgn="auto" hangingPunct="1">
              <a:lnSpc>
                <a:spcPct val="150000"/>
              </a:lnSpc>
              <a:defRPr/>
            </a:pPr>
            <a:endParaRPr lang="en-US" altLang="zh-CN" sz="900" spc="2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12700" indent="323850" algn="just" eaLnBrk="1" fontAlgn="auto" hangingPunct="1">
              <a:lnSpc>
                <a:spcPct val="150000"/>
              </a:lnSpc>
              <a:defRPr/>
            </a:pPr>
            <a:endParaRPr lang="zh-CN" altLang="en-US" sz="900" spc="2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2948664" y="2840669"/>
            <a:ext cx="136602" cy="136602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1695085" y="2688559"/>
            <a:ext cx="12618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LHb010—02</a:t>
            </a:r>
            <a:r>
              <a:rPr lang="zh-CN" altLang="en-US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</a:p>
          <a:p>
            <a:pPr algn="ctr"/>
            <a:r>
              <a:rPr lang="zh-CN" altLang="en-US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规划管理单元图则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2796770" y="8482972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LHb010</a:t>
            </a:r>
          </a:p>
          <a:p>
            <a:pPr algn="ctr"/>
            <a:r>
              <a:rPr lang="zh-CN" altLang="en-US" sz="1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控规单元</a:t>
            </a:r>
          </a:p>
        </p:txBody>
      </p:sp>
      <p:sp>
        <p:nvSpPr>
          <p:cNvPr id="19" name="任意多边形 18"/>
          <p:cNvSpPr/>
          <p:nvPr/>
        </p:nvSpPr>
        <p:spPr>
          <a:xfrm flipV="1">
            <a:off x="2603088" y="8455888"/>
            <a:ext cx="978673" cy="393692"/>
          </a:xfrm>
          <a:custGeom>
            <a:avLst/>
            <a:gdLst>
              <a:gd name="connsiteX0" fmla="*/ 0 w 1209675"/>
              <a:gd name="connsiteY0" fmla="*/ 257175 h 257175"/>
              <a:gd name="connsiteX1" fmla="*/ 257175 w 1209675"/>
              <a:gd name="connsiteY1" fmla="*/ 0 h 257175"/>
              <a:gd name="connsiteX2" fmla="*/ 1209675 w 1209675"/>
              <a:gd name="connsiteY2" fmla="*/ 0 h 257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09675" h="257175">
                <a:moveTo>
                  <a:pt x="0" y="257175"/>
                </a:moveTo>
                <a:lnTo>
                  <a:pt x="257175" y="0"/>
                </a:lnTo>
                <a:lnTo>
                  <a:pt x="1209675" y="0"/>
                </a:lnTo>
              </a:path>
            </a:pathLst>
          </a:custGeom>
          <a:noFill/>
          <a:ln w="12700">
            <a:solidFill>
              <a:schemeClr val="tx1"/>
            </a:solidFill>
            <a:head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644830" y="9457047"/>
            <a:ext cx="367905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本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图则在</a:t>
            </a:r>
            <a:r>
              <a:rPr lang="en-US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LHb010</a:t>
            </a: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控规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单元的位置</a:t>
            </a:r>
          </a:p>
        </p:txBody>
      </p:sp>
      <p:sp>
        <p:nvSpPr>
          <p:cNvPr id="22" name="object 3"/>
          <p:cNvSpPr txBox="1"/>
          <p:nvPr/>
        </p:nvSpPr>
        <p:spPr>
          <a:xfrm>
            <a:off x="316098" y="1298656"/>
            <a:ext cx="4694055" cy="5987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2700" indent="323850" algn="just" eaLnBrk="1" fontAlgn="auto" hangingPunct="1">
              <a:lnSpc>
                <a:spcPct val="150000"/>
              </a:lnSpc>
              <a:defRPr/>
            </a:pPr>
            <a:r>
              <a:rPr lang="en-US" altLang="zh-CN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LHb010—02</a:t>
            </a:r>
            <a:r>
              <a:rPr lang="zh-CN" altLang="zh-CN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r>
              <a:rPr lang="zh-CN" altLang="zh-CN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规划管理单元图则位于六合区冶山街道，东至冶铁路，南至四合墩路</a:t>
            </a:r>
            <a:r>
              <a:rPr lang="en-US" altLang="zh-CN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zh-CN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玉湖东路</a:t>
            </a:r>
            <a:r>
              <a:rPr lang="en-US" altLang="zh-CN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zh-CN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东平东路，西至白云山路</a:t>
            </a:r>
            <a:r>
              <a:rPr lang="en-US" altLang="zh-CN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zh-CN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玉湖路</a:t>
            </a:r>
            <a:r>
              <a:rPr lang="en-US" altLang="zh-CN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zh-CN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唐公山路，北至白云山路，用地面积约</a:t>
            </a:r>
            <a:r>
              <a:rPr lang="en-US" altLang="zh-CN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42</a:t>
            </a:r>
            <a:r>
              <a:rPr lang="zh-CN" altLang="zh-CN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公顷</a:t>
            </a:r>
            <a:r>
              <a:rPr lang="zh-CN" altLang="en-US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lang="en-US" altLang="zh-CN" sz="900" spc="2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8757BA3-AB0B-7F9C-E661-CF5A7F95BBB1}"/>
              </a:ext>
            </a:extLst>
          </p:cNvPr>
          <p:cNvSpPr txBox="1"/>
          <p:nvPr/>
        </p:nvSpPr>
        <p:spPr>
          <a:xfrm>
            <a:off x="622551" y="5998048"/>
            <a:ext cx="1210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LHb010—02</a:t>
            </a:r>
          </a:p>
          <a:p>
            <a:pPr algn="ctr"/>
            <a:r>
              <a:rPr lang="zh-CN" altLang="en-US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规划管理单元图则</a:t>
            </a:r>
          </a:p>
        </p:txBody>
      </p:sp>
      <p:sp>
        <p:nvSpPr>
          <p:cNvPr id="24" name="任意多边形 35">
            <a:extLst>
              <a:ext uri="{FF2B5EF4-FFF2-40B4-BE49-F238E27FC236}">
                <a16:creationId xmlns:a16="http://schemas.microsoft.com/office/drawing/2014/main" id="{D2C25531-B564-0D6E-5A0A-6E2AEFB94575}"/>
              </a:ext>
            </a:extLst>
          </p:cNvPr>
          <p:cNvSpPr/>
          <p:nvPr/>
        </p:nvSpPr>
        <p:spPr>
          <a:xfrm flipH="1" flipV="1">
            <a:off x="732058" y="6372986"/>
            <a:ext cx="1379299" cy="340168"/>
          </a:xfrm>
          <a:custGeom>
            <a:avLst/>
            <a:gdLst>
              <a:gd name="connsiteX0" fmla="*/ 0 w 1209675"/>
              <a:gd name="connsiteY0" fmla="*/ 257175 h 257175"/>
              <a:gd name="connsiteX1" fmla="*/ 257175 w 1209675"/>
              <a:gd name="connsiteY1" fmla="*/ 0 h 257175"/>
              <a:gd name="connsiteX2" fmla="*/ 1209675 w 1209675"/>
              <a:gd name="connsiteY2" fmla="*/ 0 h 257175"/>
              <a:gd name="connsiteX0" fmla="*/ 0 w 1426377"/>
              <a:gd name="connsiteY0" fmla="*/ 0 h 222456"/>
              <a:gd name="connsiteX1" fmla="*/ 473877 w 1426377"/>
              <a:gd name="connsiteY1" fmla="*/ 222456 h 222456"/>
              <a:gd name="connsiteX2" fmla="*/ 1426377 w 1426377"/>
              <a:gd name="connsiteY2" fmla="*/ 222456 h 222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26377" h="222456">
                <a:moveTo>
                  <a:pt x="0" y="0"/>
                </a:moveTo>
                <a:lnTo>
                  <a:pt x="473877" y="222456"/>
                </a:lnTo>
                <a:lnTo>
                  <a:pt x="1426377" y="222456"/>
                </a:lnTo>
              </a:path>
            </a:pathLst>
          </a:custGeom>
          <a:noFill/>
          <a:ln w="12700">
            <a:solidFill>
              <a:schemeClr val="tx1"/>
            </a:solidFill>
            <a:head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18038644" y="1857817"/>
            <a:ext cx="507121" cy="152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9" name="表格 28">
            <a:extLst>
              <a:ext uri="{FF2B5EF4-FFF2-40B4-BE49-F238E27FC236}">
                <a16:creationId xmlns:a16="http://schemas.microsoft.com/office/drawing/2014/main" id="{830759D3-E25B-AD77-71FC-324B42EA80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027630"/>
              </p:ext>
            </p:extLst>
          </p:nvPr>
        </p:nvGraphicFramePr>
        <p:xfrm>
          <a:off x="16136726" y="9124553"/>
          <a:ext cx="3333750" cy="54424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236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00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22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CN" altLang="en-US" sz="900" b="0" kern="1200" noProof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批准单位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CN" altLang="en-US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南京市人民政府</a:t>
                      </a:r>
                    </a:p>
                  </a:txBody>
                  <a:tcPr marL="0" marR="0" marT="0" marB="0"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CN" altLang="en-US" sz="900" b="0" kern="1200" noProof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批准文号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Clr>
                          <a:schemeClr val="accent2"/>
                        </a:buClr>
                        <a:buSzPct val="110000"/>
                      </a:pPr>
                      <a:r>
                        <a:rPr kumimoji="1" lang="zh-CN" altLang="en-US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宁政复</a:t>
                      </a:r>
                      <a:r>
                        <a:rPr kumimoji="1" lang="en-US" altLang="zh-CN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〔2026〕108</a:t>
                      </a:r>
                      <a:r>
                        <a:rPr kumimoji="1" lang="zh-CN" altLang="en-US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号</a:t>
                      </a:r>
                    </a:p>
                  </a:txBody>
                  <a:tcPr marL="0" marR="0" marT="0" marB="0"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2" name="矩形 41">
            <a:extLst>
              <a:ext uri="{FF2B5EF4-FFF2-40B4-BE49-F238E27FC236}">
                <a16:creationId xmlns:a16="http://schemas.microsoft.com/office/drawing/2014/main" id="{FCF7DFF0-0C1A-7261-90DB-DC2E86EDF817}"/>
              </a:ext>
            </a:extLst>
          </p:cNvPr>
          <p:cNvSpPr/>
          <p:nvPr/>
        </p:nvSpPr>
        <p:spPr>
          <a:xfrm>
            <a:off x="1782763" y="5562600"/>
            <a:ext cx="1338262" cy="2301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本</a:t>
            </a:r>
            <a:r>
              <a:rPr lang="zh-CN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图则在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六合</a:t>
            </a:r>
            <a:r>
              <a:rPr lang="zh-CN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区的位置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573C886E-4589-2F2F-F451-74AB3F35263C}"/>
              </a:ext>
            </a:extLst>
          </p:cNvPr>
          <p:cNvSpPr txBox="1"/>
          <p:nvPr/>
        </p:nvSpPr>
        <p:spPr>
          <a:xfrm>
            <a:off x="3356294" y="7521634"/>
            <a:ext cx="1210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LHb010—04</a:t>
            </a:r>
          </a:p>
          <a:p>
            <a:pPr algn="ctr"/>
            <a:r>
              <a:rPr lang="zh-CN" altLang="en-US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规划管理单元图则</a:t>
            </a:r>
          </a:p>
        </p:txBody>
      </p:sp>
      <p:sp>
        <p:nvSpPr>
          <p:cNvPr id="48" name="任意多边形: 形状 47">
            <a:extLst>
              <a:ext uri="{FF2B5EF4-FFF2-40B4-BE49-F238E27FC236}">
                <a16:creationId xmlns:a16="http://schemas.microsoft.com/office/drawing/2014/main" id="{573F1C35-0C58-750F-BA42-E0385EA39BBE}"/>
              </a:ext>
            </a:extLst>
          </p:cNvPr>
          <p:cNvSpPr/>
          <p:nvPr/>
        </p:nvSpPr>
        <p:spPr>
          <a:xfrm>
            <a:off x="3209043" y="7590920"/>
            <a:ext cx="1241425" cy="349250"/>
          </a:xfrm>
          <a:custGeom>
            <a:avLst/>
            <a:gdLst>
              <a:gd name="connsiteX0" fmla="*/ 0 w 1241425"/>
              <a:gd name="connsiteY0" fmla="*/ 0 h 349250"/>
              <a:gd name="connsiteX1" fmla="*/ 314325 w 1241425"/>
              <a:gd name="connsiteY1" fmla="*/ 349250 h 349250"/>
              <a:gd name="connsiteX2" fmla="*/ 1241425 w 1241425"/>
              <a:gd name="connsiteY2" fmla="*/ 349250 h 34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41425" h="349250">
                <a:moveTo>
                  <a:pt x="0" y="0"/>
                </a:moveTo>
                <a:lnTo>
                  <a:pt x="314325" y="349250"/>
                </a:lnTo>
                <a:lnTo>
                  <a:pt x="1241425" y="349250"/>
                </a:lnTo>
              </a:path>
            </a:pathLst>
          </a:custGeom>
          <a:noFill/>
          <a:ln w="12700">
            <a:solidFill>
              <a:schemeClr val="tx1"/>
            </a:solidFill>
            <a:head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871D054E-8515-C1C8-F684-63076D7E456A}"/>
              </a:ext>
            </a:extLst>
          </p:cNvPr>
          <p:cNvSpPr/>
          <p:nvPr/>
        </p:nvSpPr>
        <p:spPr>
          <a:xfrm>
            <a:off x="418414" y="5853625"/>
            <a:ext cx="4052449" cy="3568063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7F1D4629-39A6-DDE0-DD05-53720F4EA494}"/>
              </a:ext>
            </a:extLst>
          </p:cNvPr>
          <p:cNvGrpSpPr/>
          <p:nvPr/>
        </p:nvGrpSpPr>
        <p:grpSpPr>
          <a:xfrm>
            <a:off x="1206251" y="5868742"/>
            <a:ext cx="2257702" cy="2429081"/>
            <a:chOff x="5134283" y="2561156"/>
            <a:chExt cx="3564724" cy="3835318"/>
          </a:xfrm>
        </p:grpSpPr>
        <p:grpSp>
          <p:nvGrpSpPr>
            <p:cNvPr id="51" name="组合 50">
              <a:extLst>
                <a:ext uri="{FF2B5EF4-FFF2-40B4-BE49-F238E27FC236}">
                  <a16:creationId xmlns:a16="http://schemas.microsoft.com/office/drawing/2014/main" id="{6E0F0531-85E8-B335-70FC-096AB1599D96}"/>
                </a:ext>
              </a:extLst>
            </p:cNvPr>
            <p:cNvGrpSpPr/>
            <p:nvPr/>
          </p:nvGrpSpPr>
          <p:grpSpPr>
            <a:xfrm>
              <a:off x="5134283" y="2561156"/>
              <a:ext cx="3564724" cy="3835318"/>
              <a:chOff x="4207787" y="1408697"/>
              <a:chExt cx="4723208" cy="5081739"/>
            </a:xfrm>
          </p:grpSpPr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95105AC0-639B-A676-F406-2459DE56F671}"/>
                  </a:ext>
                </a:extLst>
              </p:cNvPr>
              <p:cNvSpPr txBox="1"/>
              <p:nvPr/>
            </p:nvSpPr>
            <p:spPr>
              <a:xfrm>
                <a:off x="7786288" y="2820043"/>
                <a:ext cx="547299" cy="386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>
                  <a:defRPr sz="900" b="1">
                    <a:ln w="3175">
                      <a:solidFill>
                        <a:schemeClr val="bg1"/>
                      </a:solidFill>
                    </a:ln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sz="600" dirty="0">
                    <a:ln w="3175"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</a:rPr>
                  <a:t>铁</a:t>
                </a:r>
                <a:endParaRPr lang="en-US" altLang="zh-CN" sz="600" dirty="0">
                  <a:ln w="3175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glow rad="63500">
                      <a:schemeClr val="bg1">
                        <a:alpha val="40000"/>
                      </a:schemeClr>
                    </a:glow>
                  </a:effectLst>
                </a:endParaRPr>
              </a:p>
            </p:txBody>
          </p:sp>
          <p:sp>
            <p:nvSpPr>
              <p:cNvPr id="55" name="文本框 54">
                <a:extLst>
                  <a:ext uri="{FF2B5EF4-FFF2-40B4-BE49-F238E27FC236}">
                    <a16:creationId xmlns:a16="http://schemas.microsoft.com/office/drawing/2014/main" id="{A4A9A21F-C370-064C-6FD9-6922CBA0D14E}"/>
                  </a:ext>
                </a:extLst>
              </p:cNvPr>
              <p:cNvSpPr txBox="1"/>
              <p:nvPr/>
            </p:nvSpPr>
            <p:spPr>
              <a:xfrm>
                <a:off x="8383696" y="4186222"/>
                <a:ext cx="547299" cy="386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>
                  <a:defRPr sz="900" b="1">
                    <a:ln w="3175">
                      <a:solidFill>
                        <a:schemeClr val="bg1"/>
                      </a:solidFill>
                    </a:ln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sz="600" dirty="0">
                    <a:ln w="3175"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</a:rPr>
                  <a:t>路</a:t>
                </a:r>
                <a:endParaRPr lang="en-US" altLang="zh-CN" sz="600" dirty="0">
                  <a:ln w="3175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glow rad="63500">
                      <a:schemeClr val="bg1">
                        <a:alpha val="40000"/>
                      </a:schemeClr>
                    </a:glow>
                  </a:effectLst>
                </a:endParaRPr>
              </a:p>
            </p:txBody>
          </p:sp>
          <p:sp>
            <p:nvSpPr>
              <p:cNvPr id="56" name="文本框 55">
                <a:extLst>
                  <a:ext uri="{FF2B5EF4-FFF2-40B4-BE49-F238E27FC236}">
                    <a16:creationId xmlns:a16="http://schemas.microsoft.com/office/drawing/2014/main" id="{993C3E65-74C8-F6B5-8678-99B660D84D00}"/>
                  </a:ext>
                </a:extLst>
              </p:cNvPr>
              <p:cNvSpPr txBox="1"/>
              <p:nvPr/>
            </p:nvSpPr>
            <p:spPr>
              <a:xfrm>
                <a:off x="7289365" y="1776160"/>
                <a:ext cx="547299" cy="386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>
                  <a:defRPr sz="900" b="1">
                    <a:ln w="3175">
                      <a:solidFill>
                        <a:schemeClr val="bg1"/>
                      </a:solidFill>
                    </a:ln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sz="600" dirty="0">
                    <a:ln w="3175"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</a:rPr>
                  <a:t>冶</a:t>
                </a:r>
                <a:endParaRPr lang="en-US" altLang="zh-CN" sz="600" dirty="0">
                  <a:ln w="3175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glow rad="63500">
                      <a:schemeClr val="bg1">
                        <a:alpha val="40000"/>
                      </a:schemeClr>
                    </a:glow>
                  </a:effectLst>
                </a:endParaRPr>
              </a:p>
            </p:txBody>
          </p:sp>
          <p:sp>
            <p:nvSpPr>
              <p:cNvPr id="57" name="文本框 56">
                <a:extLst>
                  <a:ext uri="{FF2B5EF4-FFF2-40B4-BE49-F238E27FC236}">
                    <a16:creationId xmlns:a16="http://schemas.microsoft.com/office/drawing/2014/main" id="{50DFACC7-7F05-8A8C-7040-EC24C4DCE27F}"/>
                  </a:ext>
                </a:extLst>
              </p:cNvPr>
              <p:cNvSpPr txBox="1"/>
              <p:nvPr/>
            </p:nvSpPr>
            <p:spPr>
              <a:xfrm>
                <a:off x="6471421" y="2360697"/>
                <a:ext cx="547299" cy="386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>
                  <a:defRPr sz="900" b="1">
                    <a:ln w="3175">
                      <a:solidFill>
                        <a:schemeClr val="bg1"/>
                      </a:solidFill>
                    </a:ln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sz="600" dirty="0">
                    <a:ln w="3175"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</a:rPr>
                  <a:t>石</a:t>
                </a:r>
                <a:endParaRPr lang="en-US" altLang="zh-CN" sz="600" dirty="0">
                  <a:ln w="3175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glow rad="63500">
                      <a:schemeClr val="bg1">
                        <a:alpha val="40000"/>
                      </a:schemeClr>
                    </a:glow>
                  </a:effectLst>
                </a:endParaRPr>
              </a:p>
            </p:txBody>
          </p:sp>
          <p:sp>
            <p:nvSpPr>
              <p:cNvPr id="58" name="文本框 57">
                <a:extLst>
                  <a:ext uri="{FF2B5EF4-FFF2-40B4-BE49-F238E27FC236}">
                    <a16:creationId xmlns:a16="http://schemas.microsoft.com/office/drawing/2014/main" id="{6BBC9DC8-1A19-B061-BBA3-BCB5D8ADFEC5}"/>
                  </a:ext>
                </a:extLst>
              </p:cNvPr>
              <p:cNvSpPr txBox="1"/>
              <p:nvPr/>
            </p:nvSpPr>
            <p:spPr>
              <a:xfrm>
                <a:off x="6083232" y="2601895"/>
                <a:ext cx="547299" cy="386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" b="1" dirty="0">
                    <a:ln w="3175"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白</a:t>
                </a:r>
                <a:endParaRPr lang="en-US" altLang="zh-CN" sz="600" b="1" dirty="0">
                  <a:ln w="3175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glow rad="63500">
                      <a:schemeClr val="bg1">
                        <a:alpha val="4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文本框 58">
                <a:extLst>
                  <a:ext uri="{FF2B5EF4-FFF2-40B4-BE49-F238E27FC236}">
                    <a16:creationId xmlns:a16="http://schemas.microsoft.com/office/drawing/2014/main" id="{F18F8021-CB3A-9832-51CD-1A481084D427}"/>
                  </a:ext>
                </a:extLst>
              </p:cNvPr>
              <p:cNvSpPr txBox="1"/>
              <p:nvPr/>
            </p:nvSpPr>
            <p:spPr>
              <a:xfrm>
                <a:off x="5629826" y="3555544"/>
                <a:ext cx="547299" cy="386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>
                  <a:defRPr sz="900" b="1">
                    <a:ln w="3175">
                      <a:solidFill>
                        <a:schemeClr val="bg1"/>
                      </a:solidFill>
                    </a:ln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sz="600" dirty="0">
                    <a:ln w="3175"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</a:rPr>
                  <a:t>云</a:t>
                </a:r>
                <a:endParaRPr lang="en-US" altLang="zh-CN" sz="600" dirty="0">
                  <a:ln w="3175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glow rad="63500">
                      <a:schemeClr val="bg1">
                        <a:alpha val="40000"/>
                      </a:schemeClr>
                    </a:glow>
                  </a:effectLst>
                </a:endParaRPr>
              </a:p>
            </p:txBody>
          </p:sp>
          <p:sp>
            <p:nvSpPr>
              <p:cNvPr id="60" name="文本框 59">
                <a:extLst>
                  <a:ext uri="{FF2B5EF4-FFF2-40B4-BE49-F238E27FC236}">
                    <a16:creationId xmlns:a16="http://schemas.microsoft.com/office/drawing/2014/main" id="{D7054B85-CC10-6E7E-C9FA-75598ABCAEC8}"/>
                  </a:ext>
                </a:extLst>
              </p:cNvPr>
              <p:cNvSpPr txBox="1"/>
              <p:nvPr/>
            </p:nvSpPr>
            <p:spPr>
              <a:xfrm>
                <a:off x="5261917" y="4393518"/>
                <a:ext cx="547299" cy="386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>
                  <a:defRPr sz="900" b="1">
                    <a:ln w="3175">
                      <a:solidFill>
                        <a:schemeClr val="bg1"/>
                      </a:solidFill>
                    </a:ln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sz="600" dirty="0">
                    <a:ln w="3175"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</a:rPr>
                  <a:t>山</a:t>
                </a:r>
                <a:endParaRPr lang="en-US" altLang="zh-CN" sz="600" dirty="0">
                  <a:ln w="3175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glow rad="63500">
                      <a:schemeClr val="bg1">
                        <a:alpha val="40000"/>
                      </a:schemeClr>
                    </a:glow>
                  </a:effectLst>
                </a:endParaRPr>
              </a:p>
            </p:txBody>
          </p:sp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4D78EB6D-CE99-9CF3-0068-15694D05773E}"/>
                  </a:ext>
                </a:extLst>
              </p:cNvPr>
              <p:cNvSpPr txBox="1"/>
              <p:nvPr/>
            </p:nvSpPr>
            <p:spPr>
              <a:xfrm>
                <a:off x="4751237" y="5577389"/>
                <a:ext cx="547299" cy="386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>
                  <a:defRPr sz="900" b="1">
                    <a:ln w="3175">
                      <a:solidFill>
                        <a:schemeClr val="bg1"/>
                      </a:solidFill>
                    </a:ln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sz="600" dirty="0">
                    <a:ln w="3175"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</a:rPr>
                  <a:t>路</a:t>
                </a:r>
                <a:endParaRPr lang="en-US" altLang="zh-CN" sz="600" dirty="0">
                  <a:ln w="3175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glow rad="63500">
                      <a:schemeClr val="bg1">
                        <a:alpha val="40000"/>
                      </a:schemeClr>
                    </a:glow>
                  </a:effectLst>
                </a:endParaRPr>
              </a:p>
            </p:txBody>
          </p:sp>
          <p:sp>
            <p:nvSpPr>
              <p:cNvPr id="62" name="文本框 61">
                <a:extLst>
                  <a:ext uri="{FF2B5EF4-FFF2-40B4-BE49-F238E27FC236}">
                    <a16:creationId xmlns:a16="http://schemas.microsoft.com/office/drawing/2014/main" id="{A5F320BF-DD15-EFFB-BC8B-09FFDC323D3C}"/>
                  </a:ext>
                </a:extLst>
              </p:cNvPr>
              <p:cNvSpPr txBox="1"/>
              <p:nvPr/>
            </p:nvSpPr>
            <p:spPr>
              <a:xfrm>
                <a:off x="6847911" y="2923576"/>
                <a:ext cx="547299" cy="386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>
                  <a:defRPr sz="900" b="1">
                    <a:ln w="3175">
                      <a:solidFill>
                        <a:schemeClr val="bg1"/>
                      </a:solidFill>
                    </a:ln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sz="600" dirty="0">
                    <a:ln w="3175"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</a:rPr>
                  <a:t>林</a:t>
                </a:r>
                <a:endParaRPr lang="en-US" altLang="zh-CN" sz="600" dirty="0">
                  <a:ln w="3175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glow rad="63500">
                      <a:schemeClr val="bg1">
                        <a:alpha val="40000"/>
                      </a:schemeClr>
                    </a:glow>
                  </a:effectLst>
                </a:endParaRPr>
              </a:p>
            </p:txBody>
          </p:sp>
          <p:sp>
            <p:nvSpPr>
              <p:cNvPr id="63" name="文本框 62">
                <a:extLst>
                  <a:ext uri="{FF2B5EF4-FFF2-40B4-BE49-F238E27FC236}">
                    <a16:creationId xmlns:a16="http://schemas.microsoft.com/office/drawing/2014/main" id="{79F3D925-06BD-94E1-2B6E-3BDF9BB90279}"/>
                  </a:ext>
                </a:extLst>
              </p:cNvPr>
              <p:cNvSpPr txBox="1"/>
              <p:nvPr/>
            </p:nvSpPr>
            <p:spPr>
              <a:xfrm>
                <a:off x="7657125" y="4546095"/>
                <a:ext cx="547299" cy="386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>
                  <a:defRPr sz="900" b="1">
                    <a:ln w="3175">
                      <a:solidFill>
                        <a:schemeClr val="bg1"/>
                      </a:solidFill>
                    </a:ln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sz="600" dirty="0">
                    <a:ln w="3175"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</a:rPr>
                  <a:t>山</a:t>
                </a:r>
                <a:endParaRPr lang="en-US" altLang="zh-CN" sz="600" dirty="0">
                  <a:ln w="3175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glow rad="63500">
                      <a:schemeClr val="bg1">
                        <a:alpha val="40000"/>
                      </a:schemeClr>
                    </a:glow>
                  </a:effectLst>
                </a:endParaRPr>
              </a:p>
            </p:txBody>
          </p:sp>
          <p:sp>
            <p:nvSpPr>
              <p:cNvPr id="64" name="文本框 63">
                <a:extLst>
                  <a:ext uri="{FF2B5EF4-FFF2-40B4-BE49-F238E27FC236}">
                    <a16:creationId xmlns:a16="http://schemas.microsoft.com/office/drawing/2014/main" id="{33B85472-B553-6BED-6684-DD51BBEFCCE3}"/>
                  </a:ext>
                </a:extLst>
              </p:cNvPr>
              <p:cNvSpPr txBox="1"/>
              <p:nvPr/>
            </p:nvSpPr>
            <p:spPr>
              <a:xfrm>
                <a:off x="6393695" y="4401158"/>
                <a:ext cx="547299" cy="386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>
                  <a:defRPr sz="900" b="1">
                    <a:ln w="3175">
                      <a:solidFill>
                        <a:schemeClr val="bg1"/>
                      </a:solidFill>
                    </a:ln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sz="600" dirty="0">
                    <a:ln w="3175"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</a:rPr>
                  <a:t>玉</a:t>
                </a:r>
                <a:endParaRPr lang="en-US" altLang="zh-CN" sz="600" dirty="0">
                  <a:ln w="3175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glow rad="63500">
                      <a:schemeClr val="bg1">
                        <a:alpha val="40000"/>
                      </a:schemeClr>
                    </a:glow>
                  </a:effectLst>
                </a:endParaRPr>
              </a:p>
            </p:txBody>
          </p:sp>
          <p:sp>
            <p:nvSpPr>
              <p:cNvPr id="65" name="文本框 64">
                <a:extLst>
                  <a:ext uri="{FF2B5EF4-FFF2-40B4-BE49-F238E27FC236}">
                    <a16:creationId xmlns:a16="http://schemas.microsoft.com/office/drawing/2014/main" id="{6CBD6190-3DA3-0044-AF90-6722EFDA7431}"/>
                  </a:ext>
                </a:extLst>
              </p:cNvPr>
              <p:cNvSpPr txBox="1"/>
              <p:nvPr/>
            </p:nvSpPr>
            <p:spPr>
              <a:xfrm>
                <a:off x="6386482" y="5221403"/>
                <a:ext cx="547299" cy="386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>
                  <a:defRPr sz="900" b="1">
                    <a:ln w="3175">
                      <a:solidFill>
                        <a:schemeClr val="bg1"/>
                      </a:solidFill>
                    </a:ln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sz="600" dirty="0">
                    <a:ln w="3175"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</a:rPr>
                  <a:t>湖</a:t>
                </a:r>
                <a:endParaRPr lang="en-US" altLang="zh-CN" sz="600" dirty="0">
                  <a:ln w="3175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glow rad="63500">
                      <a:schemeClr val="bg1">
                        <a:alpha val="40000"/>
                      </a:schemeClr>
                    </a:glow>
                  </a:effectLst>
                </a:endParaRPr>
              </a:p>
            </p:txBody>
          </p:sp>
          <p:sp>
            <p:nvSpPr>
              <p:cNvPr id="66" name="文本框 65">
                <a:extLst>
                  <a:ext uri="{FF2B5EF4-FFF2-40B4-BE49-F238E27FC236}">
                    <a16:creationId xmlns:a16="http://schemas.microsoft.com/office/drawing/2014/main" id="{AF151BFF-D3C1-E700-C9A3-5C396C24079B}"/>
                  </a:ext>
                </a:extLst>
              </p:cNvPr>
              <p:cNvSpPr txBox="1"/>
              <p:nvPr/>
            </p:nvSpPr>
            <p:spPr>
              <a:xfrm>
                <a:off x="6407431" y="6104107"/>
                <a:ext cx="547299" cy="386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>
                  <a:defRPr sz="900" b="1">
                    <a:ln w="3175">
                      <a:solidFill>
                        <a:schemeClr val="bg1"/>
                      </a:solidFill>
                    </a:ln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sz="600" dirty="0">
                    <a:ln w="3175"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</a:rPr>
                  <a:t>路</a:t>
                </a:r>
                <a:endParaRPr lang="en-US" altLang="zh-CN" sz="600" dirty="0">
                  <a:ln w="3175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glow rad="63500">
                      <a:schemeClr val="bg1">
                        <a:alpha val="40000"/>
                      </a:schemeClr>
                    </a:glow>
                  </a:effectLst>
                </a:endParaRPr>
              </a:p>
            </p:txBody>
          </p:sp>
          <p:sp>
            <p:nvSpPr>
              <p:cNvPr id="67" name="文本框 66">
                <a:extLst>
                  <a:ext uri="{FF2B5EF4-FFF2-40B4-BE49-F238E27FC236}">
                    <a16:creationId xmlns:a16="http://schemas.microsoft.com/office/drawing/2014/main" id="{C2D5B94D-DAE7-A0FF-82A3-7CD3FCB841A6}"/>
                  </a:ext>
                </a:extLst>
              </p:cNvPr>
              <p:cNvSpPr txBox="1"/>
              <p:nvPr/>
            </p:nvSpPr>
            <p:spPr>
              <a:xfrm>
                <a:off x="6686784" y="2656384"/>
                <a:ext cx="547299" cy="386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>
                  <a:defRPr sz="900" b="1">
                    <a:ln w="3175">
                      <a:solidFill>
                        <a:schemeClr val="bg1"/>
                      </a:solidFill>
                    </a:ln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sz="600" dirty="0">
                    <a:ln w="3175"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</a:rPr>
                  <a:t>柱</a:t>
                </a:r>
                <a:endParaRPr lang="en-US" altLang="zh-CN" sz="600" dirty="0">
                  <a:ln w="3175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glow rad="63500">
                      <a:schemeClr val="bg1">
                        <a:alpha val="40000"/>
                      </a:schemeClr>
                    </a:glow>
                  </a:effectLst>
                </a:endParaRPr>
              </a:p>
            </p:txBody>
          </p:sp>
          <p:sp>
            <p:nvSpPr>
              <p:cNvPr id="70" name="文本框 69">
                <a:extLst>
                  <a:ext uri="{FF2B5EF4-FFF2-40B4-BE49-F238E27FC236}">
                    <a16:creationId xmlns:a16="http://schemas.microsoft.com/office/drawing/2014/main" id="{FA2C89CB-BE5C-87D0-9ECD-FBB945ECB6F9}"/>
                  </a:ext>
                </a:extLst>
              </p:cNvPr>
              <p:cNvSpPr txBox="1"/>
              <p:nvPr/>
            </p:nvSpPr>
            <p:spPr>
              <a:xfrm>
                <a:off x="5096991" y="2256700"/>
                <a:ext cx="547299" cy="386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" b="1" dirty="0">
                    <a:ln w="3175"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枫</a:t>
                </a:r>
                <a:endParaRPr lang="en-US" altLang="zh-CN" sz="600" b="1" dirty="0">
                  <a:ln w="3175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glow rad="63500">
                      <a:schemeClr val="bg1">
                        <a:alpha val="4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" name="文本框 70">
                <a:extLst>
                  <a:ext uri="{FF2B5EF4-FFF2-40B4-BE49-F238E27FC236}">
                    <a16:creationId xmlns:a16="http://schemas.microsoft.com/office/drawing/2014/main" id="{5CE6789A-8578-6F36-0D6D-B90F88AB2AA0}"/>
                  </a:ext>
                </a:extLst>
              </p:cNvPr>
              <p:cNvSpPr txBox="1"/>
              <p:nvPr/>
            </p:nvSpPr>
            <p:spPr>
              <a:xfrm>
                <a:off x="4790956" y="3471258"/>
                <a:ext cx="547299" cy="386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>
                  <a:defRPr sz="900" b="1">
                    <a:ln w="3175">
                      <a:solidFill>
                        <a:schemeClr val="bg1"/>
                      </a:solidFill>
                    </a:ln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sz="600" dirty="0">
                    <a:ln w="3175"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</a:rPr>
                  <a:t>彩</a:t>
                </a:r>
                <a:endParaRPr lang="en-US" altLang="zh-CN" sz="600" dirty="0">
                  <a:ln w="3175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glow rad="63500">
                      <a:schemeClr val="bg1">
                        <a:alpha val="40000"/>
                      </a:schemeClr>
                    </a:glow>
                  </a:effectLst>
                </a:endParaRPr>
              </a:p>
            </p:txBody>
          </p:sp>
          <p:sp>
            <p:nvSpPr>
              <p:cNvPr id="72" name="文本框 71">
                <a:extLst>
                  <a:ext uri="{FF2B5EF4-FFF2-40B4-BE49-F238E27FC236}">
                    <a16:creationId xmlns:a16="http://schemas.microsoft.com/office/drawing/2014/main" id="{BD6C8745-0BFB-128C-46A4-A9E53139B87D}"/>
                  </a:ext>
                </a:extLst>
              </p:cNvPr>
              <p:cNvSpPr txBox="1"/>
              <p:nvPr/>
            </p:nvSpPr>
            <p:spPr>
              <a:xfrm>
                <a:off x="4207787" y="4393518"/>
                <a:ext cx="547299" cy="386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>
                  <a:defRPr sz="900" b="1">
                    <a:ln w="3175">
                      <a:solidFill>
                        <a:schemeClr val="bg1"/>
                      </a:solidFill>
                    </a:ln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sz="600" dirty="0">
                    <a:ln w="3175"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</a:rPr>
                  <a:t>路</a:t>
                </a:r>
                <a:endParaRPr lang="en-US" altLang="zh-CN" sz="600" dirty="0">
                  <a:ln w="3175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glow rad="63500">
                      <a:schemeClr val="bg1">
                        <a:alpha val="40000"/>
                      </a:schemeClr>
                    </a:glow>
                  </a:effectLst>
                </a:endParaRPr>
              </a:p>
            </p:txBody>
          </p:sp>
          <p:sp>
            <p:nvSpPr>
              <p:cNvPr id="73" name="文本框 72">
                <a:extLst>
                  <a:ext uri="{FF2B5EF4-FFF2-40B4-BE49-F238E27FC236}">
                    <a16:creationId xmlns:a16="http://schemas.microsoft.com/office/drawing/2014/main" id="{8F339359-29D2-9E2A-8FA7-D7F669C9B3B2}"/>
                  </a:ext>
                </a:extLst>
              </p:cNvPr>
              <p:cNvSpPr txBox="1"/>
              <p:nvPr/>
            </p:nvSpPr>
            <p:spPr>
              <a:xfrm>
                <a:off x="5260296" y="1541527"/>
                <a:ext cx="547299" cy="386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>
                  <a:defRPr sz="900" b="1">
                    <a:ln w="3175">
                      <a:solidFill>
                        <a:schemeClr val="bg1"/>
                      </a:solidFill>
                    </a:ln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sz="600" dirty="0">
                    <a:ln w="3175"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</a:rPr>
                  <a:t>冶</a:t>
                </a:r>
                <a:endParaRPr lang="en-US" altLang="zh-CN" sz="600" dirty="0">
                  <a:ln w="3175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glow rad="63500">
                      <a:schemeClr val="bg1">
                        <a:alpha val="40000"/>
                      </a:schemeClr>
                    </a:glow>
                  </a:effectLst>
                </a:endParaRPr>
              </a:p>
            </p:txBody>
          </p:sp>
          <p:sp>
            <p:nvSpPr>
              <p:cNvPr id="74" name="文本框 73">
                <a:extLst>
                  <a:ext uri="{FF2B5EF4-FFF2-40B4-BE49-F238E27FC236}">
                    <a16:creationId xmlns:a16="http://schemas.microsoft.com/office/drawing/2014/main" id="{A42CC3A9-D58B-911A-3A94-62C4D3A37738}"/>
                  </a:ext>
                </a:extLst>
              </p:cNvPr>
              <p:cNvSpPr txBox="1"/>
              <p:nvPr/>
            </p:nvSpPr>
            <p:spPr>
              <a:xfrm>
                <a:off x="6955910" y="1408697"/>
                <a:ext cx="547299" cy="386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>
                  <a:defRPr sz="900" b="1">
                    <a:ln w="3175">
                      <a:solidFill>
                        <a:schemeClr val="bg1"/>
                      </a:solidFill>
                    </a:ln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sz="600" dirty="0">
                    <a:ln w="3175"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</a:rPr>
                  <a:t>线</a:t>
                </a:r>
                <a:endParaRPr lang="en-US" altLang="zh-CN" sz="600" dirty="0">
                  <a:ln w="3175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glow rad="63500">
                      <a:schemeClr val="bg1">
                        <a:alpha val="40000"/>
                      </a:schemeClr>
                    </a:glow>
                  </a:effectLst>
                </a:endParaRPr>
              </a:p>
            </p:txBody>
          </p:sp>
          <p:sp>
            <p:nvSpPr>
              <p:cNvPr id="75" name="文本框 74">
                <a:extLst>
                  <a:ext uri="{FF2B5EF4-FFF2-40B4-BE49-F238E27FC236}">
                    <a16:creationId xmlns:a16="http://schemas.microsoft.com/office/drawing/2014/main" id="{0C6E5ED7-D367-D2BB-CAC0-7CC1609E3B82}"/>
                  </a:ext>
                </a:extLst>
              </p:cNvPr>
              <p:cNvSpPr txBox="1"/>
              <p:nvPr/>
            </p:nvSpPr>
            <p:spPr>
              <a:xfrm>
                <a:off x="6104351" y="1491741"/>
                <a:ext cx="547299" cy="386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>
                  <a:defRPr sz="900" b="1">
                    <a:ln w="3175">
                      <a:solidFill>
                        <a:schemeClr val="bg1"/>
                      </a:solidFill>
                    </a:ln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sz="600" dirty="0">
                    <a:ln w="3175"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</a:rPr>
                  <a:t>竹</a:t>
                </a:r>
                <a:endParaRPr lang="en-US" altLang="zh-CN" sz="600" dirty="0">
                  <a:ln w="3175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glow rad="63500">
                      <a:schemeClr val="bg1">
                        <a:alpha val="40000"/>
                      </a:schemeClr>
                    </a:glow>
                  </a:effectLst>
                </a:endParaRPr>
              </a:p>
            </p:txBody>
          </p:sp>
          <p:sp>
            <p:nvSpPr>
              <p:cNvPr id="77" name="文本框 76">
                <a:extLst>
                  <a:ext uri="{FF2B5EF4-FFF2-40B4-BE49-F238E27FC236}">
                    <a16:creationId xmlns:a16="http://schemas.microsoft.com/office/drawing/2014/main" id="{77468A56-5BCC-30A0-103C-CE4B4FA8469E}"/>
                  </a:ext>
                </a:extLst>
              </p:cNvPr>
              <p:cNvSpPr txBox="1"/>
              <p:nvPr/>
            </p:nvSpPr>
            <p:spPr>
              <a:xfrm>
                <a:off x="6987921" y="3187983"/>
                <a:ext cx="547299" cy="386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>
                  <a:defRPr sz="900" b="1">
                    <a:ln w="3175">
                      <a:solidFill>
                        <a:schemeClr val="bg1"/>
                      </a:solidFill>
                    </a:ln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sz="600" dirty="0">
                    <a:ln w="3175"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</a:rPr>
                  <a:t>路</a:t>
                </a:r>
                <a:endParaRPr lang="en-US" altLang="zh-CN" sz="600" dirty="0">
                  <a:ln w="3175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glow rad="63500">
                      <a:schemeClr val="bg1">
                        <a:alpha val="40000"/>
                      </a:schemeClr>
                    </a:glow>
                  </a:effectLst>
                </a:endParaRPr>
              </a:p>
            </p:txBody>
          </p:sp>
          <p:sp>
            <p:nvSpPr>
              <p:cNvPr id="78" name="文本框 77">
                <a:extLst>
                  <a:ext uri="{FF2B5EF4-FFF2-40B4-BE49-F238E27FC236}">
                    <a16:creationId xmlns:a16="http://schemas.microsoft.com/office/drawing/2014/main" id="{6C4EA1C3-5E6A-5ABA-5B85-4BA4B2669196}"/>
                  </a:ext>
                </a:extLst>
              </p:cNvPr>
              <p:cNvSpPr txBox="1"/>
              <p:nvPr/>
            </p:nvSpPr>
            <p:spPr>
              <a:xfrm>
                <a:off x="7846970" y="4876537"/>
                <a:ext cx="547299" cy="386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>
                  <a:defRPr sz="900" b="1">
                    <a:ln w="3175">
                      <a:solidFill>
                        <a:schemeClr val="bg1"/>
                      </a:solidFill>
                    </a:ln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sz="600" dirty="0">
                    <a:ln w="3175"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</a:rPr>
                  <a:t>路</a:t>
                </a:r>
                <a:endParaRPr lang="en-US" altLang="zh-CN" sz="600" dirty="0">
                  <a:ln w="3175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glow rad="63500">
                      <a:schemeClr val="bg1">
                        <a:alpha val="40000"/>
                      </a:schemeClr>
                    </a:glow>
                  </a:effectLst>
                </a:endParaRPr>
              </a:p>
            </p:txBody>
          </p:sp>
          <p:sp>
            <p:nvSpPr>
              <p:cNvPr id="79" name="文本框 78">
                <a:extLst>
                  <a:ext uri="{FF2B5EF4-FFF2-40B4-BE49-F238E27FC236}">
                    <a16:creationId xmlns:a16="http://schemas.microsoft.com/office/drawing/2014/main" id="{623010AB-4B24-3780-1703-71F19C5831B3}"/>
                  </a:ext>
                </a:extLst>
              </p:cNvPr>
              <p:cNvSpPr txBox="1"/>
              <p:nvPr/>
            </p:nvSpPr>
            <p:spPr>
              <a:xfrm>
                <a:off x="7489831" y="4178632"/>
                <a:ext cx="547299" cy="386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>
                  <a:defRPr sz="900" b="1">
                    <a:ln w="3175">
                      <a:solidFill>
                        <a:schemeClr val="bg1"/>
                      </a:solidFill>
                    </a:ln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sz="600" dirty="0">
                    <a:ln w="3175"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</a:rPr>
                  <a:t>公</a:t>
                </a:r>
                <a:endParaRPr lang="en-US" altLang="zh-CN" sz="600" dirty="0">
                  <a:ln w="3175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glow rad="63500">
                      <a:schemeClr val="bg1">
                        <a:alpha val="40000"/>
                      </a:schemeClr>
                    </a:glow>
                  </a:effectLst>
                </a:endParaRPr>
              </a:p>
            </p:txBody>
          </p:sp>
          <p:sp>
            <p:nvSpPr>
              <p:cNvPr id="111" name="文本框 110">
                <a:extLst>
                  <a:ext uri="{FF2B5EF4-FFF2-40B4-BE49-F238E27FC236}">
                    <a16:creationId xmlns:a16="http://schemas.microsoft.com/office/drawing/2014/main" id="{95105AC0-639B-A676-F406-2459DE56F671}"/>
                  </a:ext>
                </a:extLst>
              </p:cNvPr>
              <p:cNvSpPr txBox="1"/>
              <p:nvPr/>
            </p:nvSpPr>
            <p:spPr>
              <a:xfrm>
                <a:off x="8355662" y="4578356"/>
                <a:ext cx="547299" cy="386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>
                  <a:defRPr sz="900" b="1">
                    <a:ln w="3175">
                      <a:solidFill>
                        <a:schemeClr val="bg1"/>
                      </a:solidFill>
                    </a:ln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sz="600" dirty="0" smtClean="0">
                    <a:ln w="3175"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</a:rPr>
                  <a:t>东</a:t>
                </a:r>
                <a:endParaRPr lang="en-US" altLang="zh-CN" sz="600" dirty="0">
                  <a:ln w="3175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glow rad="63500">
                      <a:schemeClr val="bg1">
                        <a:alpha val="40000"/>
                      </a:schemeClr>
                    </a:glow>
                  </a:effectLst>
                </a:endParaRPr>
              </a:p>
            </p:txBody>
          </p:sp>
          <p:sp>
            <p:nvSpPr>
              <p:cNvPr id="118" name="文本框 117">
                <a:extLst>
                  <a:ext uri="{FF2B5EF4-FFF2-40B4-BE49-F238E27FC236}">
                    <a16:creationId xmlns:a16="http://schemas.microsoft.com/office/drawing/2014/main" id="{95105AC0-639B-A676-F406-2459DE56F671}"/>
                  </a:ext>
                </a:extLst>
              </p:cNvPr>
              <p:cNvSpPr txBox="1"/>
              <p:nvPr/>
            </p:nvSpPr>
            <p:spPr>
              <a:xfrm>
                <a:off x="8199276" y="4725631"/>
                <a:ext cx="547299" cy="386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>
                  <a:defRPr sz="900" b="1">
                    <a:ln w="3175">
                      <a:solidFill>
                        <a:schemeClr val="bg1"/>
                      </a:solidFill>
                    </a:ln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sz="600" dirty="0" smtClean="0">
                    <a:ln w="3175"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</a:rPr>
                  <a:t>平</a:t>
                </a:r>
                <a:endParaRPr lang="en-US" altLang="zh-CN" sz="600" dirty="0">
                  <a:ln w="3175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glow rad="63500">
                      <a:schemeClr val="bg1">
                        <a:alpha val="40000"/>
                      </a:schemeClr>
                    </a:glow>
                  </a:effectLst>
                </a:endParaRPr>
              </a:p>
            </p:txBody>
          </p:sp>
          <p:sp>
            <p:nvSpPr>
              <p:cNvPr id="119" name="文本框 118">
                <a:extLst>
                  <a:ext uri="{FF2B5EF4-FFF2-40B4-BE49-F238E27FC236}">
                    <a16:creationId xmlns:a16="http://schemas.microsoft.com/office/drawing/2014/main" id="{95105AC0-639B-A676-F406-2459DE56F671}"/>
                  </a:ext>
                </a:extLst>
              </p:cNvPr>
              <p:cNvSpPr txBox="1"/>
              <p:nvPr/>
            </p:nvSpPr>
            <p:spPr>
              <a:xfrm>
                <a:off x="8080276" y="4964685"/>
                <a:ext cx="547299" cy="386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>
                  <a:defRPr sz="900" b="1">
                    <a:ln w="3175">
                      <a:solidFill>
                        <a:schemeClr val="bg1"/>
                      </a:solidFill>
                    </a:ln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sz="600" dirty="0" smtClean="0">
                    <a:ln w="3175"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</a:rPr>
                  <a:t>东</a:t>
                </a:r>
                <a:endParaRPr lang="en-US" altLang="zh-CN" sz="600" dirty="0">
                  <a:ln w="3175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glow rad="63500">
                      <a:schemeClr val="bg1">
                        <a:alpha val="40000"/>
                      </a:schemeClr>
                    </a:glow>
                  </a:effectLst>
                </a:endParaRPr>
              </a:p>
            </p:txBody>
          </p:sp>
          <p:sp>
            <p:nvSpPr>
              <p:cNvPr id="135" name="文本框 134">
                <a:extLst>
                  <a:ext uri="{FF2B5EF4-FFF2-40B4-BE49-F238E27FC236}">
                    <a16:creationId xmlns:a16="http://schemas.microsoft.com/office/drawing/2014/main" id="{95105AC0-639B-A676-F406-2459DE56F671}"/>
                  </a:ext>
                </a:extLst>
              </p:cNvPr>
              <p:cNvSpPr txBox="1"/>
              <p:nvPr/>
            </p:nvSpPr>
            <p:spPr>
              <a:xfrm>
                <a:off x="7907543" y="5178791"/>
                <a:ext cx="547299" cy="386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>
                  <a:defRPr sz="900" b="1">
                    <a:ln w="3175">
                      <a:solidFill>
                        <a:schemeClr val="bg1"/>
                      </a:solidFill>
                    </a:ln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sz="600" dirty="0">
                    <a:ln w="3175"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</a:rPr>
                  <a:t>路</a:t>
                </a:r>
                <a:endParaRPr lang="en-US" altLang="zh-CN" sz="600" dirty="0">
                  <a:ln w="3175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glow rad="63500">
                      <a:schemeClr val="bg1">
                        <a:alpha val="40000"/>
                      </a:schemeClr>
                    </a:glow>
                  </a:effectLst>
                </a:endParaRPr>
              </a:p>
            </p:txBody>
          </p:sp>
          <p:sp>
            <p:nvSpPr>
              <p:cNvPr id="136" name="文本框 135">
                <a:extLst>
                  <a:ext uri="{FF2B5EF4-FFF2-40B4-BE49-F238E27FC236}">
                    <a16:creationId xmlns:a16="http://schemas.microsoft.com/office/drawing/2014/main" id="{F18F8021-CB3A-9832-51CD-1A481084D427}"/>
                  </a:ext>
                </a:extLst>
              </p:cNvPr>
              <p:cNvSpPr txBox="1"/>
              <p:nvPr/>
            </p:nvSpPr>
            <p:spPr>
              <a:xfrm>
                <a:off x="6112832" y="3490544"/>
                <a:ext cx="547299" cy="386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>
                  <a:defRPr sz="900" b="1">
                    <a:ln w="3175">
                      <a:solidFill>
                        <a:schemeClr val="bg1"/>
                      </a:solidFill>
                    </a:ln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sz="600" dirty="0" smtClean="0">
                    <a:ln w="3175"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</a:rPr>
                  <a:t>四</a:t>
                </a:r>
                <a:endParaRPr lang="en-US" altLang="zh-CN" sz="600" dirty="0">
                  <a:ln w="3175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glow rad="63500">
                      <a:schemeClr val="bg1">
                        <a:alpha val="40000"/>
                      </a:schemeClr>
                    </a:glow>
                  </a:effectLst>
                </a:endParaRPr>
              </a:p>
            </p:txBody>
          </p:sp>
          <p:sp>
            <p:nvSpPr>
              <p:cNvPr id="137" name="文本框 136">
                <a:extLst>
                  <a:ext uri="{FF2B5EF4-FFF2-40B4-BE49-F238E27FC236}">
                    <a16:creationId xmlns:a16="http://schemas.microsoft.com/office/drawing/2014/main" id="{F18F8021-CB3A-9832-51CD-1A481084D427}"/>
                  </a:ext>
                </a:extLst>
              </p:cNvPr>
              <p:cNvSpPr txBox="1"/>
              <p:nvPr/>
            </p:nvSpPr>
            <p:spPr>
              <a:xfrm>
                <a:off x="6592993" y="3503312"/>
                <a:ext cx="547299" cy="386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>
                  <a:defRPr sz="900" b="1">
                    <a:ln w="3175">
                      <a:solidFill>
                        <a:schemeClr val="bg1"/>
                      </a:solidFill>
                    </a:ln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sz="600" dirty="0" smtClean="0">
                    <a:ln w="3175"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</a:rPr>
                  <a:t>合</a:t>
                </a:r>
                <a:endParaRPr lang="en-US" altLang="zh-CN" sz="600" dirty="0">
                  <a:ln w="3175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glow rad="63500">
                      <a:schemeClr val="bg1">
                        <a:alpha val="40000"/>
                      </a:schemeClr>
                    </a:glow>
                  </a:effectLst>
                </a:endParaRPr>
              </a:p>
            </p:txBody>
          </p:sp>
          <p:sp>
            <p:nvSpPr>
              <p:cNvPr id="138" name="文本框 137">
                <a:extLst>
                  <a:ext uri="{FF2B5EF4-FFF2-40B4-BE49-F238E27FC236}">
                    <a16:creationId xmlns:a16="http://schemas.microsoft.com/office/drawing/2014/main" id="{F18F8021-CB3A-9832-51CD-1A481084D427}"/>
                  </a:ext>
                </a:extLst>
              </p:cNvPr>
              <p:cNvSpPr txBox="1"/>
              <p:nvPr/>
            </p:nvSpPr>
            <p:spPr>
              <a:xfrm>
                <a:off x="7331101" y="3401160"/>
                <a:ext cx="547299" cy="386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>
                  <a:defRPr sz="900" b="1">
                    <a:ln w="3175">
                      <a:solidFill>
                        <a:schemeClr val="bg1"/>
                      </a:solidFill>
                    </a:ln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sz="600" dirty="0" smtClean="0">
                    <a:ln w="3175"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</a:rPr>
                  <a:t>墩</a:t>
                </a:r>
                <a:endParaRPr lang="en-US" altLang="zh-CN" sz="600" dirty="0">
                  <a:ln w="3175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glow rad="63500">
                      <a:schemeClr val="bg1">
                        <a:alpha val="40000"/>
                      </a:schemeClr>
                    </a:glow>
                  </a:effectLst>
                </a:endParaRPr>
              </a:p>
            </p:txBody>
          </p:sp>
          <p:sp>
            <p:nvSpPr>
              <p:cNvPr id="139" name="文本框 138">
                <a:extLst>
                  <a:ext uri="{FF2B5EF4-FFF2-40B4-BE49-F238E27FC236}">
                    <a16:creationId xmlns:a16="http://schemas.microsoft.com/office/drawing/2014/main" id="{77468A56-5BCC-30A0-103C-CE4B4FA8469E}"/>
                  </a:ext>
                </a:extLst>
              </p:cNvPr>
              <p:cNvSpPr txBox="1"/>
              <p:nvPr/>
            </p:nvSpPr>
            <p:spPr>
              <a:xfrm>
                <a:off x="7804121" y="3247681"/>
                <a:ext cx="547299" cy="386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>
                  <a:defRPr sz="900" b="1">
                    <a:ln w="3175">
                      <a:solidFill>
                        <a:schemeClr val="bg1"/>
                      </a:solidFill>
                    </a:ln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sz="600" dirty="0">
                    <a:ln w="3175"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</a:rPr>
                  <a:t>路</a:t>
                </a:r>
                <a:endParaRPr lang="en-US" altLang="zh-CN" sz="600" dirty="0">
                  <a:ln w="3175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glow rad="63500">
                      <a:schemeClr val="bg1">
                        <a:alpha val="40000"/>
                      </a:schemeClr>
                    </a:glow>
                  </a:effectLst>
                </a:endParaRPr>
              </a:p>
            </p:txBody>
          </p:sp>
          <p:sp>
            <p:nvSpPr>
              <p:cNvPr id="140" name="文本框 139">
                <a:extLst>
                  <a:ext uri="{FF2B5EF4-FFF2-40B4-BE49-F238E27FC236}">
                    <a16:creationId xmlns:a16="http://schemas.microsoft.com/office/drawing/2014/main" id="{33B85472-B553-6BED-6684-DD51BBEFCCE3}"/>
                  </a:ext>
                </a:extLst>
              </p:cNvPr>
              <p:cNvSpPr txBox="1"/>
              <p:nvPr/>
            </p:nvSpPr>
            <p:spPr>
              <a:xfrm>
                <a:off x="6632608" y="4122121"/>
                <a:ext cx="547299" cy="386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>
                  <a:defRPr sz="900" b="1">
                    <a:ln w="3175">
                      <a:solidFill>
                        <a:schemeClr val="bg1"/>
                      </a:solidFill>
                    </a:ln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sz="600" dirty="0">
                    <a:ln w="3175"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</a:rPr>
                  <a:t>玉</a:t>
                </a:r>
                <a:endParaRPr lang="en-US" altLang="zh-CN" sz="600" dirty="0">
                  <a:ln w="3175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glow rad="63500">
                      <a:schemeClr val="bg1">
                        <a:alpha val="40000"/>
                      </a:schemeClr>
                    </a:glow>
                  </a:effectLst>
                </a:endParaRPr>
              </a:p>
            </p:txBody>
          </p:sp>
          <p:sp>
            <p:nvSpPr>
              <p:cNvPr id="141" name="文本框 140">
                <a:extLst>
                  <a:ext uri="{FF2B5EF4-FFF2-40B4-BE49-F238E27FC236}">
                    <a16:creationId xmlns:a16="http://schemas.microsoft.com/office/drawing/2014/main" id="{6CBD6190-3DA3-0044-AF90-6722EFDA7431}"/>
                  </a:ext>
                </a:extLst>
              </p:cNvPr>
              <p:cNvSpPr txBox="1"/>
              <p:nvPr/>
            </p:nvSpPr>
            <p:spPr>
              <a:xfrm>
                <a:off x="7132690" y="4113481"/>
                <a:ext cx="547299" cy="386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>
                  <a:defRPr sz="900" b="1">
                    <a:ln w="3175">
                      <a:solidFill>
                        <a:schemeClr val="bg1"/>
                      </a:solidFill>
                    </a:ln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sz="600" dirty="0">
                    <a:ln w="3175"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</a:rPr>
                  <a:t>湖</a:t>
                </a:r>
                <a:endParaRPr lang="en-US" altLang="zh-CN" sz="600" dirty="0">
                  <a:ln w="3175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glow rad="63500">
                      <a:schemeClr val="bg1">
                        <a:alpha val="40000"/>
                      </a:schemeClr>
                    </a:glow>
                  </a:effectLst>
                </a:endParaRPr>
              </a:p>
            </p:txBody>
          </p:sp>
          <p:sp>
            <p:nvSpPr>
              <p:cNvPr id="142" name="文本框 141">
                <a:extLst>
                  <a:ext uri="{FF2B5EF4-FFF2-40B4-BE49-F238E27FC236}">
                    <a16:creationId xmlns:a16="http://schemas.microsoft.com/office/drawing/2014/main" id="{95105AC0-639B-A676-F406-2459DE56F671}"/>
                  </a:ext>
                </a:extLst>
              </p:cNvPr>
              <p:cNvSpPr txBox="1"/>
              <p:nvPr/>
            </p:nvSpPr>
            <p:spPr>
              <a:xfrm>
                <a:off x="7671977" y="3998862"/>
                <a:ext cx="547299" cy="386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>
                  <a:defRPr sz="900" b="1">
                    <a:ln w="3175">
                      <a:solidFill>
                        <a:schemeClr val="bg1"/>
                      </a:solidFill>
                    </a:ln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sz="600" dirty="0" smtClean="0">
                    <a:ln w="3175"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</a:rPr>
                  <a:t>东</a:t>
                </a:r>
                <a:endParaRPr lang="en-US" altLang="zh-CN" sz="600" dirty="0">
                  <a:ln w="3175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glow rad="63500">
                      <a:schemeClr val="bg1">
                        <a:alpha val="40000"/>
                      </a:schemeClr>
                    </a:glow>
                  </a:effectLst>
                </a:endParaRPr>
              </a:p>
            </p:txBody>
          </p:sp>
          <p:sp>
            <p:nvSpPr>
              <p:cNvPr id="143" name="文本框 142">
                <a:extLst>
                  <a:ext uri="{FF2B5EF4-FFF2-40B4-BE49-F238E27FC236}">
                    <a16:creationId xmlns:a16="http://schemas.microsoft.com/office/drawing/2014/main" id="{95105AC0-639B-A676-F406-2459DE56F671}"/>
                  </a:ext>
                </a:extLst>
              </p:cNvPr>
              <p:cNvSpPr txBox="1"/>
              <p:nvPr/>
            </p:nvSpPr>
            <p:spPr>
              <a:xfrm>
                <a:off x="8027168" y="3845892"/>
                <a:ext cx="547299" cy="386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>
                  <a:defRPr sz="900" b="1">
                    <a:ln w="3175">
                      <a:solidFill>
                        <a:schemeClr val="bg1"/>
                      </a:solidFill>
                    </a:ln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sz="600" dirty="0">
                    <a:ln w="3175"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</a:rPr>
                  <a:t>路</a:t>
                </a:r>
                <a:endParaRPr lang="en-US" altLang="zh-CN" sz="600" dirty="0">
                  <a:ln w="3175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glow rad="63500">
                      <a:schemeClr val="bg1">
                        <a:alpha val="40000"/>
                      </a:schemeClr>
                    </a:glow>
                  </a:effectLst>
                </a:endParaRPr>
              </a:p>
            </p:txBody>
          </p:sp>
        </p:grp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79A8D82D-AE47-CEB6-F796-D3772EADCCB7}"/>
                </a:ext>
              </a:extLst>
            </p:cNvPr>
            <p:cNvSpPr txBox="1"/>
            <p:nvPr/>
          </p:nvSpPr>
          <p:spPr>
            <a:xfrm>
              <a:off x="7512310" y="4399063"/>
              <a:ext cx="413060" cy="2915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900" b="1">
                  <a:ln w="3175">
                    <a:solidFill>
                      <a:schemeClr val="bg1"/>
                    </a:solidFill>
                  </a:ln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600" dirty="0">
                  <a:ln w="3175">
                    <a:noFill/>
                  </a:ln>
                  <a:effectLst>
                    <a:glow rad="63500">
                      <a:schemeClr val="bg1">
                        <a:alpha val="40000"/>
                      </a:schemeClr>
                    </a:glow>
                  </a:effectLst>
                </a:rPr>
                <a:t>唐</a:t>
              </a:r>
              <a:endParaRPr lang="en-US" altLang="zh-CN" sz="600" dirty="0">
                <a:ln w="3175">
                  <a:noFill/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</a:endParaRPr>
            </a:p>
          </p:txBody>
        </p:sp>
      </p:grpSp>
      <p:sp>
        <p:nvSpPr>
          <p:cNvPr id="3" name="文本框 15">
            <a:extLst>
              <a:ext uri="{FF2B5EF4-FFF2-40B4-BE49-F238E27FC236}">
                <a16:creationId xmlns:a16="http://schemas.microsoft.com/office/drawing/2014/main" id="{ACE17569-F3C6-7D55-A324-88A98D88A1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5346" y="9574695"/>
            <a:ext cx="907907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LHb010-02</a:t>
            </a:r>
            <a:r>
              <a:rPr lang="zh-CN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规划管理单元图则</a:t>
            </a:r>
          </a:p>
        </p:txBody>
      </p:sp>
    </p:spTree>
    <p:extLst>
      <p:ext uri="{BB962C8B-B14F-4D97-AF65-F5344CB8AC3E}">
        <p14:creationId xmlns:p14="http://schemas.microsoft.com/office/powerpoint/2010/main" val="172475394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2Y0ZDAzNDUzMWQxNTUxMjJmYzQwOTRhYjVjMTI3ZTA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5215</TotalTime>
  <Words>1001</Words>
  <Application>Microsoft Office PowerPoint</Application>
  <PresentationFormat>自定义</PresentationFormat>
  <Paragraphs>174</Paragraphs>
  <Slides>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0" baseType="lpstr">
      <vt:lpstr>等线</vt:lpstr>
      <vt:lpstr>宋体</vt:lpstr>
      <vt:lpstr>微软雅黑</vt:lpstr>
      <vt:lpstr>Arial</vt:lpstr>
      <vt:lpstr>Calibri</vt:lpstr>
      <vt:lpstr>Times New Roman</vt:lpstr>
      <vt:lpstr>Wingdings</vt:lpstr>
      <vt:lpstr>Office Theme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zc</dc:creator>
  <cp:lastModifiedBy>吴彬</cp:lastModifiedBy>
  <cp:revision>405</cp:revision>
  <cp:lastPrinted>2024-03-26T06:31:01Z</cp:lastPrinted>
  <dcterms:created xsi:type="dcterms:W3CDTF">2019-11-04T11:42:00Z</dcterms:created>
  <dcterms:modified xsi:type="dcterms:W3CDTF">2026-09-01T02:01:40Z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2019-10-16T00:00:00Z</vt:filetime>
  </property>
  <property fmtid="{D5CDD505-2E9C-101B-9397-08002B2CF9AE}" pid="3" name="Creator">
    <vt:lpwstr>Microsoft? Office PowerPoint 2007</vt:lpwstr>
  </property>
  <property fmtid="{D5CDD505-2E9C-101B-9397-08002B2CF9AE}" pid="4" name="LastSaved">
    <vt:filetime>2019-11-11T00:00:00Z</vt:filetime>
  </property>
  <property fmtid="{D5CDD505-2E9C-101B-9397-08002B2CF9AE}" pid="5" name="ICV">
    <vt:lpwstr>71574463EEF24D818072EAEF89BD15EC</vt:lpwstr>
  </property>
  <property fmtid="{D5CDD505-2E9C-101B-9397-08002B2CF9AE}" pid="6" name="KSOProductBuildVer">
    <vt:lpwstr>2052-11.1.0.12302</vt:lpwstr>
  </property>
</Properties>
</file>