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00"/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31" autoAdjust="0"/>
  </p:normalViewPr>
  <p:slideViewPr>
    <p:cSldViewPr showGuides="1">
      <p:cViewPr varScale="1">
        <p:scale>
          <a:sx n="78" d="100"/>
          <a:sy n="78" d="100"/>
        </p:scale>
        <p:origin x="138" y="126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727" b="7247"/>
          <a:stretch>
            <a:fillRect/>
          </a:stretch>
        </p:blipFill>
        <p:spPr>
          <a:xfrm>
            <a:off x="10045062" y="6381144"/>
            <a:ext cx="5110723" cy="3409532"/>
          </a:xfrm>
          <a:prstGeom prst="rect">
            <a:avLst/>
          </a:prstGeom>
          <a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201295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为进一步优化玄武红山新城片区用地布局，促进土地资源集约节约利用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，我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会同市土储中心开展了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南京黑墨营单元控制性详细规划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》MCb040—23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规划管理单元图则优化工作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201295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南京黑墨营单元控制性详细规划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》MCb040—23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规划管理单元图则优化成果向社会予以公布。</a:t>
            </a:r>
          </a:p>
          <a:p>
            <a:pPr marL="12700" indent="-12700" algn="just" eaLnBrk="1" hangingPunct="1">
              <a:lnSpc>
                <a:spcPct val="200000"/>
              </a:lnSpc>
            </a:pP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025-51817528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07826" y="2112876"/>
            <a:ext cx="4267088" cy="68095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南京黑墨营单元控制性详细规划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》MCb040—23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规划管理单元图则优化</a:t>
            </a:r>
            <a:endParaRPr lang="en-US" altLang="zh-CN" sz="16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>
            <a:extLst>
              <a:ext uri="{FF2B5EF4-FFF2-40B4-BE49-F238E27FC236}">
                <a16:creationId xmlns:a16="http://schemas.microsoft.com/office/drawing/2014/main" id="{25333B84-0629-0073-5EA8-E6945378AA61}"/>
              </a:ext>
            </a:extLst>
          </p:cNvPr>
          <p:cNvGrpSpPr/>
          <p:nvPr/>
        </p:nvGrpSpPr>
        <p:grpSpPr>
          <a:xfrm>
            <a:off x="769875" y="6127001"/>
            <a:ext cx="4219844" cy="3083734"/>
            <a:chOff x="4339063" y="2030858"/>
            <a:chExt cx="5566938" cy="4068149"/>
          </a:xfrm>
        </p:grpSpPr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CD72D29D-B07A-05C5-CC47-FF09C1254D09}"/>
                </a:ext>
              </a:extLst>
            </p:cNvPr>
            <p:cNvGrpSpPr/>
            <p:nvPr/>
          </p:nvGrpSpPr>
          <p:grpSpPr>
            <a:xfrm>
              <a:off x="4339063" y="2030858"/>
              <a:ext cx="5566938" cy="4068149"/>
              <a:chOff x="4339063" y="2030858"/>
              <a:chExt cx="5566938" cy="4068149"/>
            </a:xfrm>
          </p:grpSpPr>
          <p:pic>
            <p:nvPicPr>
              <p:cNvPr id="114" name="图片 113">
                <a:extLst>
                  <a:ext uri="{FF2B5EF4-FFF2-40B4-BE49-F238E27FC236}">
                    <a16:creationId xmlns:a16="http://schemas.microsoft.com/office/drawing/2014/main" id="{67657461-AB23-F4E4-74D7-775819216489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339063" y="2030858"/>
                <a:ext cx="5566938" cy="4046502"/>
              </a:xfrm>
              <a:prstGeom prst="rect">
                <a:avLst/>
              </a:prstGeom>
              <a:noFill/>
              <a:ln w="19050">
                <a:noFill/>
                <a:prstDash val="sysDash"/>
              </a:ln>
              <a:effectLst>
                <a:glow rad="12700">
                  <a:schemeClr val="bg1"/>
                </a:glow>
              </a:effectLst>
            </p:spPr>
          </p:pic>
          <p:sp>
            <p:nvSpPr>
              <p:cNvPr id="115" name="任意多边形: 形状 30">
                <a:extLst>
                  <a:ext uri="{FF2B5EF4-FFF2-40B4-BE49-F238E27FC236}">
                    <a16:creationId xmlns:a16="http://schemas.microsoft.com/office/drawing/2014/main" id="{AC631D3F-3C9E-76AB-6A01-F76A5B50C5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39063" y="2052505"/>
                <a:ext cx="5566938" cy="4046502"/>
              </a:xfrm>
              <a:custGeom>
                <a:avLst/>
                <a:gdLst>
                  <a:gd name="connsiteX0" fmla="*/ 1523575 w 5566938"/>
                  <a:gd name="connsiteY0" fmla="*/ 2267298 h 4046502"/>
                  <a:gd name="connsiteX1" fmla="*/ 1390225 w 5566938"/>
                  <a:gd name="connsiteY1" fmla="*/ 2700686 h 4046502"/>
                  <a:gd name="connsiteX2" fmla="*/ 1352125 w 5566938"/>
                  <a:gd name="connsiteY2" fmla="*/ 2755455 h 4046502"/>
                  <a:gd name="connsiteX3" fmla="*/ 1318788 w 5566938"/>
                  <a:gd name="connsiteY3" fmla="*/ 2791173 h 4046502"/>
                  <a:gd name="connsiteX4" fmla="*/ 1156862 w 5566938"/>
                  <a:gd name="connsiteY4" fmla="*/ 2905473 h 4046502"/>
                  <a:gd name="connsiteX5" fmla="*/ 1283068 w 5566938"/>
                  <a:gd name="connsiteY5" fmla="*/ 3007867 h 4046502"/>
                  <a:gd name="connsiteX6" fmla="*/ 1440231 w 5566938"/>
                  <a:gd name="connsiteY6" fmla="*/ 3034061 h 4046502"/>
                  <a:gd name="connsiteX7" fmla="*/ 1695025 w 5566938"/>
                  <a:gd name="connsiteY7" fmla="*/ 3019773 h 4046502"/>
                  <a:gd name="connsiteX8" fmla="*/ 1680737 w 5566938"/>
                  <a:gd name="connsiteY8" fmla="*/ 2267298 h 4046502"/>
                  <a:gd name="connsiteX9" fmla="*/ 0 w 5566938"/>
                  <a:gd name="connsiteY9" fmla="*/ 0 h 4046502"/>
                  <a:gd name="connsiteX10" fmla="*/ 5566938 w 5566938"/>
                  <a:gd name="connsiteY10" fmla="*/ 0 h 4046502"/>
                  <a:gd name="connsiteX11" fmla="*/ 5566938 w 5566938"/>
                  <a:gd name="connsiteY11" fmla="*/ 4046502 h 4046502"/>
                  <a:gd name="connsiteX12" fmla="*/ 0 w 5566938"/>
                  <a:gd name="connsiteY12" fmla="*/ 4046502 h 4046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66938" h="4046502">
                    <a:moveTo>
                      <a:pt x="1523575" y="2267298"/>
                    </a:moveTo>
                    <a:lnTo>
                      <a:pt x="1390225" y="2700686"/>
                    </a:lnTo>
                    <a:lnTo>
                      <a:pt x="1352125" y="2755455"/>
                    </a:lnTo>
                    <a:lnTo>
                      <a:pt x="1318788" y="2791173"/>
                    </a:lnTo>
                    <a:lnTo>
                      <a:pt x="1156862" y="2905473"/>
                    </a:lnTo>
                    <a:cubicBezTo>
                      <a:pt x="1148527" y="2943573"/>
                      <a:pt x="1235840" y="2986436"/>
                      <a:pt x="1283068" y="3007867"/>
                    </a:cubicBezTo>
                    <a:cubicBezTo>
                      <a:pt x="1330296" y="3029298"/>
                      <a:pt x="1371572" y="3032077"/>
                      <a:pt x="1440231" y="3034061"/>
                    </a:cubicBezTo>
                    <a:lnTo>
                      <a:pt x="1695025" y="3019773"/>
                    </a:lnTo>
                    <a:lnTo>
                      <a:pt x="1680737" y="2267298"/>
                    </a:lnTo>
                    <a:close/>
                    <a:moveTo>
                      <a:pt x="0" y="0"/>
                    </a:moveTo>
                    <a:lnTo>
                      <a:pt x="5566938" y="0"/>
                    </a:lnTo>
                    <a:lnTo>
                      <a:pt x="5566938" y="4046502"/>
                    </a:lnTo>
                    <a:lnTo>
                      <a:pt x="0" y="4046502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 w="31750">
                <a:noFill/>
                <a:prstDash val="sysDash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任意多边形: 形状 18">
              <a:extLst>
                <a:ext uri="{FF2B5EF4-FFF2-40B4-BE49-F238E27FC236}">
                  <a16:creationId xmlns:a16="http://schemas.microsoft.com/office/drawing/2014/main" id="{972C1154-A2CC-7D27-6815-16EB3D2651D1}"/>
                </a:ext>
              </a:extLst>
            </p:cNvPr>
            <p:cNvSpPr/>
            <p:nvPr/>
          </p:nvSpPr>
          <p:spPr bwMode="auto">
            <a:xfrm>
              <a:off x="6010275" y="3460750"/>
              <a:ext cx="47625" cy="2416175"/>
            </a:xfrm>
            <a:custGeom>
              <a:avLst/>
              <a:gdLst>
                <a:gd name="connsiteX0" fmla="*/ 73025 w 73025"/>
                <a:gd name="connsiteY0" fmla="*/ 0 h 2257425"/>
                <a:gd name="connsiteX1" fmla="*/ 0 w 73025"/>
                <a:gd name="connsiteY1" fmla="*/ 460375 h 2257425"/>
                <a:gd name="connsiteX2" fmla="*/ 22225 w 73025"/>
                <a:gd name="connsiteY2" fmla="*/ 2257425 h 2257425"/>
                <a:gd name="connsiteX0" fmla="*/ 47625 w 47625"/>
                <a:gd name="connsiteY0" fmla="*/ 0 h 2282825"/>
                <a:gd name="connsiteX1" fmla="*/ 0 w 47625"/>
                <a:gd name="connsiteY1" fmla="*/ 485775 h 2282825"/>
                <a:gd name="connsiteX2" fmla="*/ 22225 w 47625"/>
                <a:gd name="connsiteY2" fmla="*/ 2282825 h 2282825"/>
                <a:gd name="connsiteX0" fmla="*/ 47625 w 47625"/>
                <a:gd name="connsiteY0" fmla="*/ 0 h 2416175"/>
                <a:gd name="connsiteX1" fmla="*/ 0 w 47625"/>
                <a:gd name="connsiteY1" fmla="*/ 485775 h 2416175"/>
                <a:gd name="connsiteX2" fmla="*/ 17463 w 47625"/>
                <a:gd name="connsiteY2" fmla="*/ 2416175 h 2416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416175">
                  <a:moveTo>
                    <a:pt x="47625" y="0"/>
                  </a:moveTo>
                  <a:lnTo>
                    <a:pt x="0" y="485775"/>
                  </a:lnTo>
                  <a:lnTo>
                    <a:pt x="17463" y="2416175"/>
                  </a:lnTo>
                </a:path>
              </a:pathLst>
            </a:custGeom>
            <a:noFill/>
            <a:ln w="38100" cap="flat" cmpd="sng" algn="ctr">
              <a:solidFill>
                <a:schemeClr val="tx1">
                  <a:alpha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3" name="燕尾形 158">
              <a:extLst>
                <a:ext uri="{FF2B5EF4-FFF2-40B4-BE49-F238E27FC236}">
                  <a16:creationId xmlns:a16="http://schemas.microsoft.com/office/drawing/2014/main" id="{61BA3635-76CF-5DEC-EA5E-7568386A5BA6}"/>
                </a:ext>
              </a:extLst>
            </p:cNvPr>
            <p:cNvSpPr/>
            <p:nvPr/>
          </p:nvSpPr>
          <p:spPr>
            <a:xfrm rot="5400000">
              <a:off x="5966087" y="5794190"/>
              <a:ext cx="122047" cy="217723"/>
            </a:xfrm>
            <a:prstGeom prst="chevron">
              <a:avLst>
                <a:gd name="adj" fmla="val 64523"/>
              </a:avLst>
            </a:prstGeom>
            <a:solidFill>
              <a:schemeClr val="tx1">
                <a:alpha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燕尾形 158">
              <a:extLst>
                <a:ext uri="{FF2B5EF4-FFF2-40B4-BE49-F238E27FC236}">
                  <a16:creationId xmlns:a16="http://schemas.microsoft.com/office/drawing/2014/main" id="{90097D61-8AAC-C9B3-EF2D-8B0FB1174C6A}"/>
                </a:ext>
              </a:extLst>
            </p:cNvPr>
            <p:cNvSpPr/>
            <p:nvPr/>
          </p:nvSpPr>
          <p:spPr>
            <a:xfrm rot="16883376">
              <a:off x="6006402" y="3325619"/>
              <a:ext cx="122047" cy="217723"/>
            </a:xfrm>
            <a:prstGeom prst="chevron">
              <a:avLst>
                <a:gd name="adj" fmla="val 64523"/>
              </a:avLst>
            </a:prstGeom>
            <a:solidFill>
              <a:schemeClr val="tx1">
                <a:alpha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任意多边形: 形状 21">
              <a:extLst>
                <a:ext uri="{FF2B5EF4-FFF2-40B4-BE49-F238E27FC236}">
                  <a16:creationId xmlns:a16="http://schemas.microsoft.com/office/drawing/2014/main" id="{0839DB2B-A787-D1DC-B1F6-CDA077397FAB}"/>
                </a:ext>
              </a:extLst>
            </p:cNvPr>
            <p:cNvSpPr/>
            <p:nvPr/>
          </p:nvSpPr>
          <p:spPr bwMode="auto">
            <a:xfrm>
              <a:off x="4933950" y="3062288"/>
              <a:ext cx="4848225" cy="1997384"/>
            </a:xfrm>
            <a:custGeom>
              <a:avLst/>
              <a:gdLst>
                <a:gd name="connsiteX0" fmla="*/ 0 w 4848225"/>
                <a:gd name="connsiteY0" fmla="*/ 1404937 h 1997384"/>
                <a:gd name="connsiteX1" fmla="*/ 314325 w 4848225"/>
                <a:gd name="connsiteY1" fmla="*/ 1538287 h 1997384"/>
                <a:gd name="connsiteX2" fmla="*/ 523875 w 4848225"/>
                <a:gd name="connsiteY2" fmla="*/ 1762125 h 1997384"/>
                <a:gd name="connsiteX3" fmla="*/ 685800 w 4848225"/>
                <a:gd name="connsiteY3" fmla="*/ 1971675 h 1997384"/>
                <a:gd name="connsiteX4" fmla="*/ 1038225 w 4848225"/>
                <a:gd name="connsiteY4" fmla="*/ 1995487 h 1997384"/>
                <a:gd name="connsiteX5" fmla="*/ 1266825 w 4848225"/>
                <a:gd name="connsiteY5" fmla="*/ 1985962 h 1997384"/>
                <a:gd name="connsiteX6" fmla="*/ 1528763 w 4848225"/>
                <a:gd name="connsiteY6" fmla="*/ 1990725 h 1997384"/>
                <a:gd name="connsiteX7" fmla="*/ 1738313 w 4848225"/>
                <a:gd name="connsiteY7" fmla="*/ 1914525 h 1997384"/>
                <a:gd name="connsiteX8" fmla="*/ 2109788 w 4848225"/>
                <a:gd name="connsiteY8" fmla="*/ 1652587 h 1997384"/>
                <a:gd name="connsiteX9" fmla="*/ 2500313 w 4848225"/>
                <a:gd name="connsiteY9" fmla="*/ 1357312 h 1997384"/>
                <a:gd name="connsiteX10" fmla="*/ 2957513 w 4848225"/>
                <a:gd name="connsiteY10" fmla="*/ 1042987 h 1997384"/>
                <a:gd name="connsiteX11" fmla="*/ 3228975 w 4848225"/>
                <a:gd name="connsiteY11" fmla="*/ 904875 h 1997384"/>
                <a:gd name="connsiteX12" fmla="*/ 3471863 w 4848225"/>
                <a:gd name="connsiteY12" fmla="*/ 666750 h 1997384"/>
                <a:gd name="connsiteX13" fmla="*/ 3714750 w 4848225"/>
                <a:gd name="connsiteY13" fmla="*/ 442912 h 1997384"/>
                <a:gd name="connsiteX14" fmla="*/ 3929063 w 4848225"/>
                <a:gd name="connsiteY14" fmla="*/ 233362 h 1997384"/>
                <a:gd name="connsiteX15" fmla="*/ 4305300 w 4848225"/>
                <a:gd name="connsiteY15" fmla="*/ 95250 h 1997384"/>
                <a:gd name="connsiteX16" fmla="*/ 4848225 w 4848225"/>
                <a:gd name="connsiteY16" fmla="*/ 0 h 199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8225" h="1997384">
                  <a:moveTo>
                    <a:pt x="0" y="1404937"/>
                  </a:moveTo>
                  <a:cubicBezTo>
                    <a:pt x="113506" y="1441846"/>
                    <a:pt x="227013" y="1478756"/>
                    <a:pt x="314325" y="1538287"/>
                  </a:cubicBezTo>
                  <a:cubicBezTo>
                    <a:pt x="401637" y="1597818"/>
                    <a:pt x="461963" y="1689894"/>
                    <a:pt x="523875" y="1762125"/>
                  </a:cubicBezTo>
                  <a:cubicBezTo>
                    <a:pt x="585787" y="1834356"/>
                    <a:pt x="600075" y="1932781"/>
                    <a:pt x="685800" y="1971675"/>
                  </a:cubicBezTo>
                  <a:cubicBezTo>
                    <a:pt x="771525" y="2010569"/>
                    <a:pt x="941388" y="1993106"/>
                    <a:pt x="1038225" y="1995487"/>
                  </a:cubicBezTo>
                  <a:cubicBezTo>
                    <a:pt x="1135062" y="1997868"/>
                    <a:pt x="1266825" y="1985962"/>
                    <a:pt x="1266825" y="1985962"/>
                  </a:cubicBezTo>
                  <a:cubicBezTo>
                    <a:pt x="1348581" y="1985168"/>
                    <a:pt x="1450182" y="2002631"/>
                    <a:pt x="1528763" y="1990725"/>
                  </a:cubicBezTo>
                  <a:cubicBezTo>
                    <a:pt x="1607344" y="1978819"/>
                    <a:pt x="1641476" y="1970881"/>
                    <a:pt x="1738313" y="1914525"/>
                  </a:cubicBezTo>
                  <a:cubicBezTo>
                    <a:pt x="1835150" y="1858169"/>
                    <a:pt x="1982788" y="1745456"/>
                    <a:pt x="2109788" y="1652587"/>
                  </a:cubicBezTo>
                  <a:cubicBezTo>
                    <a:pt x="2236788" y="1559718"/>
                    <a:pt x="2359026" y="1458912"/>
                    <a:pt x="2500313" y="1357312"/>
                  </a:cubicBezTo>
                  <a:cubicBezTo>
                    <a:pt x="2641601" y="1255712"/>
                    <a:pt x="2836069" y="1118393"/>
                    <a:pt x="2957513" y="1042987"/>
                  </a:cubicBezTo>
                  <a:cubicBezTo>
                    <a:pt x="3078957" y="967581"/>
                    <a:pt x="3143250" y="967581"/>
                    <a:pt x="3228975" y="904875"/>
                  </a:cubicBezTo>
                  <a:cubicBezTo>
                    <a:pt x="3314700" y="842169"/>
                    <a:pt x="3390901" y="743744"/>
                    <a:pt x="3471863" y="666750"/>
                  </a:cubicBezTo>
                  <a:cubicBezTo>
                    <a:pt x="3552825" y="589756"/>
                    <a:pt x="3638550" y="515143"/>
                    <a:pt x="3714750" y="442912"/>
                  </a:cubicBezTo>
                  <a:cubicBezTo>
                    <a:pt x="3790950" y="370681"/>
                    <a:pt x="3830638" y="291306"/>
                    <a:pt x="3929063" y="233362"/>
                  </a:cubicBezTo>
                  <a:cubicBezTo>
                    <a:pt x="4027488" y="175418"/>
                    <a:pt x="4152106" y="134144"/>
                    <a:pt x="4305300" y="95250"/>
                  </a:cubicBezTo>
                  <a:cubicBezTo>
                    <a:pt x="4458494" y="56356"/>
                    <a:pt x="4653359" y="28178"/>
                    <a:pt x="4848225" y="0"/>
                  </a:cubicBezTo>
                </a:path>
              </a:pathLst>
            </a:custGeom>
            <a:noFill/>
            <a:ln w="38100" cap="flat" cmpd="sng" algn="ctr">
              <a:solidFill>
                <a:schemeClr val="tx1">
                  <a:alpha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6" name="燕尾形 158">
              <a:extLst>
                <a:ext uri="{FF2B5EF4-FFF2-40B4-BE49-F238E27FC236}">
                  <a16:creationId xmlns:a16="http://schemas.microsoft.com/office/drawing/2014/main" id="{E8AB3190-DE68-E884-241B-8A61CB4512AD}"/>
                </a:ext>
              </a:extLst>
            </p:cNvPr>
            <p:cNvSpPr/>
            <p:nvPr/>
          </p:nvSpPr>
          <p:spPr>
            <a:xfrm rot="20809400">
              <a:off x="9753876" y="2956751"/>
              <a:ext cx="122047" cy="217723"/>
            </a:xfrm>
            <a:prstGeom prst="chevron">
              <a:avLst>
                <a:gd name="adj" fmla="val 64523"/>
              </a:avLst>
            </a:prstGeom>
            <a:solidFill>
              <a:schemeClr val="tx1">
                <a:alpha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燕尾形 158">
              <a:extLst>
                <a:ext uri="{FF2B5EF4-FFF2-40B4-BE49-F238E27FC236}">
                  <a16:creationId xmlns:a16="http://schemas.microsoft.com/office/drawing/2014/main" id="{FD4B09E6-8B06-9392-A307-39E67429D241}"/>
                </a:ext>
              </a:extLst>
            </p:cNvPr>
            <p:cNvSpPr/>
            <p:nvPr/>
          </p:nvSpPr>
          <p:spPr>
            <a:xfrm rot="11988658">
              <a:off x="4856956" y="4355982"/>
              <a:ext cx="122047" cy="217723"/>
            </a:xfrm>
            <a:prstGeom prst="chevron">
              <a:avLst>
                <a:gd name="adj" fmla="val 64523"/>
              </a:avLst>
            </a:prstGeom>
            <a:solidFill>
              <a:schemeClr val="tx1">
                <a:alpha val="4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1">
              <a:extLst>
                <a:ext uri="{FF2B5EF4-FFF2-40B4-BE49-F238E27FC236}">
                  <a16:creationId xmlns:a16="http://schemas.microsoft.com/office/drawing/2014/main" id="{374D586F-666D-DD78-F75A-A123F984D585}"/>
                </a:ext>
              </a:extLst>
            </p:cNvPr>
            <p:cNvSpPr txBox="1"/>
            <p:nvPr/>
          </p:nvSpPr>
          <p:spPr>
            <a:xfrm>
              <a:off x="5752049" y="5080769"/>
              <a:ext cx="684918" cy="12180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dist">
                <a:defRPr sz="1200" b="1">
                  <a:effectLst>
                    <a:glow rad="101600">
                      <a:schemeClr val="bg1"/>
                    </a:glow>
                  </a:effectLst>
                </a:defRPr>
              </a:lvl1pPr>
            </a:lstStyle>
            <a:p>
              <a:r>
                <a:rPr lang="zh-CN" altLang="en-US" sz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红山南路</a:t>
              </a:r>
            </a:p>
          </p:txBody>
        </p:sp>
        <p:sp>
          <p:nvSpPr>
            <p:cNvPr id="109" name="任意多边形: 形状 25">
              <a:extLst>
                <a:ext uri="{FF2B5EF4-FFF2-40B4-BE49-F238E27FC236}">
                  <a16:creationId xmlns:a16="http://schemas.microsoft.com/office/drawing/2014/main" id="{D0CE57F7-A321-82B9-7705-947CBC57520A}"/>
                </a:ext>
              </a:extLst>
            </p:cNvPr>
            <p:cNvSpPr/>
            <p:nvPr/>
          </p:nvSpPr>
          <p:spPr bwMode="auto">
            <a:xfrm>
              <a:off x="5518087" y="4298156"/>
              <a:ext cx="516001" cy="766763"/>
            </a:xfrm>
            <a:custGeom>
              <a:avLst/>
              <a:gdLst>
                <a:gd name="connsiteX0" fmla="*/ 366713 w 538163"/>
                <a:gd name="connsiteY0" fmla="*/ 0 h 766763"/>
                <a:gd name="connsiteX1" fmla="*/ 523875 w 538163"/>
                <a:gd name="connsiteY1" fmla="*/ 0 h 766763"/>
                <a:gd name="connsiteX2" fmla="*/ 538163 w 538163"/>
                <a:gd name="connsiteY2" fmla="*/ 752475 h 766763"/>
                <a:gd name="connsiteX3" fmla="*/ 283369 w 538163"/>
                <a:gd name="connsiteY3" fmla="*/ 766763 h 766763"/>
                <a:gd name="connsiteX4" fmla="*/ 126206 w 538163"/>
                <a:gd name="connsiteY4" fmla="*/ 740569 h 766763"/>
                <a:gd name="connsiteX5" fmla="*/ 0 w 538163"/>
                <a:gd name="connsiteY5" fmla="*/ 638175 h 766763"/>
                <a:gd name="connsiteX6" fmla="*/ 176213 w 538163"/>
                <a:gd name="connsiteY6" fmla="*/ 511969 h 766763"/>
                <a:gd name="connsiteX7" fmla="*/ 195263 w 538163"/>
                <a:gd name="connsiteY7" fmla="*/ 488157 h 766763"/>
                <a:gd name="connsiteX8" fmla="*/ 233363 w 538163"/>
                <a:gd name="connsiteY8" fmla="*/ 433388 h 766763"/>
                <a:gd name="connsiteX9" fmla="*/ 366713 w 538163"/>
                <a:gd name="connsiteY9" fmla="*/ 0 h 766763"/>
                <a:gd name="connsiteX0" fmla="*/ 367269 w 538719"/>
                <a:gd name="connsiteY0" fmla="*/ 0 h 766763"/>
                <a:gd name="connsiteX1" fmla="*/ 524431 w 538719"/>
                <a:gd name="connsiteY1" fmla="*/ 0 h 766763"/>
                <a:gd name="connsiteX2" fmla="*/ 538719 w 538719"/>
                <a:gd name="connsiteY2" fmla="*/ 752475 h 766763"/>
                <a:gd name="connsiteX3" fmla="*/ 283925 w 538719"/>
                <a:gd name="connsiteY3" fmla="*/ 766763 h 766763"/>
                <a:gd name="connsiteX4" fmla="*/ 126762 w 538719"/>
                <a:gd name="connsiteY4" fmla="*/ 740569 h 766763"/>
                <a:gd name="connsiteX5" fmla="*/ 556 w 538719"/>
                <a:gd name="connsiteY5" fmla="*/ 638175 h 766763"/>
                <a:gd name="connsiteX6" fmla="*/ 176769 w 538719"/>
                <a:gd name="connsiteY6" fmla="*/ 511969 h 766763"/>
                <a:gd name="connsiteX7" fmla="*/ 195819 w 538719"/>
                <a:gd name="connsiteY7" fmla="*/ 488157 h 766763"/>
                <a:gd name="connsiteX8" fmla="*/ 233919 w 538719"/>
                <a:gd name="connsiteY8" fmla="*/ 433388 h 766763"/>
                <a:gd name="connsiteX9" fmla="*/ 367269 w 538719"/>
                <a:gd name="connsiteY9" fmla="*/ 0 h 766763"/>
                <a:gd name="connsiteX0" fmla="*/ 367269 w 538719"/>
                <a:gd name="connsiteY0" fmla="*/ 0 h 766763"/>
                <a:gd name="connsiteX1" fmla="*/ 524431 w 538719"/>
                <a:gd name="connsiteY1" fmla="*/ 0 h 766763"/>
                <a:gd name="connsiteX2" fmla="*/ 538719 w 538719"/>
                <a:gd name="connsiteY2" fmla="*/ 752475 h 766763"/>
                <a:gd name="connsiteX3" fmla="*/ 283925 w 538719"/>
                <a:gd name="connsiteY3" fmla="*/ 766763 h 766763"/>
                <a:gd name="connsiteX4" fmla="*/ 126762 w 538719"/>
                <a:gd name="connsiteY4" fmla="*/ 740569 h 766763"/>
                <a:gd name="connsiteX5" fmla="*/ 556 w 538719"/>
                <a:gd name="connsiteY5" fmla="*/ 638175 h 766763"/>
                <a:gd name="connsiteX6" fmla="*/ 162482 w 538719"/>
                <a:gd name="connsiteY6" fmla="*/ 523875 h 766763"/>
                <a:gd name="connsiteX7" fmla="*/ 195819 w 538719"/>
                <a:gd name="connsiteY7" fmla="*/ 488157 h 766763"/>
                <a:gd name="connsiteX8" fmla="*/ 233919 w 538719"/>
                <a:gd name="connsiteY8" fmla="*/ 433388 h 766763"/>
                <a:gd name="connsiteX9" fmla="*/ 367269 w 538719"/>
                <a:gd name="connsiteY9" fmla="*/ 0 h 766763"/>
                <a:gd name="connsiteX0" fmla="*/ 344551 w 516001"/>
                <a:gd name="connsiteY0" fmla="*/ 0 h 766763"/>
                <a:gd name="connsiteX1" fmla="*/ 501713 w 516001"/>
                <a:gd name="connsiteY1" fmla="*/ 0 h 766763"/>
                <a:gd name="connsiteX2" fmla="*/ 516001 w 516001"/>
                <a:gd name="connsiteY2" fmla="*/ 752475 h 766763"/>
                <a:gd name="connsiteX3" fmla="*/ 261207 w 516001"/>
                <a:gd name="connsiteY3" fmla="*/ 766763 h 766763"/>
                <a:gd name="connsiteX4" fmla="*/ 104044 w 516001"/>
                <a:gd name="connsiteY4" fmla="*/ 740569 h 766763"/>
                <a:gd name="connsiteX5" fmla="*/ 698 w 516001"/>
                <a:gd name="connsiteY5" fmla="*/ 621030 h 766763"/>
                <a:gd name="connsiteX6" fmla="*/ 139764 w 516001"/>
                <a:gd name="connsiteY6" fmla="*/ 523875 h 766763"/>
                <a:gd name="connsiteX7" fmla="*/ 173101 w 516001"/>
                <a:gd name="connsiteY7" fmla="*/ 488157 h 766763"/>
                <a:gd name="connsiteX8" fmla="*/ 211201 w 516001"/>
                <a:gd name="connsiteY8" fmla="*/ 433388 h 766763"/>
                <a:gd name="connsiteX9" fmla="*/ 344551 w 516001"/>
                <a:gd name="connsiteY9" fmla="*/ 0 h 76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6001" h="766763">
                  <a:moveTo>
                    <a:pt x="344551" y="0"/>
                  </a:moveTo>
                  <a:lnTo>
                    <a:pt x="501713" y="0"/>
                  </a:lnTo>
                  <a:lnTo>
                    <a:pt x="516001" y="752475"/>
                  </a:lnTo>
                  <a:lnTo>
                    <a:pt x="261207" y="766763"/>
                  </a:lnTo>
                  <a:cubicBezTo>
                    <a:pt x="192548" y="764779"/>
                    <a:pt x="147462" y="764858"/>
                    <a:pt x="104044" y="740569"/>
                  </a:cubicBezTo>
                  <a:cubicBezTo>
                    <a:pt x="60626" y="716280"/>
                    <a:pt x="-7637" y="659130"/>
                    <a:pt x="698" y="621030"/>
                  </a:cubicBezTo>
                  <a:lnTo>
                    <a:pt x="139764" y="523875"/>
                  </a:lnTo>
                  <a:lnTo>
                    <a:pt x="173101" y="488157"/>
                  </a:lnTo>
                  <a:lnTo>
                    <a:pt x="211201" y="433388"/>
                  </a:lnTo>
                  <a:lnTo>
                    <a:pt x="344551" y="0"/>
                  </a:lnTo>
                  <a:close/>
                </a:path>
              </a:pathLst>
            </a:custGeom>
            <a:noFill/>
            <a:ln w="22225">
              <a:solidFill>
                <a:srgbClr val="1C21F6"/>
              </a:solidFill>
              <a:prstDash val="sysDash"/>
            </a:ln>
            <a:effectLst>
              <a:glow rad="12700">
                <a:schemeClr val="bg1"/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12" name="文本框 1">
              <a:extLst>
                <a:ext uri="{FF2B5EF4-FFF2-40B4-BE49-F238E27FC236}">
                  <a16:creationId xmlns:a16="http://schemas.microsoft.com/office/drawing/2014/main" id="{8359CB09-AB22-7224-9F68-CFBBB4114630}"/>
                </a:ext>
              </a:extLst>
            </p:cNvPr>
            <p:cNvSpPr txBox="1"/>
            <p:nvPr/>
          </p:nvSpPr>
          <p:spPr>
            <a:xfrm>
              <a:off x="6011577" y="4385093"/>
              <a:ext cx="121808" cy="507456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>
              <a:defPPr>
                <a:defRPr lang="zh-CN"/>
              </a:defPPr>
              <a:lvl1pPr algn="dist">
                <a:defRPr sz="1200" b="1">
                  <a:effectLst>
                    <a:glow rad="101600">
                      <a:schemeClr val="bg1"/>
                    </a:glow>
                  </a:effectLst>
                </a:defRPr>
              </a:lvl1pPr>
            </a:lstStyle>
            <a:p>
              <a:r>
                <a:rPr lang="zh-CN" altLang="en-US" sz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红山路</a:t>
              </a:r>
            </a:p>
          </p:txBody>
        </p:sp>
        <p:sp>
          <p:nvSpPr>
            <p:cNvPr id="113" name="文本框 1">
              <a:extLst>
                <a:ext uri="{FF2B5EF4-FFF2-40B4-BE49-F238E27FC236}">
                  <a16:creationId xmlns:a16="http://schemas.microsoft.com/office/drawing/2014/main" id="{A11DFF50-F1B2-6E5F-8BF7-E8A618306F17}"/>
                </a:ext>
              </a:extLst>
            </p:cNvPr>
            <p:cNvSpPr txBox="1"/>
            <p:nvPr/>
          </p:nvSpPr>
          <p:spPr>
            <a:xfrm rot="1273672">
              <a:off x="5636689" y="4277832"/>
              <a:ext cx="121808" cy="507456"/>
            </a:xfrm>
            <a:prstGeom prst="rect">
              <a:avLst/>
            </a:prstGeom>
            <a:noFill/>
          </p:spPr>
          <p:txBody>
            <a:bodyPr vert="eaVert" wrap="square" lIns="0" tIns="0" rIns="0" bIns="0" rtlCol="0">
              <a:spAutoFit/>
            </a:bodyPr>
            <a:lstStyle>
              <a:defPPr>
                <a:defRPr lang="zh-CN"/>
              </a:defPPr>
              <a:lvl1pPr algn="dist">
                <a:defRPr sz="1200" b="1">
                  <a:effectLst>
                    <a:glow rad="101600">
                      <a:schemeClr val="bg1"/>
                    </a:glow>
                  </a:effectLst>
                </a:defRPr>
              </a:lvl1pPr>
            </a:lstStyle>
            <a:p>
              <a:r>
                <a:rPr lang="zh-CN" altLang="en-US" sz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红燕路</a:t>
              </a:r>
            </a:p>
          </p:txBody>
        </p:sp>
      </p:grpSp>
      <p:pic>
        <p:nvPicPr>
          <p:cNvPr id="71" name="图片 70" descr="地图&#10;&#10;描述已自动生成">
            <a:extLst>
              <a:ext uri="{FF2B5EF4-FFF2-40B4-BE49-F238E27FC236}">
                <a16:creationId xmlns:a16="http://schemas.microsoft.com/office/drawing/2014/main" id="{C16D8E24-DDA8-EF87-F779-B75148A467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926" y="2012127"/>
            <a:ext cx="3982634" cy="3338444"/>
          </a:xfrm>
          <a:prstGeom prst="rect">
            <a:avLst/>
          </a:prstGeom>
        </p:spPr>
      </p:pic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46221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则优化内容</a:t>
            </a:r>
            <a:endParaRPr lang="en-US" altLang="en-US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南京黑墨营单元控制性详细规划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》MCb040—23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规划管理单元图则优化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defRPr/>
            </a:pPr>
            <a:r>
              <a:rPr lang="zh-CN" altLang="en-US" sz="16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</a:t>
            </a:r>
            <a:r>
              <a:rPr lang="zh-CN" altLang="en-US" sz="16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地性质及控制</a:t>
            </a:r>
            <a:r>
              <a:rPr lang="zh-CN" altLang="en-US" sz="16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指标：</a:t>
            </a:r>
            <a:endParaRPr lang="en-US" altLang="zh-CN" sz="1600" dirty="0" smtClean="0"/>
          </a:p>
          <a:p>
            <a:pPr eaLnBrk="1" fontAlgn="auto" hangingPunct="1">
              <a:defRPr/>
            </a:pPr>
            <a:r>
              <a:rPr lang="zh-CN" altLang="en-US" sz="1600" dirty="0" smtClean="0"/>
              <a:t>（</a:t>
            </a:r>
            <a:r>
              <a:rPr lang="en-US" altLang="zh-CN" sz="1600" dirty="0"/>
              <a:t>1</a:t>
            </a:r>
            <a:r>
              <a:rPr lang="zh-CN" altLang="en-US" sz="1600" dirty="0" smtClean="0"/>
              <a:t>）</a:t>
            </a:r>
            <a:r>
              <a:rPr lang="en-US" altLang="zh-CN" sz="1600" dirty="0" smtClean="0"/>
              <a:t>23—07</a:t>
            </a:r>
            <a:r>
              <a:rPr lang="zh-CN" altLang="en-US" sz="1600" dirty="0" smtClean="0"/>
              <a:t>地块用</a:t>
            </a:r>
            <a:r>
              <a:rPr lang="zh-CN" altLang="en-US" sz="1600" dirty="0"/>
              <a:t>地性质调整为二类居住用地（</a:t>
            </a:r>
            <a:r>
              <a:rPr lang="en-US" altLang="zh-CN" sz="1600" dirty="0"/>
              <a:t>R2</a:t>
            </a:r>
            <a:r>
              <a:rPr lang="zh-CN" altLang="en-US" sz="1600" dirty="0"/>
              <a:t>），容积率≤</a:t>
            </a:r>
            <a:r>
              <a:rPr lang="en-US" altLang="zh-CN" sz="1600" dirty="0"/>
              <a:t>1.5</a:t>
            </a:r>
            <a:r>
              <a:rPr lang="zh-CN" altLang="en-US" sz="1600" dirty="0"/>
              <a:t>，建筑高度≤</a:t>
            </a:r>
            <a:r>
              <a:rPr lang="en-US" altLang="zh-CN" sz="1600" dirty="0"/>
              <a:t>24</a:t>
            </a:r>
            <a:r>
              <a:rPr lang="zh-CN" altLang="en-US" sz="1600" dirty="0"/>
              <a:t>米，建筑密度≤</a:t>
            </a:r>
            <a:r>
              <a:rPr lang="en-US" altLang="zh-CN" sz="1600" dirty="0"/>
              <a:t>30%</a:t>
            </a:r>
            <a:r>
              <a:rPr lang="zh-CN" altLang="en-US" sz="1600" dirty="0"/>
              <a:t>，绿地率≥</a:t>
            </a:r>
            <a:r>
              <a:rPr lang="en-US" altLang="zh-CN" sz="1600" dirty="0"/>
              <a:t>30%</a:t>
            </a:r>
            <a:r>
              <a:rPr lang="zh-CN" altLang="en-US" sz="1600" dirty="0"/>
              <a:t>；</a:t>
            </a:r>
            <a:r>
              <a:rPr lang="en-US" altLang="zh-CN" sz="1600" dirty="0"/>
              <a:t>23—09</a:t>
            </a:r>
            <a:r>
              <a:rPr lang="zh-CN" altLang="en-US" sz="1600" dirty="0"/>
              <a:t>地块用地</a:t>
            </a:r>
            <a:r>
              <a:rPr lang="zh-CN" altLang="en-US" sz="1600" dirty="0" smtClean="0"/>
              <a:t>性质调整</a:t>
            </a:r>
            <a:r>
              <a:rPr lang="zh-CN" altLang="en-US" sz="1600" dirty="0"/>
              <a:t>为公共交通场站和商业服务业混合用地（</a:t>
            </a:r>
            <a:r>
              <a:rPr lang="en-US" altLang="zh-CN" sz="1600" dirty="0"/>
              <a:t>S41+B</a:t>
            </a:r>
            <a:r>
              <a:rPr lang="zh-CN" altLang="en-US" sz="1600" dirty="0"/>
              <a:t>），</a:t>
            </a:r>
            <a:r>
              <a:rPr lang="zh-CN" altLang="en-US" sz="1600" dirty="0" smtClean="0"/>
              <a:t>绿地率调整为≥</a:t>
            </a:r>
            <a:r>
              <a:rPr lang="en-US" altLang="zh-CN" sz="1600" dirty="0"/>
              <a:t>15</a:t>
            </a:r>
            <a:r>
              <a:rPr lang="en-US" altLang="zh-CN" sz="1600" dirty="0" smtClean="0"/>
              <a:t>%</a:t>
            </a:r>
            <a:r>
              <a:rPr lang="zh-CN" altLang="en-US" sz="1600" dirty="0" smtClean="0"/>
              <a:t>，配套</a:t>
            </a:r>
            <a:r>
              <a:rPr lang="zh-CN" altLang="en-US" sz="1600" dirty="0"/>
              <a:t>设施为公交停保场，地块备注“商业服务业设施建筑面积不高于地上总建筑面积的</a:t>
            </a:r>
            <a:r>
              <a:rPr lang="en-US" altLang="zh-CN" sz="1600" dirty="0"/>
              <a:t>40%”</a:t>
            </a:r>
            <a:r>
              <a:rPr lang="zh-CN" altLang="en-US" sz="1600" dirty="0" smtClean="0"/>
              <a:t>；结合</a:t>
            </a:r>
            <a:r>
              <a:rPr lang="zh-CN" altLang="en-US" sz="1600" dirty="0"/>
              <a:t>土地权属及现状围墙边界</a:t>
            </a:r>
            <a:r>
              <a:rPr lang="zh-CN" altLang="en-US" sz="1600" dirty="0" smtClean="0"/>
              <a:t>调整</a:t>
            </a:r>
            <a:r>
              <a:rPr lang="en-US" altLang="zh-CN" sz="1600" dirty="0" smtClean="0"/>
              <a:t>23-03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05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10</a:t>
            </a:r>
            <a:r>
              <a:rPr lang="zh-CN" altLang="en-US" sz="1600" dirty="0" smtClean="0"/>
              <a:t>地块</a:t>
            </a:r>
            <a:r>
              <a:rPr lang="zh-CN" altLang="en-US" sz="1600" dirty="0"/>
              <a:t>边界。</a:t>
            </a:r>
          </a:p>
          <a:p>
            <a:pPr eaLnBrk="1" fontAlgn="auto" hangingPunct="1">
              <a:defRPr/>
            </a:pPr>
            <a:r>
              <a:rPr lang="zh-CN" altLang="en-US" sz="1600" dirty="0" smtClean="0"/>
              <a:t>（</a:t>
            </a:r>
            <a:r>
              <a:rPr lang="en-US" altLang="zh-CN" sz="1600" dirty="0" smtClean="0"/>
              <a:t>2</a:t>
            </a:r>
            <a:r>
              <a:rPr lang="zh-CN" altLang="en-US" sz="1600" dirty="0" smtClean="0"/>
              <a:t>）科</a:t>
            </a:r>
            <a:r>
              <a:rPr lang="zh-CN" altLang="en-US" sz="1600" dirty="0"/>
              <a:t>创路与红山路交叉口</a:t>
            </a:r>
            <a:r>
              <a:rPr lang="zh-CN" altLang="en-US" sz="1600" dirty="0" smtClean="0"/>
              <a:t>转弯半径调整</a:t>
            </a:r>
            <a:r>
              <a:rPr lang="zh-CN" altLang="en-US" sz="1600" dirty="0"/>
              <a:t>为</a:t>
            </a:r>
            <a:r>
              <a:rPr lang="en-US" altLang="zh-CN" sz="1600" dirty="0"/>
              <a:t>R=10</a:t>
            </a:r>
            <a:r>
              <a:rPr lang="zh-CN" altLang="en-US" sz="1600" dirty="0"/>
              <a:t>米 。</a:t>
            </a:r>
          </a:p>
          <a:p>
            <a:pPr eaLnBrk="1" fontAlgn="auto" hangingPunct="1">
              <a:defRPr/>
            </a:pPr>
            <a:endParaRPr lang="zh-CN" altLang="en-US" sz="1600" dirty="0"/>
          </a:p>
        </p:txBody>
      </p:sp>
      <p:sp>
        <p:nvSpPr>
          <p:cNvPr id="20" name="矩形 19"/>
          <p:cNvSpPr/>
          <p:nvPr/>
        </p:nvSpPr>
        <p:spPr>
          <a:xfrm>
            <a:off x="633036" y="9616350"/>
            <a:ext cx="39136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MCb040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  <a:endParaRPr lang="zh-CN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471" y="5455756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玄武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87541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MCb040—23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规划管理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单元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位于玄武区红山街道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，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东至红山路，南至红山南路，西至规划红燕路，北至大壮观路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，用地面积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约</a:t>
            </a:r>
            <a:r>
              <a:rPr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30.19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公顷。</a:t>
            </a:r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86419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2026〕123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矩形 3"/>
          <p:cNvSpPr/>
          <p:nvPr>
            <p:custDataLst>
              <p:tags r:id="rId1"/>
            </p:custDataLst>
          </p:nvPr>
        </p:nvSpPr>
        <p:spPr>
          <a:xfrm>
            <a:off x="896391" y="2325266"/>
            <a:ext cx="1240003" cy="23417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en-US" altLang="zh-CN" sz="9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MCb040—23</a:t>
            </a:r>
          </a:p>
          <a:p>
            <a:pPr algn="ctr"/>
            <a:r>
              <a:rPr lang="zh-CN" altLang="en-US" sz="9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9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单元图则</a:t>
            </a:r>
            <a:endParaRPr lang="zh-CN" altLang="en-US" sz="9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448405" y="2730762"/>
            <a:ext cx="126375" cy="126375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 flipH="1">
            <a:off x="902975" y="7307564"/>
            <a:ext cx="1110985" cy="586172"/>
            <a:chOff x="1833610" y="7517714"/>
            <a:chExt cx="1803758" cy="586172"/>
          </a:xfrm>
        </p:grpSpPr>
        <p:sp>
          <p:nvSpPr>
            <p:cNvPr id="42" name="任意多边形 41"/>
            <p:cNvSpPr/>
            <p:nvPr/>
          </p:nvSpPr>
          <p:spPr>
            <a:xfrm>
              <a:off x="1938808" y="7903903"/>
              <a:ext cx="1406097" cy="199983"/>
            </a:xfrm>
            <a:custGeom>
              <a:avLst/>
              <a:gdLst>
                <a:gd name="connsiteX0" fmla="*/ 0 w 2294313"/>
                <a:gd name="connsiteY0" fmla="*/ 224444 h 224444"/>
                <a:gd name="connsiteX1" fmla="*/ 290946 w 2294313"/>
                <a:gd name="connsiteY1" fmla="*/ 0 h 224444"/>
                <a:gd name="connsiteX2" fmla="*/ 2294313 w 2294313"/>
                <a:gd name="connsiteY2" fmla="*/ 0 h 224444"/>
                <a:gd name="connsiteX0" fmla="*/ 0 w 1749121"/>
                <a:gd name="connsiteY0" fmla="*/ 224444 h 224444"/>
                <a:gd name="connsiteX1" fmla="*/ 290946 w 1749121"/>
                <a:gd name="connsiteY1" fmla="*/ 0 h 224444"/>
                <a:gd name="connsiteX2" fmla="*/ 1749121 w 1749121"/>
                <a:gd name="connsiteY2" fmla="*/ 3563 h 224444"/>
                <a:gd name="connsiteX0" fmla="*/ 0 w 1578081"/>
                <a:gd name="connsiteY0" fmla="*/ 224444 h 224444"/>
                <a:gd name="connsiteX1" fmla="*/ 290946 w 1578081"/>
                <a:gd name="connsiteY1" fmla="*/ 0 h 224444"/>
                <a:gd name="connsiteX2" fmla="*/ 1578081 w 1578081"/>
                <a:gd name="connsiteY2" fmla="*/ 3563 h 22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8081" h="224444">
                  <a:moveTo>
                    <a:pt x="0" y="224444"/>
                  </a:moveTo>
                  <a:lnTo>
                    <a:pt x="290946" y="0"/>
                  </a:lnTo>
                  <a:lnTo>
                    <a:pt x="1578081" y="3563"/>
                  </a:lnTo>
                </a:path>
              </a:pathLst>
            </a:custGeom>
            <a:noFill/>
            <a:ln w="15875">
              <a:solidFill>
                <a:schemeClr val="tx1"/>
              </a:soli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25171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900"/>
            </a:p>
          </p:txBody>
        </p:sp>
        <p:sp>
          <p:nvSpPr>
            <p:cNvPr id="31" name="矩形 3"/>
            <p:cNvSpPr/>
            <p:nvPr>
              <p:custDataLst>
                <p:tags r:id="rId2"/>
              </p:custDataLst>
            </p:nvPr>
          </p:nvSpPr>
          <p:spPr>
            <a:xfrm>
              <a:off x="1833610" y="7517714"/>
              <a:ext cx="1803758" cy="235922"/>
            </a:xfrm>
            <a:prstGeom prst="rect">
              <a:avLst/>
            </a:prstGeom>
            <a:noFill/>
            <a:ln w="158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ctr"/>
              <a:r>
                <a:rPr lang="en-US" altLang="zh-CN" sz="9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MCb040—23</a:t>
              </a:r>
            </a:p>
            <a:p>
              <a:pPr algn="ctr"/>
              <a:r>
                <a:rPr lang="zh-CN" altLang="en-US" sz="9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9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r>
                <a:rPr lang="zh-CN" altLang="en-US" sz="9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单元图则</a:t>
              </a:r>
              <a:endParaRPr lang="zh-CN" altLang="en-US" sz="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246" y="2524096"/>
            <a:ext cx="6918681" cy="7098566"/>
          </a:xfrm>
          <a:prstGeom prst="rect">
            <a:avLst/>
          </a:prstGeom>
        </p:spPr>
      </p:pic>
      <p:sp>
        <p:nvSpPr>
          <p:cNvPr id="147" name="object 21"/>
          <p:cNvSpPr/>
          <p:nvPr/>
        </p:nvSpPr>
        <p:spPr>
          <a:xfrm>
            <a:off x="8703096" y="8935934"/>
            <a:ext cx="310739" cy="108012"/>
          </a:xfrm>
          <a:custGeom>
            <a:avLst/>
            <a:gdLst/>
            <a:ahLst/>
            <a:cxnLst/>
            <a:rect l="l" t="t" r="r" b="b"/>
            <a:pathLst>
              <a:path w="243839" h="82550">
                <a:moveTo>
                  <a:pt x="0" y="82295"/>
                </a:moveTo>
                <a:lnTo>
                  <a:pt x="243839" y="82295"/>
                </a:lnTo>
                <a:lnTo>
                  <a:pt x="243839" y="0"/>
                </a:lnTo>
                <a:lnTo>
                  <a:pt x="0" y="0"/>
                </a:lnTo>
                <a:lnTo>
                  <a:pt x="0" y="82295"/>
                </a:lnTo>
                <a:close/>
              </a:path>
            </a:pathLst>
          </a:custGeom>
          <a:ln w="25400">
            <a:solidFill>
              <a:srgbClr val="1938EF"/>
            </a:solidFill>
            <a:prstDash val="sysDash"/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 sz="1600"/>
          </a:p>
        </p:txBody>
      </p:sp>
      <p:sp>
        <p:nvSpPr>
          <p:cNvPr id="148" name="object 22"/>
          <p:cNvSpPr/>
          <p:nvPr/>
        </p:nvSpPr>
        <p:spPr>
          <a:xfrm>
            <a:off x="8703842" y="9141621"/>
            <a:ext cx="310739" cy="105167"/>
          </a:xfrm>
          <a:custGeom>
            <a:avLst/>
            <a:gdLst/>
            <a:ahLst/>
            <a:cxnLst/>
            <a:rect l="l" t="t" r="r" b="b"/>
            <a:pathLst>
              <a:path w="243839" h="82550">
                <a:moveTo>
                  <a:pt x="0" y="82295"/>
                </a:moveTo>
                <a:lnTo>
                  <a:pt x="243839" y="82295"/>
                </a:lnTo>
                <a:lnTo>
                  <a:pt x="243839" y="0"/>
                </a:lnTo>
                <a:lnTo>
                  <a:pt x="0" y="0"/>
                </a:lnTo>
                <a:lnTo>
                  <a:pt x="0" y="82295"/>
                </a:lnTo>
                <a:close/>
              </a:path>
            </a:pathLst>
          </a:custGeom>
          <a:ln w="25400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 sz="1600"/>
          </a:p>
        </p:txBody>
      </p:sp>
      <p:sp>
        <p:nvSpPr>
          <p:cNvPr id="149" name="object 33"/>
          <p:cNvSpPr txBox="1"/>
          <p:nvPr/>
        </p:nvSpPr>
        <p:spPr>
          <a:xfrm>
            <a:off x="9030513" y="8845072"/>
            <a:ext cx="1007127" cy="436050"/>
          </a:xfrm>
          <a:prstGeom prst="rect">
            <a:avLst/>
          </a:prstGeom>
        </p:spPr>
        <p:txBody>
          <a:bodyPr vert="horz" wrap="square" lIns="0" tIns="20353" rIns="0" bIns="0" rtlCol="0">
            <a:spAutoFit/>
          </a:bodyPr>
          <a:lstStyle>
            <a:defPPr>
              <a:defRPr kern="0"/>
            </a:defPPr>
          </a:lstStyle>
          <a:p>
            <a:pPr marL="38735">
              <a:lnSpc>
                <a:spcPct val="150000"/>
              </a:lnSpc>
              <a:tabLst>
                <a:tab pos="1325245" algn="l"/>
              </a:tabLst>
            </a:pPr>
            <a:r>
              <a:rPr lang="zh-CN" altLang="en-US" sz="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图则单元边界</a:t>
            </a:r>
            <a:endParaRPr lang="en-US" altLang="zh-CN" sz="9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735">
              <a:lnSpc>
                <a:spcPct val="150000"/>
              </a:lnSpc>
              <a:tabLst>
                <a:tab pos="1325245" algn="l"/>
              </a:tabLst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zh-CN" altLang="en-US" sz="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则修改地块范围</a:t>
            </a:r>
            <a:endParaRPr lang="en-US" sz="9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object 3"/>
          <p:cNvSpPr txBox="1"/>
          <p:nvPr/>
        </p:nvSpPr>
        <p:spPr>
          <a:xfrm>
            <a:off x="266537" y="5764477"/>
            <a:ext cx="487541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拟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优化地块东至红山路，南至规划科创路，西至现状小区围墙，北至江苏省建科院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，用地面积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约</a:t>
            </a:r>
            <a:r>
              <a:rPr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5.4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公顷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。</a:t>
            </a:r>
            <a:endParaRPr lang="zh-CN" altLang="en-US" sz="900" spc="2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151" name="文本框 1">
            <a:extLst>
              <a:ext uri="{FF2B5EF4-FFF2-40B4-BE49-F238E27FC236}">
                <a16:creationId xmlns:a16="http://schemas.microsoft.com/office/drawing/2014/main" id="{A11DFF50-F1B2-6E5F-8BF7-E8A618306F17}"/>
              </a:ext>
            </a:extLst>
          </p:cNvPr>
          <p:cNvSpPr txBox="1"/>
          <p:nvPr/>
        </p:nvSpPr>
        <p:spPr>
          <a:xfrm rot="1273672" flipH="1">
            <a:off x="10372493" y="4920425"/>
            <a:ext cx="246221" cy="1616276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红燕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844050" y="2524096"/>
            <a:ext cx="198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  壮  观  路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rot="21436001">
            <a:off x="1962819" y="7752563"/>
            <a:ext cx="632401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600" b="1"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大壮观</a:t>
            </a:r>
            <a:r>
              <a:rPr lang="zh-CN" altLang="en-US" dirty="0"/>
              <a:t>路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0897840" y="8969845"/>
            <a:ext cx="2021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  山   南  路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475</Words>
  <Application>Microsoft Office PowerPoint</Application>
  <PresentationFormat>自定义</PresentationFormat>
  <Paragraphs>42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432</cp:revision>
  <cp:lastPrinted>2024-03-26T06:31:00Z</cp:lastPrinted>
  <dcterms:created xsi:type="dcterms:W3CDTF">2019-11-04T11:42:00Z</dcterms:created>
  <dcterms:modified xsi:type="dcterms:W3CDTF">2026-10-10T09:40:37Z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2019-10-16T08:00:00Z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2019-11-11T08:00:00Z</vt:filetime>
  </property>
  <property fmtid="{D5CDD505-2E9C-101B-9397-08002B2CF9AE}" pid="5" name="ICV">
    <vt:lpwstr>D240A3CE11744A23A04B0AD31F5785C7_13</vt:lpwstr>
  </property>
  <property fmtid="{D5CDD505-2E9C-101B-9397-08002B2CF9AE}" pid="6" name="KSOProductBuildVer">
    <vt:lpwstr>2052-12.1.0.28043</vt:lpwstr>
  </property>
</Properties>
</file>