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2" r:id="rId3"/>
  </p:sldIdLst>
  <p:sldSz cx="20104100" cy="10058400"/>
  <p:notesSz cx="14355763" cy="9926638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1" userDrawn="1">
          <p15:clr>
            <a:srgbClr val="A4A3A4"/>
          </p15:clr>
        </p15:guide>
        <p15:guide id="2" pos="63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40" autoAdjust="0"/>
    <p:restoredTop sz="96331" autoAdjust="0"/>
  </p:normalViewPr>
  <p:slideViewPr>
    <p:cSldViewPr showGuides="1">
      <p:cViewPr varScale="1">
        <p:scale>
          <a:sx n="70" d="100"/>
          <a:sy n="70" d="100"/>
        </p:scale>
        <p:origin x="864" y="18"/>
      </p:cViewPr>
      <p:guideLst>
        <p:guide orient="horz" pos="3191"/>
        <p:guide pos="63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l">
              <a:defRPr sz="1000"/>
            </a:lvl1pPr>
          </a:lstStyle>
          <a:p>
            <a:pPr defTabSz="735686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131230" y="2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/>
          <a:lstStyle>
            <a:lvl1pPr algn="r">
              <a:defRPr sz="1000"/>
            </a:lvl1pPr>
          </a:lstStyle>
          <a:p>
            <a:pPr defTabSz="735686">
              <a:defRPr/>
            </a:pPr>
            <a:fld id="{C1DB716A-964D-4EB2-8D0E-86C29F8A49E2}" type="datetimeFigureOut">
              <a:rPr lang="zh-CN" altLang="en-US" smtClean="0"/>
              <a:pPr defTabSz="735686">
                <a:defRPr/>
              </a:pPr>
              <a:t>2026/10/22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33813" y="1243013"/>
            <a:ext cx="6688137" cy="3346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587" tIns="36794" rIns="73587" bIns="36794" rtlCol="0" anchor="ctr"/>
          <a:lstStyle/>
          <a:p>
            <a:pPr marL="0" marR="0" lvl="0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35126" y="4776884"/>
            <a:ext cx="11485517" cy="3908927"/>
          </a:xfrm>
          <a:prstGeom prst="rect">
            <a:avLst/>
          </a:prstGeom>
        </p:spPr>
        <p:txBody>
          <a:bodyPr vert="horz" lIns="73587" tIns="36794" rIns="73587" bIns="36794" rtlCol="0"/>
          <a:lstStyle/>
          <a:p>
            <a:pPr marL="0" marR="0" lvl="0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8161" marR="0" lvl="1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5686" marR="0" lvl="2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103849" marR="0" lvl="3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72010" marR="0" lvl="4" indent="0" algn="l" defTabSz="735686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428428"/>
            <a:ext cx="6221133" cy="498212"/>
          </a:xfrm>
          <a:prstGeom prst="rect">
            <a:avLst/>
          </a:prstGeom>
        </p:spPr>
        <p:txBody>
          <a:bodyPr vert="horz" lIns="73587" tIns="36794" rIns="73587" bIns="36794" rtlCol="0" anchor="b"/>
          <a:lstStyle>
            <a:lvl1pPr algn="l">
              <a:defRPr sz="1000"/>
            </a:lvl1pPr>
          </a:lstStyle>
          <a:p>
            <a:pPr defTabSz="735686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131230" y="9428428"/>
            <a:ext cx="6221133" cy="498212"/>
          </a:xfrm>
          <a:prstGeom prst="rect">
            <a:avLst/>
          </a:prstGeom>
        </p:spPr>
        <p:txBody>
          <a:bodyPr vert="horz" wrap="square" lIns="73587" tIns="36794" rIns="73587" bIns="36794" numCol="1" anchor="b" anchorCtr="0" compatLnSpc="1"/>
          <a:lstStyle>
            <a:lvl1pPr algn="r">
              <a:defRPr sz="1000"/>
            </a:lvl1pPr>
          </a:lstStyle>
          <a:p>
            <a:pPr defTabSz="735686">
              <a:defRPr/>
            </a:pPr>
            <a:fld id="{213A655C-B1AC-4425-A5A8-AB2C31E5176D}" type="slidenum">
              <a:rPr lang="zh-CN" altLang="en-US" smtClean="0"/>
              <a:pPr defTabSz="735686"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2567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10/22/2026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10/22/2026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10/22/2026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10/22/2026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10/22/2026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10/22/2026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94D7FCA-5CF1-7FC1-FC27-9DE07D24CF61}"/>
              </a:ext>
            </a:extLst>
          </p:cNvPr>
          <p:cNvPicPr>
            <a:picLocks noChangeAspect="1"/>
          </p:cNvPicPr>
          <p:nvPr/>
        </p:nvPicPr>
        <p:blipFill>
          <a:blip r:embed="rId4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l="633" r="9391"/>
          <a:stretch>
            <a:fillRect/>
          </a:stretch>
        </p:blipFill>
        <p:spPr>
          <a:xfrm>
            <a:off x="10052050" y="5795162"/>
            <a:ext cx="5122864" cy="426888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8B8477B4-0EF9-2A8D-B626-013A9649C4BB}"/>
              </a:ext>
            </a:extLst>
          </p:cNvPr>
          <p:cNvSpPr/>
          <p:nvPr/>
        </p:nvSpPr>
        <p:spPr>
          <a:xfrm>
            <a:off x="10052050" y="5789519"/>
            <a:ext cx="5122864" cy="4268881"/>
          </a:xfrm>
          <a:prstGeom prst="rect">
            <a:avLst/>
          </a:prstGeom>
          <a:solidFill>
            <a:srgbClr val="FFFFFF">
              <a:alpha val="20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</a:p>
        </p:txBody>
      </p:sp>
      <p:sp>
        <p:nvSpPr>
          <p:cNvPr id="8196" name="object 4"/>
          <p:cNvSpPr txBox="1"/>
          <p:nvPr/>
        </p:nvSpPr>
        <p:spPr>
          <a:xfrm>
            <a:off x="10052050" y="9058223"/>
            <a:ext cx="5122864" cy="578172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1953612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为了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进一步优化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河西新城区中部地区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用地布局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促进地区经济高质量发展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，我局会同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南京市建邺区人民政府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组织开展了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河西新城区中部地区控制性详细规划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》MCe030—01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规划管理单元图则优化工作。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河西新城区中部地区控制性详细规划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》MCe030—01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规划管理单元图则优化成果向社会予以公布。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025-86570680</a:t>
            </a:r>
            <a:endParaRPr lang="zh-CN" altLang="en-US" sz="12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、本材料版权及解释权归南京市规划和自然资源局所有，未取得版权人的书面授权，谢绝改变、分发、发布或使用本材料图文资料。</a:t>
            </a: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6"/>
          <a:srcRect r="79277"/>
          <a:stretch/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0966426" y="2367905"/>
            <a:ext cx="4267088" cy="474169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河西新城区中部地区控制性详细规划</a:t>
            </a: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》</a:t>
            </a:r>
          </a:p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MCe030—01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规划管理单元图则优化</a:t>
            </a:r>
            <a:endParaRPr lang="zh-CN" altLang="en-US" sz="1600" b="1" dirty="0">
              <a:solidFill>
                <a:srgbClr val="FFFFFF"/>
              </a:solidFill>
              <a:latin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133" y="6251359"/>
            <a:ext cx="3474720" cy="3261360"/>
          </a:xfrm>
          <a:prstGeom prst="rect">
            <a:avLst/>
          </a:prstGeom>
        </p:spPr>
      </p:pic>
      <p:pic>
        <p:nvPicPr>
          <p:cNvPr id="49" name="图片 48">
            <a:extLst>
              <a:ext uri="{FF2B5EF4-FFF2-40B4-BE49-F238E27FC236}">
                <a16:creationId xmlns:a16="http://schemas.microsoft.com/office/drawing/2014/main" id="{27F69DB3-3B44-6863-767A-9E40A47423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737" t="16762" r="54112" b="47238"/>
          <a:stretch/>
        </p:blipFill>
        <p:spPr>
          <a:xfrm>
            <a:off x="7711790" y="2330996"/>
            <a:ext cx="7757549" cy="6549911"/>
          </a:xfrm>
          <a:prstGeom prst="rect">
            <a:avLst/>
          </a:prstGeom>
        </p:spPr>
      </p:pic>
      <p:sp>
        <p:nvSpPr>
          <p:cNvPr id="5" name="任意多边形: 形状 4">
            <a:extLst>
              <a:ext uri="{FF2B5EF4-FFF2-40B4-BE49-F238E27FC236}">
                <a16:creationId xmlns:a16="http://schemas.microsoft.com/office/drawing/2014/main" id="{441C4444-4802-AF34-5A0B-26BB05797600}"/>
              </a:ext>
            </a:extLst>
          </p:cNvPr>
          <p:cNvSpPr/>
          <p:nvPr/>
        </p:nvSpPr>
        <p:spPr>
          <a:xfrm>
            <a:off x="8084368" y="2355261"/>
            <a:ext cx="7375711" cy="6549911"/>
          </a:xfrm>
          <a:custGeom>
            <a:avLst/>
            <a:gdLst>
              <a:gd name="connsiteX0" fmla="*/ 2597233 w 7375711"/>
              <a:gd name="connsiteY0" fmla="*/ 1251334 h 6549911"/>
              <a:gd name="connsiteX1" fmla="*/ 2429593 w 7375711"/>
              <a:gd name="connsiteY1" fmla="*/ 1297054 h 6549911"/>
              <a:gd name="connsiteX2" fmla="*/ 2254333 w 7375711"/>
              <a:gd name="connsiteY2" fmla="*/ 1388494 h 6549911"/>
              <a:gd name="connsiteX3" fmla="*/ 2162893 w 7375711"/>
              <a:gd name="connsiteY3" fmla="*/ 1457074 h 6549911"/>
              <a:gd name="connsiteX4" fmla="*/ 2071453 w 7375711"/>
              <a:gd name="connsiteY4" fmla="*/ 1548514 h 6549911"/>
              <a:gd name="connsiteX5" fmla="*/ 1949533 w 7375711"/>
              <a:gd name="connsiteY5" fmla="*/ 1731394 h 6549911"/>
              <a:gd name="connsiteX6" fmla="*/ 1347553 w 7375711"/>
              <a:gd name="connsiteY6" fmla="*/ 2920114 h 6549911"/>
              <a:gd name="connsiteX7" fmla="*/ 1317073 w 7375711"/>
              <a:gd name="connsiteY7" fmla="*/ 3011554 h 6549911"/>
              <a:gd name="connsiteX8" fmla="*/ 1316438 w 7375711"/>
              <a:gd name="connsiteY8" fmla="*/ 3136649 h 6549911"/>
              <a:gd name="connsiteX9" fmla="*/ 1351363 w 7375711"/>
              <a:gd name="connsiteY9" fmla="*/ 3256029 h 6549911"/>
              <a:gd name="connsiteX10" fmla="*/ 1414228 w 7375711"/>
              <a:gd name="connsiteY10" fmla="*/ 3332864 h 6549911"/>
              <a:gd name="connsiteX11" fmla="*/ 1478363 w 7375711"/>
              <a:gd name="connsiteY11" fmla="*/ 3396364 h 6549911"/>
              <a:gd name="connsiteX12" fmla="*/ 1576153 w 7375711"/>
              <a:gd name="connsiteY12" fmla="*/ 3453514 h 6549911"/>
              <a:gd name="connsiteX13" fmla="*/ 1637113 w 7375711"/>
              <a:gd name="connsiteY13" fmla="*/ 3476374 h 6549911"/>
              <a:gd name="connsiteX14" fmla="*/ 3763093 w 7375711"/>
              <a:gd name="connsiteY14" fmla="*/ 4451734 h 6549911"/>
              <a:gd name="connsiteX15" fmla="*/ 4037413 w 7375711"/>
              <a:gd name="connsiteY15" fmla="*/ 4550794 h 6549911"/>
              <a:gd name="connsiteX16" fmla="*/ 4113613 w 7375711"/>
              <a:gd name="connsiteY16" fmla="*/ 4588894 h 6549911"/>
              <a:gd name="connsiteX17" fmla="*/ 4182193 w 7375711"/>
              <a:gd name="connsiteY17" fmla="*/ 4604134 h 6549911"/>
              <a:gd name="connsiteX18" fmla="*/ 4250773 w 7375711"/>
              <a:gd name="connsiteY18" fmla="*/ 4604134 h 6549911"/>
              <a:gd name="connsiteX19" fmla="*/ 4281253 w 7375711"/>
              <a:gd name="connsiteY19" fmla="*/ 4581274 h 6549911"/>
              <a:gd name="connsiteX20" fmla="*/ 4326973 w 7375711"/>
              <a:gd name="connsiteY20" fmla="*/ 4497454 h 6549911"/>
              <a:gd name="connsiteX21" fmla="*/ 5111833 w 7375711"/>
              <a:gd name="connsiteY21" fmla="*/ 2721994 h 6549911"/>
              <a:gd name="connsiteX22" fmla="*/ 5134693 w 7375711"/>
              <a:gd name="connsiteY22" fmla="*/ 2668654 h 6549911"/>
              <a:gd name="connsiteX23" fmla="*/ 5134693 w 7375711"/>
              <a:gd name="connsiteY23" fmla="*/ 2577214 h 6549911"/>
              <a:gd name="connsiteX24" fmla="*/ 5111833 w 7375711"/>
              <a:gd name="connsiteY24" fmla="*/ 2516254 h 6549911"/>
              <a:gd name="connsiteX25" fmla="*/ 5043253 w 7375711"/>
              <a:gd name="connsiteY25" fmla="*/ 2462914 h 6549911"/>
              <a:gd name="connsiteX26" fmla="*/ 4951813 w 7375711"/>
              <a:gd name="connsiteY26" fmla="*/ 2417194 h 6549911"/>
              <a:gd name="connsiteX27" fmla="*/ 3633553 w 7375711"/>
              <a:gd name="connsiteY27" fmla="*/ 1723774 h 6549911"/>
              <a:gd name="connsiteX28" fmla="*/ 3046813 w 7375711"/>
              <a:gd name="connsiteY28" fmla="*/ 1373254 h 6549911"/>
              <a:gd name="connsiteX29" fmla="*/ 2970613 w 7375711"/>
              <a:gd name="connsiteY29" fmla="*/ 1327534 h 6549911"/>
              <a:gd name="connsiteX30" fmla="*/ 2909653 w 7375711"/>
              <a:gd name="connsiteY30" fmla="*/ 1312294 h 6549911"/>
              <a:gd name="connsiteX31" fmla="*/ 2841073 w 7375711"/>
              <a:gd name="connsiteY31" fmla="*/ 1297054 h 6549911"/>
              <a:gd name="connsiteX32" fmla="*/ 2757253 w 7375711"/>
              <a:gd name="connsiteY32" fmla="*/ 1289434 h 6549911"/>
              <a:gd name="connsiteX33" fmla="*/ 2681053 w 7375711"/>
              <a:gd name="connsiteY33" fmla="*/ 1281814 h 6549911"/>
              <a:gd name="connsiteX34" fmla="*/ 2612473 w 7375711"/>
              <a:gd name="connsiteY34" fmla="*/ 1297054 h 6549911"/>
              <a:gd name="connsiteX35" fmla="*/ 0 w 7375711"/>
              <a:gd name="connsiteY35" fmla="*/ 0 h 6549911"/>
              <a:gd name="connsiteX36" fmla="*/ 7375711 w 7375711"/>
              <a:gd name="connsiteY36" fmla="*/ 0 h 6549911"/>
              <a:gd name="connsiteX37" fmla="*/ 7375711 w 7375711"/>
              <a:gd name="connsiteY37" fmla="*/ 6549911 h 6549911"/>
              <a:gd name="connsiteX38" fmla="*/ 0 w 7375711"/>
              <a:gd name="connsiteY38" fmla="*/ 6549911 h 6549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7375711" h="6549911">
                <a:moveTo>
                  <a:pt x="2597233" y="1251334"/>
                </a:moveTo>
                <a:lnTo>
                  <a:pt x="2429593" y="1297054"/>
                </a:lnTo>
                <a:lnTo>
                  <a:pt x="2254333" y="1388494"/>
                </a:lnTo>
                <a:lnTo>
                  <a:pt x="2162893" y="1457074"/>
                </a:lnTo>
                <a:lnTo>
                  <a:pt x="2071453" y="1548514"/>
                </a:lnTo>
                <a:lnTo>
                  <a:pt x="1949533" y="1731394"/>
                </a:lnTo>
                <a:lnTo>
                  <a:pt x="1347553" y="2920114"/>
                </a:lnTo>
                <a:lnTo>
                  <a:pt x="1317073" y="3011554"/>
                </a:lnTo>
                <a:cubicBezTo>
                  <a:pt x="1316861" y="3053252"/>
                  <a:pt x="1316650" y="3094951"/>
                  <a:pt x="1316438" y="3136649"/>
                </a:cubicBezTo>
                <a:lnTo>
                  <a:pt x="1351363" y="3256029"/>
                </a:lnTo>
                <a:lnTo>
                  <a:pt x="1414228" y="3332864"/>
                </a:lnTo>
                <a:lnTo>
                  <a:pt x="1478363" y="3396364"/>
                </a:lnTo>
                <a:lnTo>
                  <a:pt x="1576153" y="3453514"/>
                </a:lnTo>
                <a:lnTo>
                  <a:pt x="1637113" y="3476374"/>
                </a:lnTo>
                <a:lnTo>
                  <a:pt x="3763093" y="4451734"/>
                </a:lnTo>
                <a:lnTo>
                  <a:pt x="4037413" y="4550794"/>
                </a:lnTo>
                <a:lnTo>
                  <a:pt x="4113613" y="4588894"/>
                </a:lnTo>
                <a:lnTo>
                  <a:pt x="4182193" y="4604134"/>
                </a:lnTo>
                <a:lnTo>
                  <a:pt x="4250773" y="4604134"/>
                </a:lnTo>
                <a:lnTo>
                  <a:pt x="4281253" y="4581274"/>
                </a:lnTo>
                <a:lnTo>
                  <a:pt x="4326973" y="4497454"/>
                </a:lnTo>
                <a:lnTo>
                  <a:pt x="5111833" y="2721994"/>
                </a:lnTo>
                <a:lnTo>
                  <a:pt x="5134693" y="2668654"/>
                </a:lnTo>
                <a:lnTo>
                  <a:pt x="5134693" y="2577214"/>
                </a:lnTo>
                <a:lnTo>
                  <a:pt x="5111833" y="2516254"/>
                </a:lnTo>
                <a:lnTo>
                  <a:pt x="5043253" y="2462914"/>
                </a:lnTo>
                <a:lnTo>
                  <a:pt x="4951813" y="2417194"/>
                </a:lnTo>
                <a:lnTo>
                  <a:pt x="3633553" y="1723774"/>
                </a:lnTo>
                <a:lnTo>
                  <a:pt x="3046813" y="1373254"/>
                </a:lnTo>
                <a:lnTo>
                  <a:pt x="2970613" y="1327534"/>
                </a:lnTo>
                <a:lnTo>
                  <a:pt x="2909653" y="1312294"/>
                </a:lnTo>
                <a:lnTo>
                  <a:pt x="2841073" y="1297054"/>
                </a:lnTo>
                <a:lnTo>
                  <a:pt x="2757253" y="1289434"/>
                </a:lnTo>
                <a:lnTo>
                  <a:pt x="2681053" y="1281814"/>
                </a:lnTo>
                <a:lnTo>
                  <a:pt x="2612473" y="1297054"/>
                </a:lnTo>
                <a:close/>
                <a:moveTo>
                  <a:pt x="0" y="0"/>
                </a:moveTo>
                <a:lnTo>
                  <a:pt x="7375711" y="0"/>
                </a:lnTo>
                <a:lnTo>
                  <a:pt x="7375711" y="6549911"/>
                </a:lnTo>
                <a:lnTo>
                  <a:pt x="0" y="6549911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 w="317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000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7D500BC1-47DF-33F7-F6DD-E4EA00F9EB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6014" b="9259"/>
          <a:stretch>
            <a:fillRect/>
          </a:stretch>
        </p:blipFill>
        <p:spPr>
          <a:xfrm>
            <a:off x="939987" y="1767451"/>
            <a:ext cx="3443701" cy="4279386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30" name="矩形 29">
            <a:extLst>
              <a:ext uri="{FF2B5EF4-FFF2-40B4-BE49-F238E27FC236}">
                <a16:creationId xmlns:a16="http://schemas.microsoft.com/office/drawing/2014/main" id="{C541DE06-FB3F-2ADD-684F-BEA32D4A42D1}"/>
              </a:ext>
            </a:extLst>
          </p:cNvPr>
          <p:cNvSpPr/>
          <p:nvPr/>
        </p:nvSpPr>
        <p:spPr>
          <a:xfrm>
            <a:off x="939987" y="9520175"/>
            <a:ext cx="3443702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en-US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MCe030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控规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单元的位置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115C7B5A-9327-D722-1B49-8C13975E256C}"/>
              </a:ext>
            </a:extLst>
          </p:cNvPr>
          <p:cNvSpPr/>
          <p:nvPr/>
        </p:nvSpPr>
        <p:spPr>
          <a:xfrm>
            <a:off x="943039" y="6046837"/>
            <a:ext cx="345181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建邺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区的位置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610853E7-D772-1542-0CF6-6954E3C39AAA}"/>
              </a:ext>
            </a:extLst>
          </p:cNvPr>
          <p:cNvSpPr txBox="1"/>
          <p:nvPr/>
        </p:nvSpPr>
        <p:spPr>
          <a:xfrm>
            <a:off x="2209951" y="405302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MCe030—01</a:t>
            </a: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41" name="椭圆 40">
            <a:extLst>
              <a:ext uri="{FF2B5EF4-FFF2-40B4-BE49-F238E27FC236}">
                <a16:creationId xmlns:a16="http://schemas.microsoft.com/office/drawing/2014/main" id="{4BD8DD87-FB46-7D01-3C4D-D342E6F16FD0}"/>
              </a:ext>
            </a:extLst>
          </p:cNvPr>
          <p:cNvSpPr/>
          <p:nvPr/>
        </p:nvSpPr>
        <p:spPr>
          <a:xfrm>
            <a:off x="2751707" y="3939554"/>
            <a:ext cx="136602" cy="136602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: 形状 41">
            <a:extLst>
              <a:ext uri="{FF2B5EF4-FFF2-40B4-BE49-F238E27FC236}">
                <a16:creationId xmlns:a16="http://schemas.microsoft.com/office/drawing/2014/main" id="{D931B1C8-38B9-216C-2AB4-2D703D449659}"/>
              </a:ext>
            </a:extLst>
          </p:cNvPr>
          <p:cNvSpPr/>
          <p:nvPr/>
        </p:nvSpPr>
        <p:spPr>
          <a:xfrm>
            <a:off x="1038350" y="6872944"/>
            <a:ext cx="754760" cy="123659"/>
          </a:xfrm>
          <a:custGeom>
            <a:avLst/>
            <a:gdLst>
              <a:gd name="connsiteX0" fmla="*/ 861060 w 861060"/>
              <a:gd name="connsiteY0" fmla="*/ 106680 h 106680"/>
              <a:gd name="connsiteX1" fmla="*/ 784860 w 861060"/>
              <a:gd name="connsiteY1" fmla="*/ 0 h 106680"/>
              <a:gd name="connsiteX2" fmla="*/ 0 w 861060"/>
              <a:gd name="connsiteY2" fmla="*/ 0 h 106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060" h="106680">
                <a:moveTo>
                  <a:pt x="861060" y="106680"/>
                </a:moveTo>
                <a:lnTo>
                  <a:pt x="784860" y="0"/>
                </a:lnTo>
                <a:lnTo>
                  <a:pt x="0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53CCF24B-42D0-661C-B985-F0629FC61EEB}"/>
              </a:ext>
            </a:extLst>
          </p:cNvPr>
          <p:cNvSpPr txBox="1"/>
          <p:nvPr/>
        </p:nvSpPr>
        <p:spPr>
          <a:xfrm>
            <a:off x="1052777" y="6483774"/>
            <a:ext cx="7136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0000FC"/>
                </a:solidFill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MCe030</a:t>
            </a:r>
          </a:p>
          <a:p>
            <a:pPr algn="ctr"/>
            <a:r>
              <a:rPr lang="zh-CN" altLang="en-US" sz="1000" b="1" dirty="0">
                <a:solidFill>
                  <a:srgbClr val="0000FC"/>
                </a:solidFill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控规单元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EEB87D61-68B8-7578-FA6C-330CE82A28F2}"/>
              </a:ext>
            </a:extLst>
          </p:cNvPr>
          <p:cNvSpPr txBox="1"/>
          <p:nvPr/>
        </p:nvSpPr>
        <p:spPr>
          <a:xfrm>
            <a:off x="2457601" y="692064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MCe030—01</a:t>
            </a: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effectLst>
                  <a:glow rad="63500">
                    <a:schemeClr val="bg1"/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45" name="任意多边形: 形状 44">
            <a:extLst>
              <a:ext uri="{FF2B5EF4-FFF2-40B4-BE49-F238E27FC236}">
                <a16:creationId xmlns:a16="http://schemas.microsoft.com/office/drawing/2014/main" id="{4CA0A74A-22A6-85E4-05FB-4F8B11EEFA6A}"/>
              </a:ext>
            </a:extLst>
          </p:cNvPr>
          <p:cNvSpPr/>
          <p:nvPr/>
        </p:nvSpPr>
        <p:spPr>
          <a:xfrm>
            <a:off x="2351820" y="7095702"/>
            <a:ext cx="1263307" cy="205740"/>
          </a:xfrm>
          <a:custGeom>
            <a:avLst/>
            <a:gdLst>
              <a:gd name="connsiteX0" fmla="*/ 0 w 1104900"/>
              <a:gd name="connsiteY0" fmla="*/ 0 h 205740"/>
              <a:gd name="connsiteX1" fmla="*/ 152400 w 1104900"/>
              <a:gd name="connsiteY1" fmla="*/ 205740 h 205740"/>
              <a:gd name="connsiteX2" fmla="*/ 1104900 w 1104900"/>
              <a:gd name="connsiteY2" fmla="*/ 205740 h 205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04900" h="205740">
                <a:moveTo>
                  <a:pt x="0" y="0"/>
                </a:moveTo>
                <a:lnTo>
                  <a:pt x="152400" y="205740"/>
                </a:lnTo>
                <a:lnTo>
                  <a:pt x="1104900" y="20574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object 7"/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/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/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/>
          <p:cNvSpPr/>
          <p:nvPr/>
        </p:nvSpPr>
        <p:spPr>
          <a:xfrm>
            <a:off x="-639" y="1003458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/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图则优化内容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/>
          <p:cNvSpPr txBox="1"/>
          <p:nvPr/>
        </p:nvSpPr>
        <p:spPr>
          <a:xfrm>
            <a:off x="-639" y="362749"/>
            <a:ext cx="20104099" cy="28507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河西新城区中部地区控制性详细规划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》MCe030—01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规划管理单元图则优化</a:t>
            </a:r>
          </a:p>
        </p:txBody>
      </p:sp>
      <p:sp>
        <p:nvSpPr>
          <p:cNvPr id="14" name="矩形 13"/>
          <p:cNvSpPr/>
          <p:nvPr/>
        </p:nvSpPr>
        <p:spPr>
          <a:xfrm>
            <a:off x="12414188" y="1895916"/>
            <a:ext cx="609584" cy="19966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5607158" y="1178029"/>
            <a:ext cx="14021956" cy="1106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eaLnBrk="1" fontAlgn="auto" hangingPunct="1">
              <a:lnSpc>
                <a:spcPct val="150000"/>
              </a:lnSpc>
              <a:defRPr/>
            </a:pP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）用地布局及指标。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在原01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02地块中新增一条红线宽度为16米规划支路。优化后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01—01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地块用地性质为街旁绿地（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G1c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），绿地率为≥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65%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01—02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地块用地性质为商办混合用地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(Bb)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，容积率≤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6.0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，建筑高度≤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200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米，绿地率≥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01—12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地块用地性质为二类居住用地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(R2)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，容积率≤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2.2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25%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，建筑高度≤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80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米，绿地率≥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30%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；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01—13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地块用地性质为街旁绿地（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G1c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），绿地率≥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65%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；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01—14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地块用地性质为街旁绿地（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G1c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），绿地率≥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65% 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eaLnBrk="1" fontAlgn="auto" hangingPunct="1">
              <a:lnSpc>
                <a:spcPct val="150000"/>
              </a:lnSpc>
              <a:defRPr/>
            </a:pP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9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）规划控制条文。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修改规划控制条文为“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该区域为长江漫滩地质条件，根据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南京市轨道交通条例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的规定，轨道交通控制保护区、特别保护区范围分别为轨道交通结构外边线外侧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150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米内、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15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米内。保护区内的建设活动须制定保护轨道交通设施的方案。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01—08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、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12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地块中商业建筑面积比例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2%-4%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；商业建筑与住宅建筑必须分开布置；商业建筑原则上沿月安街设置。沿月安街、扬子江大道道路绿地可兼容安排非机动车停车、轨道交通及相关配套设施。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01—02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地块需兼容基层社区中心一处、公交场站一处、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P+R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停车场一处；其中公交场站不小于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2000㎡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；除满足商办地块自身停车配建外，需提供不少于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70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泊位用于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P+R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停车。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object 3"/>
          <p:cNvSpPr txBox="1"/>
          <p:nvPr/>
        </p:nvSpPr>
        <p:spPr>
          <a:xfrm>
            <a:off x="316098" y="1298656"/>
            <a:ext cx="4694055" cy="391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MCe030—01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规划管理单元图则位于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建邺区</a:t>
            </a:r>
            <a:r>
              <a:rPr lang="zh-CN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河西新城区中部地区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" panose="05000000000000000000" pitchFamily="2" charset="2"/>
              </a:rPr>
              <a:t>东至乐山路、南至兴隆大街、西至扬子江大道、北至应天大街，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用地面积约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57.29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公顷。</a:t>
            </a:r>
            <a:endParaRPr lang="en-US" altLang="zh-CN" sz="900" spc="2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aphicFrame>
        <p:nvGraphicFramePr>
          <p:cNvPr id="29" name="表格 28">
            <a:extLst>
              <a:ext uri="{FF2B5EF4-FFF2-40B4-BE49-F238E27FC236}">
                <a16:creationId xmlns:a16="http://schemas.microsoft.com/office/drawing/2014/main" id="{830759D3-E25B-AD77-71FC-324B42EA8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9874737"/>
              </p:ext>
            </p:extLst>
          </p:nvPr>
        </p:nvGraphicFramePr>
        <p:xfrm>
          <a:off x="16136726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南京市人民政府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Clr>
                          <a:schemeClr val="accent2"/>
                        </a:buClr>
                        <a:buSzPct val="110000"/>
                      </a:pP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宁政复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〔2026〕141</a:t>
                      </a: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0" name="矩形 49">
            <a:extLst>
              <a:ext uri="{FF2B5EF4-FFF2-40B4-BE49-F238E27FC236}">
                <a16:creationId xmlns:a16="http://schemas.microsoft.com/office/drawing/2014/main" id="{283D3399-0E24-3417-D367-E48BF2A42226}"/>
              </a:ext>
            </a:extLst>
          </p:cNvPr>
          <p:cNvSpPr/>
          <p:nvPr/>
        </p:nvSpPr>
        <p:spPr>
          <a:xfrm>
            <a:off x="13873328" y="8237715"/>
            <a:ext cx="1600812" cy="63316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4059845" y="8264797"/>
            <a:ext cx="1696666" cy="904863"/>
            <a:chOff x="17976523" y="7056099"/>
            <a:chExt cx="1696666" cy="904863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12476216-644C-4E14-AFBA-A3271C34912B}"/>
                </a:ext>
              </a:extLst>
            </p:cNvPr>
            <p:cNvSpPr/>
            <p:nvPr/>
          </p:nvSpPr>
          <p:spPr>
            <a:xfrm>
              <a:off x="17986048" y="7443214"/>
              <a:ext cx="349281" cy="129117"/>
            </a:xfrm>
            <a:prstGeom prst="rect">
              <a:avLst/>
            </a:prstGeom>
            <a:noFill/>
            <a:ln w="25400">
              <a:solidFill>
                <a:srgbClr val="1C21F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17976523" y="7056099"/>
              <a:ext cx="1696666" cy="904863"/>
              <a:chOff x="17976523" y="7056099"/>
              <a:chExt cx="1696666" cy="904863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id="{2D8B8F25-776D-4CE5-B273-ACF06C684700}"/>
                  </a:ext>
                </a:extLst>
              </p:cNvPr>
              <p:cNvSpPr txBox="1"/>
              <p:nvPr/>
            </p:nvSpPr>
            <p:spPr>
              <a:xfrm>
                <a:off x="18431927" y="7056099"/>
                <a:ext cx="1241262" cy="904863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图则单元边界</a:t>
                </a: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优化地块范围</a:t>
                </a:r>
              </a:p>
              <a:p>
                <a:pPr>
                  <a:lnSpc>
                    <a:spcPct val="160000"/>
                  </a:lnSpc>
                </a:pP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矩形 37">
                <a:extLst>
                  <a:ext uri="{FF2B5EF4-FFF2-40B4-BE49-F238E27FC236}">
                    <a16:creationId xmlns:a16="http://schemas.microsoft.com/office/drawing/2014/main" id="{22617C8D-29A9-4E22-9B34-18A2E5A3950C}"/>
                  </a:ext>
                </a:extLst>
              </p:cNvPr>
              <p:cNvSpPr/>
              <p:nvPr/>
            </p:nvSpPr>
            <p:spPr>
              <a:xfrm>
                <a:off x="17976523" y="7193276"/>
                <a:ext cx="349281" cy="129117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>
                  <a:sym typeface="+mn-ea"/>
                </a:endParaRPr>
              </a:p>
            </p:txBody>
          </p:sp>
        </p:grpSp>
      </p:grp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84D298B5-7149-A81F-7980-6389B62331CB}"/>
              </a:ext>
            </a:extLst>
          </p:cNvPr>
          <p:cNvSpPr/>
          <p:nvPr/>
        </p:nvSpPr>
        <p:spPr>
          <a:xfrm>
            <a:off x="9416002" y="3607192"/>
            <a:ext cx="3818255" cy="3352800"/>
          </a:xfrm>
          <a:custGeom>
            <a:avLst/>
            <a:gdLst>
              <a:gd name="connsiteX0" fmla="*/ 320040 w 3817620"/>
              <a:gd name="connsiteY0" fmla="*/ 2225040 h 3352800"/>
              <a:gd name="connsiteX1" fmla="*/ 2446020 w 3817620"/>
              <a:gd name="connsiteY1" fmla="*/ 3200400 h 3352800"/>
              <a:gd name="connsiteX2" fmla="*/ 2720340 w 3817620"/>
              <a:gd name="connsiteY2" fmla="*/ 3299460 h 3352800"/>
              <a:gd name="connsiteX3" fmla="*/ 2796540 w 3817620"/>
              <a:gd name="connsiteY3" fmla="*/ 3337560 h 3352800"/>
              <a:gd name="connsiteX4" fmla="*/ 2865120 w 3817620"/>
              <a:gd name="connsiteY4" fmla="*/ 3352800 h 3352800"/>
              <a:gd name="connsiteX5" fmla="*/ 2933700 w 3817620"/>
              <a:gd name="connsiteY5" fmla="*/ 3352800 h 3352800"/>
              <a:gd name="connsiteX6" fmla="*/ 2964180 w 3817620"/>
              <a:gd name="connsiteY6" fmla="*/ 3329940 h 3352800"/>
              <a:gd name="connsiteX7" fmla="*/ 3009900 w 3817620"/>
              <a:gd name="connsiteY7" fmla="*/ 3246120 h 3352800"/>
              <a:gd name="connsiteX8" fmla="*/ 3794760 w 3817620"/>
              <a:gd name="connsiteY8" fmla="*/ 1470660 h 3352800"/>
              <a:gd name="connsiteX9" fmla="*/ 3817620 w 3817620"/>
              <a:gd name="connsiteY9" fmla="*/ 1417320 h 3352800"/>
              <a:gd name="connsiteX10" fmla="*/ 3817620 w 3817620"/>
              <a:gd name="connsiteY10" fmla="*/ 1325880 h 3352800"/>
              <a:gd name="connsiteX11" fmla="*/ 3794760 w 3817620"/>
              <a:gd name="connsiteY11" fmla="*/ 1264920 h 3352800"/>
              <a:gd name="connsiteX12" fmla="*/ 3726180 w 3817620"/>
              <a:gd name="connsiteY12" fmla="*/ 1211580 h 3352800"/>
              <a:gd name="connsiteX13" fmla="*/ 3634740 w 3817620"/>
              <a:gd name="connsiteY13" fmla="*/ 1165860 h 3352800"/>
              <a:gd name="connsiteX14" fmla="*/ 2316480 w 3817620"/>
              <a:gd name="connsiteY14" fmla="*/ 472440 h 3352800"/>
              <a:gd name="connsiteX15" fmla="*/ 1729740 w 3817620"/>
              <a:gd name="connsiteY15" fmla="*/ 121920 h 3352800"/>
              <a:gd name="connsiteX16" fmla="*/ 1653540 w 3817620"/>
              <a:gd name="connsiteY16" fmla="*/ 76200 h 3352800"/>
              <a:gd name="connsiteX17" fmla="*/ 1592580 w 3817620"/>
              <a:gd name="connsiteY17" fmla="*/ 60960 h 3352800"/>
              <a:gd name="connsiteX18" fmla="*/ 1524000 w 3817620"/>
              <a:gd name="connsiteY18" fmla="*/ 45720 h 3352800"/>
              <a:gd name="connsiteX19" fmla="*/ 1440180 w 3817620"/>
              <a:gd name="connsiteY19" fmla="*/ 38100 h 3352800"/>
              <a:gd name="connsiteX20" fmla="*/ 1363980 w 3817620"/>
              <a:gd name="connsiteY20" fmla="*/ 30480 h 3352800"/>
              <a:gd name="connsiteX21" fmla="*/ 1295400 w 3817620"/>
              <a:gd name="connsiteY21" fmla="*/ 45720 h 3352800"/>
              <a:gd name="connsiteX22" fmla="*/ 1280160 w 3817620"/>
              <a:gd name="connsiteY22" fmla="*/ 0 h 3352800"/>
              <a:gd name="connsiteX23" fmla="*/ 1112520 w 3817620"/>
              <a:gd name="connsiteY23" fmla="*/ 45720 h 3352800"/>
              <a:gd name="connsiteX24" fmla="*/ 937260 w 3817620"/>
              <a:gd name="connsiteY24" fmla="*/ 137160 h 3352800"/>
              <a:gd name="connsiteX25" fmla="*/ 845820 w 3817620"/>
              <a:gd name="connsiteY25" fmla="*/ 205740 h 3352800"/>
              <a:gd name="connsiteX26" fmla="*/ 754380 w 3817620"/>
              <a:gd name="connsiteY26" fmla="*/ 297180 h 3352800"/>
              <a:gd name="connsiteX27" fmla="*/ 632460 w 3817620"/>
              <a:gd name="connsiteY27" fmla="*/ 480060 h 3352800"/>
              <a:gd name="connsiteX28" fmla="*/ 30480 w 3817620"/>
              <a:gd name="connsiteY28" fmla="*/ 1668780 h 3352800"/>
              <a:gd name="connsiteX29" fmla="*/ 0 w 3817620"/>
              <a:gd name="connsiteY29" fmla="*/ 1760220 h 3352800"/>
              <a:gd name="connsiteX30" fmla="*/ 15240 w 3817620"/>
              <a:gd name="connsiteY30" fmla="*/ 1882140 h 3352800"/>
              <a:gd name="connsiteX31" fmla="*/ 53340 w 3817620"/>
              <a:gd name="connsiteY31" fmla="*/ 1988820 h 3352800"/>
              <a:gd name="connsiteX32" fmla="*/ 106680 w 3817620"/>
              <a:gd name="connsiteY32" fmla="*/ 2087880 h 3352800"/>
              <a:gd name="connsiteX33" fmla="*/ 167640 w 3817620"/>
              <a:gd name="connsiteY33" fmla="*/ 2164080 h 3352800"/>
              <a:gd name="connsiteX34" fmla="*/ 259080 w 3817620"/>
              <a:gd name="connsiteY34" fmla="*/ 2202180 h 3352800"/>
              <a:gd name="connsiteX35" fmla="*/ 320040 w 3817620"/>
              <a:gd name="connsiteY35" fmla="*/ 2225040 h 3352800"/>
              <a:gd name="connsiteX0" fmla="*/ 320040 w 3817620"/>
              <a:gd name="connsiteY0" fmla="*/ 2225040 h 3352800"/>
              <a:gd name="connsiteX1" fmla="*/ 2446020 w 3817620"/>
              <a:gd name="connsiteY1" fmla="*/ 3200400 h 3352800"/>
              <a:gd name="connsiteX2" fmla="*/ 2720340 w 3817620"/>
              <a:gd name="connsiteY2" fmla="*/ 3299460 h 3352800"/>
              <a:gd name="connsiteX3" fmla="*/ 2796540 w 3817620"/>
              <a:gd name="connsiteY3" fmla="*/ 3337560 h 3352800"/>
              <a:gd name="connsiteX4" fmla="*/ 2865120 w 3817620"/>
              <a:gd name="connsiteY4" fmla="*/ 3352800 h 3352800"/>
              <a:gd name="connsiteX5" fmla="*/ 2933700 w 3817620"/>
              <a:gd name="connsiteY5" fmla="*/ 3352800 h 3352800"/>
              <a:gd name="connsiteX6" fmla="*/ 2964180 w 3817620"/>
              <a:gd name="connsiteY6" fmla="*/ 3329940 h 3352800"/>
              <a:gd name="connsiteX7" fmla="*/ 3009900 w 3817620"/>
              <a:gd name="connsiteY7" fmla="*/ 3246120 h 3352800"/>
              <a:gd name="connsiteX8" fmla="*/ 3794760 w 3817620"/>
              <a:gd name="connsiteY8" fmla="*/ 1470660 h 3352800"/>
              <a:gd name="connsiteX9" fmla="*/ 3817620 w 3817620"/>
              <a:gd name="connsiteY9" fmla="*/ 1417320 h 3352800"/>
              <a:gd name="connsiteX10" fmla="*/ 3817620 w 3817620"/>
              <a:gd name="connsiteY10" fmla="*/ 1325880 h 3352800"/>
              <a:gd name="connsiteX11" fmla="*/ 3794760 w 3817620"/>
              <a:gd name="connsiteY11" fmla="*/ 1264920 h 3352800"/>
              <a:gd name="connsiteX12" fmla="*/ 3726180 w 3817620"/>
              <a:gd name="connsiteY12" fmla="*/ 1211580 h 3352800"/>
              <a:gd name="connsiteX13" fmla="*/ 3634740 w 3817620"/>
              <a:gd name="connsiteY13" fmla="*/ 1165860 h 3352800"/>
              <a:gd name="connsiteX14" fmla="*/ 2316480 w 3817620"/>
              <a:gd name="connsiteY14" fmla="*/ 472440 h 3352800"/>
              <a:gd name="connsiteX15" fmla="*/ 1729740 w 3817620"/>
              <a:gd name="connsiteY15" fmla="*/ 121920 h 3352800"/>
              <a:gd name="connsiteX16" fmla="*/ 1653540 w 3817620"/>
              <a:gd name="connsiteY16" fmla="*/ 76200 h 3352800"/>
              <a:gd name="connsiteX17" fmla="*/ 1592580 w 3817620"/>
              <a:gd name="connsiteY17" fmla="*/ 60960 h 3352800"/>
              <a:gd name="connsiteX18" fmla="*/ 1524000 w 3817620"/>
              <a:gd name="connsiteY18" fmla="*/ 45720 h 3352800"/>
              <a:gd name="connsiteX19" fmla="*/ 1440180 w 3817620"/>
              <a:gd name="connsiteY19" fmla="*/ 38100 h 3352800"/>
              <a:gd name="connsiteX20" fmla="*/ 1363980 w 3817620"/>
              <a:gd name="connsiteY20" fmla="*/ 30480 h 3352800"/>
              <a:gd name="connsiteX21" fmla="*/ 1295400 w 3817620"/>
              <a:gd name="connsiteY21" fmla="*/ 45720 h 3352800"/>
              <a:gd name="connsiteX22" fmla="*/ 1280160 w 3817620"/>
              <a:gd name="connsiteY22" fmla="*/ 0 h 3352800"/>
              <a:gd name="connsiteX23" fmla="*/ 1112520 w 3817620"/>
              <a:gd name="connsiteY23" fmla="*/ 45720 h 3352800"/>
              <a:gd name="connsiteX24" fmla="*/ 937260 w 3817620"/>
              <a:gd name="connsiteY24" fmla="*/ 137160 h 3352800"/>
              <a:gd name="connsiteX25" fmla="*/ 845820 w 3817620"/>
              <a:gd name="connsiteY25" fmla="*/ 205740 h 3352800"/>
              <a:gd name="connsiteX26" fmla="*/ 754380 w 3817620"/>
              <a:gd name="connsiteY26" fmla="*/ 297180 h 3352800"/>
              <a:gd name="connsiteX27" fmla="*/ 632460 w 3817620"/>
              <a:gd name="connsiteY27" fmla="*/ 480060 h 3352800"/>
              <a:gd name="connsiteX28" fmla="*/ 30480 w 3817620"/>
              <a:gd name="connsiteY28" fmla="*/ 1668780 h 3352800"/>
              <a:gd name="connsiteX29" fmla="*/ 0 w 3817620"/>
              <a:gd name="connsiteY29" fmla="*/ 1760220 h 3352800"/>
              <a:gd name="connsiteX30" fmla="*/ 15240 w 3817620"/>
              <a:gd name="connsiteY30" fmla="*/ 1882140 h 3352800"/>
              <a:gd name="connsiteX31" fmla="*/ 53340 w 3817620"/>
              <a:gd name="connsiteY31" fmla="*/ 1988820 h 3352800"/>
              <a:gd name="connsiteX32" fmla="*/ 106680 w 3817620"/>
              <a:gd name="connsiteY32" fmla="*/ 2087880 h 3352800"/>
              <a:gd name="connsiteX33" fmla="*/ 180340 w 3817620"/>
              <a:gd name="connsiteY33" fmla="*/ 2119630 h 3352800"/>
              <a:gd name="connsiteX34" fmla="*/ 259080 w 3817620"/>
              <a:gd name="connsiteY34" fmla="*/ 2202180 h 3352800"/>
              <a:gd name="connsiteX35" fmla="*/ 320040 w 3817620"/>
              <a:gd name="connsiteY35" fmla="*/ 2225040 h 3352800"/>
              <a:gd name="connsiteX0" fmla="*/ 320040 w 3817620"/>
              <a:gd name="connsiteY0" fmla="*/ 2225040 h 3352800"/>
              <a:gd name="connsiteX1" fmla="*/ 2446020 w 3817620"/>
              <a:gd name="connsiteY1" fmla="*/ 3200400 h 3352800"/>
              <a:gd name="connsiteX2" fmla="*/ 2720340 w 3817620"/>
              <a:gd name="connsiteY2" fmla="*/ 3299460 h 3352800"/>
              <a:gd name="connsiteX3" fmla="*/ 2796540 w 3817620"/>
              <a:gd name="connsiteY3" fmla="*/ 3337560 h 3352800"/>
              <a:gd name="connsiteX4" fmla="*/ 2865120 w 3817620"/>
              <a:gd name="connsiteY4" fmla="*/ 3352800 h 3352800"/>
              <a:gd name="connsiteX5" fmla="*/ 2933700 w 3817620"/>
              <a:gd name="connsiteY5" fmla="*/ 3352800 h 3352800"/>
              <a:gd name="connsiteX6" fmla="*/ 2964180 w 3817620"/>
              <a:gd name="connsiteY6" fmla="*/ 3329940 h 3352800"/>
              <a:gd name="connsiteX7" fmla="*/ 3009900 w 3817620"/>
              <a:gd name="connsiteY7" fmla="*/ 3246120 h 3352800"/>
              <a:gd name="connsiteX8" fmla="*/ 3794760 w 3817620"/>
              <a:gd name="connsiteY8" fmla="*/ 1470660 h 3352800"/>
              <a:gd name="connsiteX9" fmla="*/ 3817620 w 3817620"/>
              <a:gd name="connsiteY9" fmla="*/ 1417320 h 3352800"/>
              <a:gd name="connsiteX10" fmla="*/ 3817620 w 3817620"/>
              <a:gd name="connsiteY10" fmla="*/ 1325880 h 3352800"/>
              <a:gd name="connsiteX11" fmla="*/ 3794760 w 3817620"/>
              <a:gd name="connsiteY11" fmla="*/ 1264920 h 3352800"/>
              <a:gd name="connsiteX12" fmla="*/ 3726180 w 3817620"/>
              <a:gd name="connsiteY12" fmla="*/ 1211580 h 3352800"/>
              <a:gd name="connsiteX13" fmla="*/ 3634740 w 3817620"/>
              <a:gd name="connsiteY13" fmla="*/ 1165860 h 3352800"/>
              <a:gd name="connsiteX14" fmla="*/ 2316480 w 3817620"/>
              <a:gd name="connsiteY14" fmla="*/ 472440 h 3352800"/>
              <a:gd name="connsiteX15" fmla="*/ 1729740 w 3817620"/>
              <a:gd name="connsiteY15" fmla="*/ 121920 h 3352800"/>
              <a:gd name="connsiteX16" fmla="*/ 1653540 w 3817620"/>
              <a:gd name="connsiteY16" fmla="*/ 76200 h 3352800"/>
              <a:gd name="connsiteX17" fmla="*/ 1592580 w 3817620"/>
              <a:gd name="connsiteY17" fmla="*/ 60960 h 3352800"/>
              <a:gd name="connsiteX18" fmla="*/ 1524000 w 3817620"/>
              <a:gd name="connsiteY18" fmla="*/ 45720 h 3352800"/>
              <a:gd name="connsiteX19" fmla="*/ 1440180 w 3817620"/>
              <a:gd name="connsiteY19" fmla="*/ 38100 h 3352800"/>
              <a:gd name="connsiteX20" fmla="*/ 1363980 w 3817620"/>
              <a:gd name="connsiteY20" fmla="*/ 30480 h 3352800"/>
              <a:gd name="connsiteX21" fmla="*/ 1295400 w 3817620"/>
              <a:gd name="connsiteY21" fmla="*/ 45720 h 3352800"/>
              <a:gd name="connsiteX22" fmla="*/ 1280160 w 3817620"/>
              <a:gd name="connsiteY22" fmla="*/ 0 h 3352800"/>
              <a:gd name="connsiteX23" fmla="*/ 1112520 w 3817620"/>
              <a:gd name="connsiteY23" fmla="*/ 45720 h 3352800"/>
              <a:gd name="connsiteX24" fmla="*/ 937260 w 3817620"/>
              <a:gd name="connsiteY24" fmla="*/ 137160 h 3352800"/>
              <a:gd name="connsiteX25" fmla="*/ 845820 w 3817620"/>
              <a:gd name="connsiteY25" fmla="*/ 205740 h 3352800"/>
              <a:gd name="connsiteX26" fmla="*/ 754380 w 3817620"/>
              <a:gd name="connsiteY26" fmla="*/ 297180 h 3352800"/>
              <a:gd name="connsiteX27" fmla="*/ 632460 w 3817620"/>
              <a:gd name="connsiteY27" fmla="*/ 480060 h 3352800"/>
              <a:gd name="connsiteX28" fmla="*/ 30480 w 3817620"/>
              <a:gd name="connsiteY28" fmla="*/ 1668780 h 3352800"/>
              <a:gd name="connsiteX29" fmla="*/ 0 w 3817620"/>
              <a:gd name="connsiteY29" fmla="*/ 1760220 h 3352800"/>
              <a:gd name="connsiteX30" fmla="*/ 15240 w 3817620"/>
              <a:gd name="connsiteY30" fmla="*/ 1882140 h 3352800"/>
              <a:gd name="connsiteX31" fmla="*/ 53340 w 3817620"/>
              <a:gd name="connsiteY31" fmla="*/ 1988820 h 3352800"/>
              <a:gd name="connsiteX32" fmla="*/ 106680 w 3817620"/>
              <a:gd name="connsiteY32" fmla="*/ 2087880 h 3352800"/>
              <a:gd name="connsiteX33" fmla="*/ 161290 w 3817620"/>
              <a:gd name="connsiteY33" fmla="*/ 2145030 h 3352800"/>
              <a:gd name="connsiteX34" fmla="*/ 259080 w 3817620"/>
              <a:gd name="connsiteY34" fmla="*/ 2202180 h 3352800"/>
              <a:gd name="connsiteX35" fmla="*/ 320040 w 3817620"/>
              <a:gd name="connsiteY35" fmla="*/ 2225040 h 3352800"/>
              <a:gd name="connsiteX0" fmla="*/ 320040 w 3817620"/>
              <a:gd name="connsiteY0" fmla="*/ 2225040 h 3352800"/>
              <a:gd name="connsiteX1" fmla="*/ 2446020 w 3817620"/>
              <a:gd name="connsiteY1" fmla="*/ 3200400 h 3352800"/>
              <a:gd name="connsiteX2" fmla="*/ 2720340 w 3817620"/>
              <a:gd name="connsiteY2" fmla="*/ 3299460 h 3352800"/>
              <a:gd name="connsiteX3" fmla="*/ 2796540 w 3817620"/>
              <a:gd name="connsiteY3" fmla="*/ 3337560 h 3352800"/>
              <a:gd name="connsiteX4" fmla="*/ 2865120 w 3817620"/>
              <a:gd name="connsiteY4" fmla="*/ 3352800 h 3352800"/>
              <a:gd name="connsiteX5" fmla="*/ 2933700 w 3817620"/>
              <a:gd name="connsiteY5" fmla="*/ 3352800 h 3352800"/>
              <a:gd name="connsiteX6" fmla="*/ 2964180 w 3817620"/>
              <a:gd name="connsiteY6" fmla="*/ 3329940 h 3352800"/>
              <a:gd name="connsiteX7" fmla="*/ 3009900 w 3817620"/>
              <a:gd name="connsiteY7" fmla="*/ 3246120 h 3352800"/>
              <a:gd name="connsiteX8" fmla="*/ 3794760 w 3817620"/>
              <a:gd name="connsiteY8" fmla="*/ 1470660 h 3352800"/>
              <a:gd name="connsiteX9" fmla="*/ 3817620 w 3817620"/>
              <a:gd name="connsiteY9" fmla="*/ 1417320 h 3352800"/>
              <a:gd name="connsiteX10" fmla="*/ 3817620 w 3817620"/>
              <a:gd name="connsiteY10" fmla="*/ 1325880 h 3352800"/>
              <a:gd name="connsiteX11" fmla="*/ 3794760 w 3817620"/>
              <a:gd name="connsiteY11" fmla="*/ 1264920 h 3352800"/>
              <a:gd name="connsiteX12" fmla="*/ 3726180 w 3817620"/>
              <a:gd name="connsiteY12" fmla="*/ 1211580 h 3352800"/>
              <a:gd name="connsiteX13" fmla="*/ 3634740 w 3817620"/>
              <a:gd name="connsiteY13" fmla="*/ 1165860 h 3352800"/>
              <a:gd name="connsiteX14" fmla="*/ 2316480 w 3817620"/>
              <a:gd name="connsiteY14" fmla="*/ 472440 h 3352800"/>
              <a:gd name="connsiteX15" fmla="*/ 1729740 w 3817620"/>
              <a:gd name="connsiteY15" fmla="*/ 121920 h 3352800"/>
              <a:gd name="connsiteX16" fmla="*/ 1653540 w 3817620"/>
              <a:gd name="connsiteY16" fmla="*/ 76200 h 3352800"/>
              <a:gd name="connsiteX17" fmla="*/ 1592580 w 3817620"/>
              <a:gd name="connsiteY17" fmla="*/ 60960 h 3352800"/>
              <a:gd name="connsiteX18" fmla="*/ 1524000 w 3817620"/>
              <a:gd name="connsiteY18" fmla="*/ 45720 h 3352800"/>
              <a:gd name="connsiteX19" fmla="*/ 1440180 w 3817620"/>
              <a:gd name="connsiteY19" fmla="*/ 38100 h 3352800"/>
              <a:gd name="connsiteX20" fmla="*/ 1363980 w 3817620"/>
              <a:gd name="connsiteY20" fmla="*/ 30480 h 3352800"/>
              <a:gd name="connsiteX21" fmla="*/ 1295400 w 3817620"/>
              <a:gd name="connsiteY21" fmla="*/ 45720 h 3352800"/>
              <a:gd name="connsiteX22" fmla="*/ 1280160 w 3817620"/>
              <a:gd name="connsiteY22" fmla="*/ 0 h 3352800"/>
              <a:gd name="connsiteX23" fmla="*/ 1112520 w 3817620"/>
              <a:gd name="connsiteY23" fmla="*/ 45720 h 3352800"/>
              <a:gd name="connsiteX24" fmla="*/ 937260 w 3817620"/>
              <a:gd name="connsiteY24" fmla="*/ 137160 h 3352800"/>
              <a:gd name="connsiteX25" fmla="*/ 845820 w 3817620"/>
              <a:gd name="connsiteY25" fmla="*/ 205740 h 3352800"/>
              <a:gd name="connsiteX26" fmla="*/ 754380 w 3817620"/>
              <a:gd name="connsiteY26" fmla="*/ 297180 h 3352800"/>
              <a:gd name="connsiteX27" fmla="*/ 632460 w 3817620"/>
              <a:gd name="connsiteY27" fmla="*/ 480060 h 3352800"/>
              <a:gd name="connsiteX28" fmla="*/ 30480 w 3817620"/>
              <a:gd name="connsiteY28" fmla="*/ 1668780 h 3352800"/>
              <a:gd name="connsiteX29" fmla="*/ 0 w 3817620"/>
              <a:gd name="connsiteY29" fmla="*/ 1760220 h 3352800"/>
              <a:gd name="connsiteX30" fmla="*/ 15240 w 3817620"/>
              <a:gd name="connsiteY30" fmla="*/ 1882140 h 3352800"/>
              <a:gd name="connsiteX31" fmla="*/ 53340 w 3817620"/>
              <a:gd name="connsiteY31" fmla="*/ 1988820 h 3352800"/>
              <a:gd name="connsiteX32" fmla="*/ 97155 w 3817620"/>
              <a:gd name="connsiteY32" fmla="*/ 2081530 h 3352800"/>
              <a:gd name="connsiteX33" fmla="*/ 161290 w 3817620"/>
              <a:gd name="connsiteY33" fmla="*/ 2145030 h 3352800"/>
              <a:gd name="connsiteX34" fmla="*/ 259080 w 3817620"/>
              <a:gd name="connsiteY34" fmla="*/ 2202180 h 3352800"/>
              <a:gd name="connsiteX35" fmla="*/ 320040 w 3817620"/>
              <a:gd name="connsiteY35" fmla="*/ 2225040 h 3352800"/>
              <a:gd name="connsiteX0" fmla="*/ 320040 w 3817620"/>
              <a:gd name="connsiteY0" fmla="*/ 2225040 h 3352800"/>
              <a:gd name="connsiteX1" fmla="*/ 2446020 w 3817620"/>
              <a:gd name="connsiteY1" fmla="*/ 3200400 h 3352800"/>
              <a:gd name="connsiteX2" fmla="*/ 2720340 w 3817620"/>
              <a:gd name="connsiteY2" fmla="*/ 3299460 h 3352800"/>
              <a:gd name="connsiteX3" fmla="*/ 2796540 w 3817620"/>
              <a:gd name="connsiteY3" fmla="*/ 3337560 h 3352800"/>
              <a:gd name="connsiteX4" fmla="*/ 2865120 w 3817620"/>
              <a:gd name="connsiteY4" fmla="*/ 3352800 h 3352800"/>
              <a:gd name="connsiteX5" fmla="*/ 2933700 w 3817620"/>
              <a:gd name="connsiteY5" fmla="*/ 3352800 h 3352800"/>
              <a:gd name="connsiteX6" fmla="*/ 2964180 w 3817620"/>
              <a:gd name="connsiteY6" fmla="*/ 3329940 h 3352800"/>
              <a:gd name="connsiteX7" fmla="*/ 3009900 w 3817620"/>
              <a:gd name="connsiteY7" fmla="*/ 3246120 h 3352800"/>
              <a:gd name="connsiteX8" fmla="*/ 3794760 w 3817620"/>
              <a:gd name="connsiteY8" fmla="*/ 1470660 h 3352800"/>
              <a:gd name="connsiteX9" fmla="*/ 3817620 w 3817620"/>
              <a:gd name="connsiteY9" fmla="*/ 1417320 h 3352800"/>
              <a:gd name="connsiteX10" fmla="*/ 3817620 w 3817620"/>
              <a:gd name="connsiteY10" fmla="*/ 1325880 h 3352800"/>
              <a:gd name="connsiteX11" fmla="*/ 3794760 w 3817620"/>
              <a:gd name="connsiteY11" fmla="*/ 1264920 h 3352800"/>
              <a:gd name="connsiteX12" fmla="*/ 3726180 w 3817620"/>
              <a:gd name="connsiteY12" fmla="*/ 1211580 h 3352800"/>
              <a:gd name="connsiteX13" fmla="*/ 3634740 w 3817620"/>
              <a:gd name="connsiteY13" fmla="*/ 1165860 h 3352800"/>
              <a:gd name="connsiteX14" fmla="*/ 2316480 w 3817620"/>
              <a:gd name="connsiteY14" fmla="*/ 472440 h 3352800"/>
              <a:gd name="connsiteX15" fmla="*/ 1729740 w 3817620"/>
              <a:gd name="connsiteY15" fmla="*/ 121920 h 3352800"/>
              <a:gd name="connsiteX16" fmla="*/ 1653540 w 3817620"/>
              <a:gd name="connsiteY16" fmla="*/ 76200 h 3352800"/>
              <a:gd name="connsiteX17" fmla="*/ 1592580 w 3817620"/>
              <a:gd name="connsiteY17" fmla="*/ 60960 h 3352800"/>
              <a:gd name="connsiteX18" fmla="*/ 1524000 w 3817620"/>
              <a:gd name="connsiteY18" fmla="*/ 45720 h 3352800"/>
              <a:gd name="connsiteX19" fmla="*/ 1440180 w 3817620"/>
              <a:gd name="connsiteY19" fmla="*/ 38100 h 3352800"/>
              <a:gd name="connsiteX20" fmla="*/ 1363980 w 3817620"/>
              <a:gd name="connsiteY20" fmla="*/ 30480 h 3352800"/>
              <a:gd name="connsiteX21" fmla="*/ 1295400 w 3817620"/>
              <a:gd name="connsiteY21" fmla="*/ 45720 h 3352800"/>
              <a:gd name="connsiteX22" fmla="*/ 1280160 w 3817620"/>
              <a:gd name="connsiteY22" fmla="*/ 0 h 3352800"/>
              <a:gd name="connsiteX23" fmla="*/ 1112520 w 3817620"/>
              <a:gd name="connsiteY23" fmla="*/ 45720 h 3352800"/>
              <a:gd name="connsiteX24" fmla="*/ 937260 w 3817620"/>
              <a:gd name="connsiteY24" fmla="*/ 137160 h 3352800"/>
              <a:gd name="connsiteX25" fmla="*/ 845820 w 3817620"/>
              <a:gd name="connsiteY25" fmla="*/ 205740 h 3352800"/>
              <a:gd name="connsiteX26" fmla="*/ 754380 w 3817620"/>
              <a:gd name="connsiteY26" fmla="*/ 297180 h 3352800"/>
              <a:gd name="connsiteX27" fmla="*/ 632460 w 3817620"/>
              <a:gd name="connsiteY27" fmla="*/ 480060 h 3352800"/>
              <a:gd name="connsiteX28" fmla="*/ 30480 w 3817620"/>
              <a:gd name="connsiteY28" fmla="*/ 1668780 h 3352800"/>
              <a:gd name="connsiteX29" fmla="*/ 0 w 3817620"/>
              <a:gd name="connsiteY29" fmla="*/ 1760220 h 3352800"/>
              <a:gd name="connsiteX30" fmla="*/ 15240 w 3817620"/>
              <a:gd name="connsiteY30" fmla="*/ 1882140 h 3352800"/>
              <a:gd name="connsiteX31" fmla="*/ 34290 w 3817620"/>
              <a:gd name="connsiteY31" fmla="*/ 2004695 h 3352800"/>
              <a:gd name="connsiteX32" fmla="*/ 97155 w 3817620"/>
              <a:gd name="connsiteY32" fmla="*/ 2081530 h 3352800"/>
              <a:gd name="connsiteX33" fmla="*/ 161290 w 3817620"/>
              <a:gd name="connsiteY33" fmla="*/ 2145030 h 3352800"/>
              <a:gd name="connsiteX34" fmla="*/ 259080 w 3817620"/>
              <a:gd name="connsiteY34" fmla="*/ 2202180 h 3352800"/>
              <a:gd name="connsiteX35" fmla="*/ 320040 w 3817620"/>
              <a:gd name="connsiteY35" fmla="*/ 2225040 h 3352800"/>
              <a:gd name="connsiteX0" fmla="*/ 320675 w 3818255"/>
              <a:gd name="connsiteY0" fmla="*/ 2225040 h 3352800"/>
              <a:gd name="connsiteX1" fmla="*/ 2446655 w 3818255"/>
              <a:gd name="connsiteY1" fmla="*/ 3200400 h 3352800"/>
              <a:gd name="connsiteX2" fmla="*/ 2720975 w 3818255"/>
              <a:gd name="connsiteY2" fmla="*/ 3299460 h 3352800"/>
              <a:gd name="connsiteX3" fmla="*/ 2797175 w 3818255"/>
              <a:gd name="connsiteY3" fmla="*/ 3337560 h 3352800"/>
              <a:gd name="connsiteX4" fmla="*/ 2865755 w 3818255"/>
              <a:gd name="connsiteY4" fmla="*/ 3352800 h 3352800"/>
              <a:gd name="connsiteX5" fmla="*/ 2934335 w 3818255"/>
              <a:gd name="connsiteY5" fmla="*/ 3352800 h 3352800"/>
              <a:gd name="connsiteX6" fmla="*/ 2964815 w 3818255"/>
              <a:gd name="connsiteY6" fmla="*/ 3329940 h 3352800"/>
              <a:gd name="connsiteX7" fmla="*/ 3010535 w 3818255"/>
              <a:gd name="connsiteY7" fmla="*/ 3246120 h 3352800"/>
              <a:gd name="connsiteX8" fmla="*/ 3795395 w 3818255"/>
              <a:gd name="connsiteY8" fmla="*/ 1470660 h 3352800"/>
              <a:gd name="connsiteX9" fmla="*/ 3818255 w 3818255"/>
              <a:gd name="connsiteY9" fmla="*/ 1417320 h 3352800"/>
              <a:gd name="connsiteX10" fmla="*/ 3818255 w 3818255"/>
              <a:gd name="connsiteY10" fmla="*/ 1325880 h 3352800"/>
              <a:gd name="connsiteX11" fmla="*/ 3795395 w 3818255"/>
              <a:gd name="connsiteY11" fmla="*/ 1264920 h 3352800"/>
              <a:gd name="connsiteX12" fmla="*/ 3726815 w 3818255"/>
              <a:gd name="connsiteY12" fmla="*/ 1211580 h 3352800"/>
              <a:gd name="connsiteX13" fmla="*/ 3635375 w 3818255"/>
              <a:gd name="connsiteY13" fmla="*/ 1165860 h 3352800"/>
              <a:gd name="connsiteX14" fmla="*/ 2317115 w 3818255"/>
              <a:gd name="connsiteY14" fmla="*/ 472440 h 3352800"/>
              <a:gd name="connsiteX15" fmla="*/ 1730375 w 3818255"/>
              <a:gd name="connsiteY15" fmla="*/ 121920 h 3352800"/>
              <a:gd name="connsiteX16" fmla="*/ 1654175 w 3818255"/>
              <a:gd name="connsiteY16" fmla="*/ 76200 h 3352800"/>
              <a:gd name="connsiteX17" fmla="*/ 1593215 w 3818255"/>
              <a:gd name="connsiteY17" fmla="*/ 60960 h 3352800"/>
              <a:gd name="connsiteX18" fmla="*/ 1524635 w 3818255"/>
              <a:gd name="connsiteY18" fmla="*/ 45720 h 3352800"/>
              <a:gd name="connsiteX19" fmla="*/ 1440815 w 3818255"/>
              <a:gd name="connsiteY19" fmla="*/ 38100 h 3352800"/>
              <a:gd name="connsiteX20" fmla="*/ 1364615 w 3818255"/>
              <a:gd name="connsiteY20" fmla="*/ 30480 h 3352800"/>
              <a:gd name="connsiteX21" fmla="*/ 1296035 w 3818255"/>
              <a:gd name="connsiteY21" fmla="*/ 45720 h 3352800"/>
              <a:gd name="connsiteX22" fmla="*/ 1280795 w 3818255"/>
              <a:gd name="connsiteY22" fmla="*/ 0 h 3352800"/>
              <a:gd name="connsiteX23" fmla="*/ 1113155 w 3818255"/>
              <a:gd name="connsiteY23" fmla="*/ 45720 h 3352800"/>
              <a:gd name="connsiteX24" fmla="*/ 937895 w 3818255"/>
              <a:gd name="connsiteY24" fmla="*/ 137160 h 3352800"/>
              <a:gd name="connsiteX25" fmla="*/ 846455 w 3818255"/>
              <a:gd name="connsiteY25" fmla="*/ 205740 h 3352800"/>
              <a:gd name="connsiteX26" fmla="*/ 755015 w 3818255"/>
              <a:gd name="connsiteY26" fmla="*/ 297180 h 3352800"/>
              <a:gd name="connsiteX27" fmla="*/ 633095 w 3818255"/>
              <a:gd name="connsiteY27" fmla="*/ 480060 h 3352800"/>
              <a:gd name="connsiteX28" fmla="*/ 31115 w 3818255"/>
              <a:gd name="connsiteY28" fmla="*/ 1668780 h 3352800"/>
              <a:gd name="connsiteX29" fmla="*/ 635 w 3818255"/>
              <a:gd name="connsiteY29" fmla="*/ 1760220 h 3352800"/>
              <a:gd name="connsiteX30" fmla="*/ 0 w 3818255"/>
              <a:gd name="connsiteY30" fmla="*/ 1885315 h 3352800"/>
              <a:gd name="connsiteX31" fmla="*/ 34925 w 3818255"/>
              <a:gd name="connsiteY31" fmla="*/ 2004695 h 3352800"/>
              <a:gd name="connsiteX32" fmla="*/ 97790 w 3818255"/>
              <a:gd name="connsiteY32" fmla="*/ 2081530 h 3352800"/>
              <a:gd name="connsiteX33" fmla="*/ 161925 w 3818255"/>
              <a:gd name="connsiteY33" fmla="*/ 2145030 h 3352800"/>
              <a:gd name="connsiteX34" fmla="*/ 259715 w 3818255"/>
              <a:gd name="connsiteY34" fmla="*/ 2202180 h 3352800"/>
              <a:gd name="connsiteX35" fmla="*/ 320675 w 3818255"/>
              <a:gd name="connsiteY35" fmla="*/ 2225040 h 335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818255" h="3352800">
                <a:moveTo>
                  <a:pt x="320675" y="2225040"/>
                </a:moveTo>
                <a:lnTo>
                  <a:pt x="2446655" y="3200400"/>
                </a:lnTo>
                <a:lnTo>
                  <a:pt x="2720975" y="3299460"/>
                </a:lnTo>
                <a:lnTo>
                  <a:pt x="2797175" y="3337560"/>
                </a:lnTo>
                <a:lnTo>
                  <a:pt x="2865755" y="3352800"/>
                </a:lnTo>
                <a:lnTo>
                  <a:pt x="2934335" y="3352800"/>
                </a:lnTo>
                <a:lnTo>
                  <a:pt x="2964815" y="3329940"/>
                </a:lnTo>
                <a:lnTo>
                  <a:pt x="3010535" y="3246120"/>
                </a:lnTo>
                <a:lnTo>
                  <a:pt x="3795395" y="1470660"/>
                </a:lnTo>
                <a:lnTo>
                  <a:pt x="3818255" y="1417320"/>
                </a:lnTo>
                <a:lnTo>
                  <a:pt x="3818255" y="1325880"/>
                </a:lnTo>
                <a:lnTo>
                  <a:pt x="3795395" y="1264920"/>
                </a:lnTo>
                <a:lnTo>
                  <a:pt x="3726815" y="1211580"/>
                </a:lnTo>
                <a:lnTo>
                  <a:pt x="3635375" y="1165860"/>
                </a:lnTo>
                <a:lnTo>
                  <a:pt x="2317115" y="472440"/>
                </a:lnTo>
                <a:lnTo>
                  <a:pt x="1730375" y="121920"/>
                </a:lnTo>
                <a:lnTo>
                  <a:pt x="1654175" y="76200"/>
                </a:lnTo>
                <a:lnTo>
                  <a:pt x="1593215" y="60960"/>
                </a:lnTo>
                <a:lnTo>
                  <a:pt x="1524635" y="45720"/>
                </a:lnTo>
                <a:lnTo>
                  <a:pt x="1440815" y="38100"/>
                </a:lnTo>
                <a:lnTo>
                  <a:pt x="1364615" y="30480"/>
                </a:lnTo>
                <a:lnTo>
                  <a:pt x="1296035" y="45720"/>
                </a:lnTo>
                <a:lnTo>
                  <a:pt x="1280795" y="0"/>
                </a:lnTo>
                <a:lnTo>
                  <a:pt x="1113155" y="45720"/>
                </a:lnTo>
                <a:lnTo>
                  <a:pt x="937895" y="137160"/>
                </a:lnTo>
                <a:lnTo>
                  <a:pt x="846455" y="205740"/>
                </a:lnTo>
                <a:lnTo>
                  <a:pt x="755015" y="297180"/>
                </a:lnTo>
                <a:lnTo>
                  <a:pt x="633095" y="480060"/>
                </a:lnTo>
                <a:lnTo>
                  <a:pt x="31115" y="1668780"/>
                </a:lnTo>
                <a:lnTo>
                  <a:pt x="635" y="1760220"/>
                </a:lnTo>
                <a:cubicBezTo>
                  <a:pt x="423" y="1801918"/>
                  <a:pt x="212" y="1843617"/>
                  <a:pt x="0" y="1885315"/>
                </a:cubicBezTo>
                <a:lnTo>
                  <a:pt x="34925" y="2004695"/>
                </a:lnTo>
                <a:lnTo>
                  <a:pt x="97790" y="2081530"/>
                </a:lnTo>
                <a:lnTo>
                  <a:pt x="161925" y="2145030"/>
                </a:lnTo>
                <a:lnTo>
                  <a:pt x="259715" y="2202180"/>
                </a:lnTo>
                <a:lnTo>
                  <a:pt x="320675" y="2225040"/>
                </a:lnTo>
                <a:close/>
              </a:path>
            </a:pathLst>
          </a:custGeom>
          <a:noFill/>
          <a:ln w="38100">
            <a:solidFill>
              <a:srgbClr val="1C21F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0"/>
          </a:p>
        </p:txBody>
      </p:sp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7C039D71-6AF1-0717-B07D-C8E29A19EAD3}"/>
              </a:ext>
            </a:extLst>
          </p:cNvPr>
          <p:cNvSpPr/>
          <p:nvPr/>
        </p:nvSpPr>
        <p:spPr>
          <a:xfrm>
            <a:off x="8086725" y="2556940"/>
            <a:ext cx="7353300" cy="6315075"/>
          </a:xfrm>
          <a:custGeom>
            <a:avLst/>
            <a:gdLst>
              <a:gd name="connsiteX0" fmla="*/ 7353300 w 7353300"/>
              <a:gd name="connsiteY0" fmla="*/ 2876550 h 6315075"/>
              <a:gd name="connsiteX1" fmla="*/ 6810375 w 7353300"/>
              <a:gd name="connsiteY1" fmla="*/ 2686050 h 6315075"/>
              <a:gd name="connsiteX2" fmla="*/ 6181725 w 7353300"/>
              <a:gd name="connsiteY2" fmla="*/ 2447925 h 6315075"/>
              <a:gd name="connsiteX3" fmla="*/ 5619750 w 7353300"/>
              <a:gd name="connsiteY3" fmla="*/ 2219325 h 6315075"/>
              <a:gd name="connsiteX4" fmla="*/ 5086350 w 7353300"/>
              <a:gd name="connsiteY4" fmla="*/ 1962150 h 6315075"/>
              <a:gd name="connsiteX5" fmla="*/ 4467225 w 7353300"/>
              <a:gd name="connsiteY5" fmla="*/ 1647825 h 6315075"/>
              <a:gd name="connsiteX6" fmla="*/ 3905250 w 7353300"/>
              <a:gd name="connsiteY6" fmla="*/ 1352550 h 6315075"/>
              <a:gd name="connsiteX7" fmla="*/ 3276600 w 7353300"/>
              <a:gd name="connsiteY7" fmla="*/ 981075 h 6315075"/>
              <a:gd name="connsiteX8" fmla="*/ 2790825 w 7353300"/>
              <a:gd name="connsiteY8" fmla="*/ 666750 h 6315075"/>
              <a:gd name="connsiteX9" fmla="*/ 2181225 w 7353300"/>
              <a:gd name="connsiteY9" fmla="*/ 285750 h 6315075"/>
              <a:gd name="connsiteX10" fmla="*/ 1733550 w 7353300"/>
              <a:gd name="connsiteY10" fmla="*/ 0 h 6315075"/>
              <a:gd name="connsiteX11" fmla="*/ 1219200 w 7353300"/>
              <a:gd name="connsiteY11" fmla="*/ 1733550 h 6315075"/>
              <a:gd name="connsiteX12" fmla="*/ 923925 w 7353300"/>
              <a:gd name="connsiteY12" fmla="*/ 2695575 h 6315075"/>
              <a:gd name="connsiteX13" fmla="*/ 628650 w 7353300"/>
              <a:gd name="connsiteY13" fmla="*/ 3571875 h 6315075"/>
              <a:gd name="connsiteX14" fmla="*/ 371475 w 7353300"/>
              <a:gd name="connsiteY14" fmla="*/ 4305300 h 6315075"/>
              <a:gd name="connsiteX15" fmla="*/ 0 w 7353300"/>
              <a:gd name="connsiteY15" fmla="*/ 5391150 h 6315075"/>
              <a:gd name="connsiteX16" fmla="*/ 2019300 w 7353300"/>
              <a:gd name="connsiteY16" fmla="*/ 6315075 h 6315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7353300" h="6315075">
                <a:moveTo>
                  <a:pt x="7353300" y="2876550"/>
                </a:moveTo>
                <a:lnTo>
                  <a:pt x="6810375" y="2686050"/>
                </a:lnTo>
                <a:lnTo>
                  <a:pt x="6181725" y="2447925"/>
                </a:lnTo>
                <a:lnTo>
                  <a:pt x="5619750" y="2219325"/>
                </a:lnTo>
                <a:lnTo>
                  <a:pt x="5086350" y="1962150"/>
                </a:lnTo>
                <a:lnTo>
                  <a:pt x="4467225" y="1647825"/>
                </a:lnTo>
                <a:lnTo>
                  <a:pt x="3905250" y="1352550"/>
                </a:lnTo>
                <a:lnTo>
                  <a:pt x="3276600" y="981075"/>
                </a:lnTo>
                <a:lnTo>
                  <a:pt x="2790825" y="666750"/>
                </a:lnTo>
                <a:lnTo>
                  <a:pt x="2181225" y="285750"/>
                </a:lnTo>
                <a:lnTo>
                  <a:pt x="1733550" y="0"/>
                </a:lnTo>
                <a:lnTo>
                  <a:pt x="1219200" y="1733550"/>
                </a:lnTo>
                <a:lnTo>
                  <a:pt x="923925" y="2695575"/>
                </a:lnTo>
                <a:lnTo>
                  <a:pt x="628650" y="3571875"/>
                </a:lnTo>
                <a:lnTo>
                  <a:pt x="371475" y="4305300"/>
                </a:lnTo>
                <a:lnTo>
                  <a:pt x="0" y="5391150"/>
                </a:lnTo>
                <a:lnTo>
                  <a:pt x="2019300" y="6315075"/>
                </a:lnTo>
              </a:path>
            </a:pathLst>
          </a:custGeom>
          <a:noFill/>
          <a:ln w="53975">
            <a:solidFill>
              <a:srgbClr val="FF0000"/>
            </a:solidFill>
            <a:prstDash val="sysDash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000"/>
          </a:p>
        </p:txBody>
      </p:sp>
      <p:sp>
        <p:nvSpPr>
          <p:cNvPr id="51" name="矩形标注 43">
            <a:extLst>
              <a:ext uri="{FF2B5EF4-FFF2-40B4-BE49-F238E27FC236}">
                <a16:creationId xmlns:a16="http://schemas.microsoft.com/office/drawing/2014/main" id="{C5D4E0A6-F422-2A8B-794A-F4050A74E5FE}"/>
              </a:ext>
            </a:extLst>
          </p:cNvPr>
          <p:cNvSpPr/>
          <p:nvPr/>
        </p:nvSpPr>
        <p:spPr>
          <a:xfrm flipH="1">
            <a:off x="7101097" y="2409250"/>
            <a:ext cx="2099143" cy="1862802"/>
          </a:xfrm>
          <a:prstGeom prst="wedgeRectCallout">
            <a:avLst>
              <a:gd name="adj1" fmla="val -113271"/>
              <a:gd name="adj2" fmla="val 29447"/>
            </a:avLst>
          </a:prstGeom>
          <a:solidFill>
            <a:srgbClr val="FFF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01—01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街旁绿地（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G1c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14586.84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㎡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  积  率：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控制高度：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  地  率：≥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65%</a:t>
            </a:r>
          </a:p>
        </p:txBody>
      </p:sp>
      <p:sp>
        <p:nvSpPr>
          <p:cNvPr id="52" name="矩形标注 43">
            <a:extLst>
              <a:ext uri="{FF2B5EF4-FFF2-40B4-BE49-F238E27FC236}">
                <a16:creationId xmlns:a16="http://schemas.microsoft.com/office/drawing/2014/main" id="{0C949813-176D-E1A2-0EED-FCBA18304130}"/>
              </a:ext>
            </a:extLst>
          </p:cNvPr>
          <p:cNvSpPr/>
          <p:nvPr/>
        </p:nvSpPr>
        <p:spPr>
          <a:xfrm flipH="1">
            <a:off x="7104650" y="6944008"/>
            <a:ext cx="2095590" cy="1862795"/>
          </a:xfrm>
          <a:prstGeom prst="wedgeRectCallout">
            <a:avLst>
              <a:gd name="adj1" fmla="val -157115"/>
              <a:gd name="adj2" fmla="val -74028"/>
            </a:avLst>
          </a:prstGeom>
          <a:solidFill>
            <a:srgbClr val="FFF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01—13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街旁绿地（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G1c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3466.85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㎡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  积  率：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控制高度：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  地  率：≥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65%</a:t>
            </a:r>
          </a:p>
        </p:txBody>
      </p:sp>
      <p:sp>
        <p:nvSpPr>
          <p:cNvPr id="53" name="矩形标注 43">
            <a:extLst>
              <a:ext uri="{FF2B5EF4-FFF2-40B4-BE49-F238E27FC236}">
                <a16:creationId xmlns:a16="http://schemas.microsoft.com/office/drawing/2014/main" id="{70F70DBB-85CF-C1FE-DF79-EA5E60F88EDA}"/>
              </a:ext>
            </a:extLst>
          </p:cNvPr>
          <p:cNvSpPr/>
          <p:nvPr/>
        </p:nvSpPr>
        <p:spPr>
          <a:xfrm flipH="1">
            <a:off x="13857563" y="2409250"/>
            <a:ext cx="2099143" cy="1862802"/>
          </a:xfrm>
          <a:prstGeom prst="wedgeRectCallout">
            <a:avLst>
              <a:gd name="adj1" fmla="val 120260"/>
              <a:gd name="adj2" fmla="val 63285"/>
            </a:avLst>
          </a:prstGeom>
          <a:solidFill>
            <a:srgbClr val="FFF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01—14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街旁绿地（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G1c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2232.70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㎡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  积  率：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控制高度：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  地  率：≥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65%</a:t>
            </a:r>
          </a:p>
        </p:txBody>
      </p:sp>
      <p:sp>
        <p:nvSpPr>
          <p:cNvPr id="54" name="矩形标注 43">
            <a:extLst>
              <a:ext uri="{FF2B5EF4-FFF2-40B4-BE49-F238E27FC236}">
                <a16:creationId xmlns:a16="http://schemas.microsoft.com/office/drawing/2014/main" id="{F8007A91-13D5-016B-FD93-01823EE6732A}"/>
              </a:ext>
            </a:extLst>
          </p:cNvPr>
          <p:cNvSpPr/>
          <p:nvPr/>
        </p:nvSpPr>
        <p:spPr>
          <a:xfrm flipH="1">
            <a:off x="7101097" y="4630339"/>
            <a:ext cx="2100160" cy="1862797"/>
          </a:xfrm>
          <a:prstGeom prst="wedgeRectCallout">
            <a:avLst>
              <a:gd name="adj1" fmla="val -119779"/>
              <a:gd name="adj2" fmla="val -32533"/>
            </a:avLst>
          </a:prstGeom>
          <a:solidFill>
            <a:srgbClr val="FFF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01—02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商办混合（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Bb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30022.67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㎡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  积  率：≤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6.0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建筑密度：≤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55%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控制高度：≤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200m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  地  率：≥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</a:p>
        </p:txBody>
      </p:sp>
      <p:sp>
        <p:nvSpPr>
          <p:cNvPr id="55" name="矩形标注 43">
            <a:extLst>
              <a:ext uri="{FF2B5EF4-FFF2-40B4-BE49-F238E27FC236}">
                <a16:creationId xmlns:a16="http://schemas.microsoft.com/office/drawing/2014/main" id="{542277DB-2B12-4867-0F96-4C568D5AFA48}"/>
              </a:ext>
            </a:extLst>
          </p:cNvPr>
          <p:cNvSpPr/>
          <p:nvPr/>
        </p:nvSpPr>
        <p:spPr>
          <a:xfrm flipH="1">
            <a:off x="13873328" y="4637844"/>
            <a:ext cx="2099143" cy="1862801"/>
          </a:xfrm>
          <a:prstGeom prst="wedgeRectCallout">
            <a:avLst>
              <a:gd name="adj1" fmla="val 124636"/>
              <a:gd name="adj2" fmla="val 8934"/>
            </a:avLst>
          </a:prstGeom>
          <a:solidFill>
            <a:srgbClr val="FFFFFF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01—12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二类居住（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R2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36720.45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㎡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  积  率：≤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2.2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建筑密度：≤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控制高度：≤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80m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  地  率：≥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</a:p>
        </p:txBody>
      </p:sp>
    </p:spTree>
    <p:extLst>
      <p:ext uri="{BB962C8B-B14F-4D97-AF65-F5344CB8AC3E}">
        <p14:creationId xmlns:p14="http://schemas.microsoft.com/office/powerpoint/2010/main" val="17247539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4750</TotalTime>
  <Words>793</Words>
  <Application>Microsoft Office PowerPoint</Application>
  <PresentationFormat>自定义</PresentationFormat>
  <Paragraphs>71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0" baseType="lpstr">
      <vt:lpstr>等线</vt:lpstr>
      <vt:lpstr>宋体</vt:lpstr>
      <vt:lpstr>微软雅黑</vt:lpstr>
      <vt:lpstr>Arial</vt:lpstr>
      <vt:lpstr>Calibri</vt:lpstr>
      <vt:lpstr>Times New Roman</vt:lpstr>
      <vt:lpstr>Wingdings</vt:lpstr>
      <vt:lpstr>Office Theme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NTKO</cp:lastModifiedBy>
  <cp:revision>396</cp:revision>
  <cp:lastPrinted>2024-03-26T06:31:01Z</cp:lastPrinted>
  <dcterms:created xsi:type="dcterms:W3CDTF">2019-11-04T11:42:00Z</dcterms:created>
  <dcterms:modified xsi:type="dcterms:W3CDTF">2026-10-22T02:26:30Z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2019-10-16T00:00:00Z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2019-11-11T00:00:00Z</vt:filetime>
  </property>
  <property fmtid="{D5CDD505-2E9C-101B-9397-08002B2CF9AE}" pid="5" name="ICV">
    <vt:lpwstr>71574463EEF24D818072EAEF89BD15EC</vt:lpwstr>
  </property>
  <property fmtid="{D5CDD505-2E9C-101B-9397-08002B2CF9AE}" pid="6" name="KSOProductBuildVer">
    <vt:lpwstr>2052-11.1.0.12302</vt:lpwstr>
  </property>
</Properties>
</file>