
<file path=[Content_Types].xml><?xml version="1.0" encoding="utf-8"?>
<Types xmlns="http://schemas.openxmlformats.org/package/2006/content-types"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Default Extension="wdp" ContentType="image/vnd.ms-photo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2"/>
    <p:sldId id="264" r:id="rId3"/>
  </p:sldIdLst>
  <p:sldSz cx="20104100" cy="10058400"/>
  <p:notesSz cx="14295438" cy="9866313"/>
  <p:custDataLst>
    <p:tags r:id="rId5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6332" userDrawn="1">
          <p15:clr>
            <a:srgbClr val="A4A3A4"/>
          </p15:clr>
        </p15:guide>
        <p15:guide id="3" orient="horz" pos="316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C00000"/>
    <a:srgbClr val="D42324"/>
    <a:srgbClr val="FFFFFF"/>
    <a:srgbClr val="01089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899" autoAdjust="0"/>
    <p:restoredTop sz="96331" autoAdjust="0"/>
  </p:normalViewPr>
  <p:slideViewPr>
    <p:cSldViewPr showGuides="1">
      <p:cViewPr varScale="1">
        <p:scale>
          <a:sx n="70" d="100"/>
          <a:sy n="70" d="100"/>
        </p:scale>
        <p:origin x="-132" y="-342"/>
      </p:cViewPr>
      <p:guideLst>
        <p:guide orient="horz" pos="3168"/>
        <p:guide pos="6332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6194991" cy="495184"/>
          </a:xfrm>
          <a:prstGeom prst="rect">
            <a:avLst/>
          </a:prstGeom>
        </p:spPr>
        <p:txBody>
          <a:bodyPr vert="horz" lIns="73219" tIns="36610" rIns="73219" bIns="36610" rtlCol="0"/>
          <a:lstStyle>
            <a:lvl1pPr algn="l">
              <a:defRPr sz="1000"/>
            </a:lvl1pPr>
          </a:lstStyle>
          <a:p>
            <a:pPr defTabSz="732008"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8097062" y="2"/>
            <a:ext cx="6194991" cy="495184"/>
          </a:xfrm>
          <a:prstGeom prst="rect">
            <a:avLst/>
          </a:prstGeom>
        </p:spPr>
        <p:txBody>
          <a:bodyPr vert="horz" lIns="73219" tIns="36610" rIns="73219" bIns="36610" rtlCol="0"/>
          <a:lstStyle>
            <a:lvl1pPr algn="r">
              <a:defRPr sz="1000"/>
            </a:lvl1pPr>
          </a:lstStyle>
          <a:p>
            <a:pPr defTabSz="732008">
              <a:defRPr/>
            </a:pPr>
            <a:fld id="{C1DB716A-964D-4EB2-8D0E-86C29F8A49E2}" type="datetimeFigureOut">
              <a:rPr lang="zh-CN" altLang="en-US" smtClean="0"/>
              <a:pPr defTabSz="732008">
                <a:defRPr/>
              </a:pPr>
              <a:t>2026/10/21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4288" y="1235075"/>
            <a:ext cx="6646862" cy="33258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73219" tIns="36610" rIns="73219" bIns="36610" rtlCol="0" anchor="ctr"/>
          <a:lstStyle/>
          <a:p>
            <a:pPr marL="0" marR="0" lvl="0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429096" y="4747855"/>
            <a:ext cx="11437253" cy="3885172"/>
          </a:xfrm>
          <a:prstGeom prst="rect">
            <a:avLst/>
          </a:prstGeom>
        </p:spPr>
        <p:txBody>
          <a:bodyPr vert="horz" lIns="73219" tIns="36610" rIns="73219" bIns="36610" rtlCol="0"/>
          <a:lstStyle/>
          <a:p>
            <a:pPr marL="0" marR="0" lvl="0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366320" marR="0" lvl="1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二级</a:t>
            </a:r>
          </a:p>
          <a:p>
            <a:pPr marL="732008" marR="0" lvl="2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三级</a:t>
            </a:r>
          </a:p>
          <a:p>
            <a:pPr marL="1098330" marR="0" lvl="3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四级</a:t>
            </a:r>
          </a:p>
          <a:p>
            <a:pPr marL="1464650" marR="0" lvl="4" indent="0" algn="l" defTabSz="732008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3" y="9371131"/>
            <a:ext cx="6194991" cy="495184"/>
          </a:xfrm>
          <a:prstGeom prst="rect">
            <a:avLst/>
          </a:prstGeom>
        </p:spPr>
        <p:txBody>
          <a:bodyPr vert="horz" lIns="73219" tIns="36610" rIns="73219" bIns="36610" rtlCol="0" anchor="b"/>
          <a:lstStyle>
            <a:lvl1pPr algn="l">
              <a:defRPr sz="1000"/>
            </a:lvl1pPr>
          </a:lstStyle>
          <a:p>
            <a:pPr defTabSz="732008"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8097062" y="9371131"/>
            <a:ext cx="6194991" cy="495184"/>
          </a:xfrm>
          <a:prstGeom prst="rect">
            <a:avLst/>
          </a:prstGeom>
        </p:spPr>
        <p:txBody>
          <a:bodyPr vert="horz" wrap="square" lIns="73219" tIns="36610" rIns="73219" bIns="36610" numCol="1" anchor="b" anchorCtr="0" compatLnSpc="1"/>
          <a:lstStyle>
            <a:lvl1pPr algn="r">
              <a:defRPr sz="1000"/>
            </a:lvl1pPr>
          </a:lstStyle>
          <a:p>
            <a:pPr defTabSz="732008">
              <a:defRPr/>
            </a:pPr>
            <a:fld id="{213A655C-B1AC-4425-A5A8-AB2C31E5176D}" type="slidenum">
              <a:rPr lang="zh-CN" altLang="en-US" smtClean="0"/>
              <a:pPr defTabSz="732008"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93180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68256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118104"/>
            <a:ext cx="17088485" cy="21122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5632704"/>
            <a:ext cx="14072869" cy="25146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720275FD-135D-4BC5-ABA7-171CF6D46488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1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E77DD5-325A-4769-9C55-E302D77FA1A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4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5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B41257D-445D-4368-B419-9FA411A0CA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6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CF95C69B-6AB9-4BA6-9AF6-127A8972002B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313432"/>
            <a:ext cx="8745283" cy="66385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5"/>
          <p:cNvSpPr>
            <a:spLocks noGrp="1"/>
          </p:cNvSpPr>
          <p:nvPr>
            <p:ph type="ftr" sz="quarter" idx="1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6"/>
          <p:cNvSpPr>
            <a:spLocks noGrp="1"/>
          </p:cNvSpPr>
          <p:nvPr>
            <p:ph type="dt" sz="half" idx="1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2581978B-FCDE-44CA-AB9F-210F33591AC9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7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00BB6B4-23BD-4279-B4C6-9EA1EDC7902A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9" name="Holder 3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4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54387D2B-5DC5-486C-88BF-A8AF506FA990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5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A7583100-B881-4647-9371-B59ADAC7C85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Holder 2"/>
          <p:cNvSpPr>
            <a:spLocks noGrp="1"/>
          </p:cNvSpPr>
          <p:nvPr>
            <p:ph type="ftr" sz="quarter" idx="3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" name="Holder 3"/>
          <p:cNvSpPr>
            <a:spLocks noGrp="1"/>
          </p:cNvSpPr>
          <p:nvPr>
            <p:ph type="dt" sz="half" idx="2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D7E9C50C-75B2-4F8F-B4F2-C18ECBD5904B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Holder 4"/>
          <p:cNvSpPr>
            <a:spLocks noGrp="1"/>
          </p:cNvSpPr>
          <p:nvPr>
            <p:ph type="sldNum" sz="quarter" idx="4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35DFF8DC-8E9D-43EA-9E9C-D93CD9131DF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bk object 17"/>
          <p:cNvSpPr/>
          <p:nvPr/>
        </p:nvSpPr>
        <p:spPr>
          <a:xfrm>
            <a:off x="0" y="0"/>
            <a:ext cx="0" cy="1588"/>
          </a:xfrm>
          <a:custGeom>
            <a:avLst/>
            <a:gdLst/>
            <a:ahLst/>
            <a:cxnLst>
              <a:cxn ang="0">
                <a:pos x="0" y="98202"/>
              </a:cxn>
              <a:cxn ang="0">
                <a:pos x="0" y="344956"/>
              </a:cxn>
            </a:cxnLst>
            <a:rect l="0" t="0" r="0" b="0"/>
            <a:pathLst>
              <a:path w="1" h="1270">
                <a:moveTo>
                  <a:pt x="0" y="461"/>
                </a:moveTo>
                <a:lnTo>
                  <a:pt x="0" y="1617"/>
                </a:lnTo>
              </a:path>
            </a:pathLst>
          </a:custGeom>
          <a:noFill/>
          <a:ln w="3175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28" name="Holder 2"/>
          <p:cNvSpPr>
            <a:spLocks noGrp="1"/>
          </p:cNvSpPr>
          <p:nvPr>
            <p:ph type="title"/>
          </p:nvPr>
        </p:nvSpPr>
        <p:spPr>
          <a:xfrm>
            <a:off x="1004888" y="401638"/>
            <a:ext cx="18094325" cy="16097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1029" name="Holder 3"/>
          <p:cNvSpPr>
            <a:spLocks noGrp="1"/>
          </p:cNvSpPr>
          <p:nvPr>
            <p:ph type="body"/>
          </p:nvPr>
        </p:nvSpPr>
        <p:spPr>
          <a:xfrm>
            <a:off x="1004888" y="2312988"/>
            <a:ext cx="18094325" cy="663892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lvl="0"/>
            <a:endParaRPr lang="zh-CN" altLang="zh-CN" dirty="0"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775" y="9353550"/>
            <a:ext cx="6432550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4888" y="9353550"/>
            <a:ext cx="4624388" cy="5032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defRPr noProof="1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A187F2E-D3FA-4D89-8BC6-EEA6E98D90A6}" type="datetimeFigureOut">
              <a:rPr kumimoji="0" lang="en-US" sz="1800" b="0" i="0" u="none" strike="noStrike" kern="1200" cap="none" spc="0" normalizeH="0" baseline="0" noProof="1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10/21/2026</a:t>
            </a:fld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825" y="9353550"/>
            <a:ext cx="4624388" cy="503238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spAutoFit/>
          </a:bodyPr>
          <a:lstStyle>
            <a:lvl1pPr algn="r" eaLnBrk="1" hangingPunct="1">
              <a:defRPr noProof="1">
                <a:solidFill>
                  <a:srgbClr val="898989"/>
                </a:solidFill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6844445-4DBC-44DA-80E1-FCFBF76E9E15}" type="slidenum">
              <a:rPr kumimoji="0" altLang="zh-CN" sz="1800" b="0" i="0" u="none" strike="noStrike" kern="1200" cap="none" spc="0" normalizeH="0" baseline="0" noProof="1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‹#›</a:t>
            </a:fld>
            <a:endParaRPr kumimoji="0" lang="zh-CN" altLang="zh-CN" sz="1800" b="0" i="0" u="none" strike="noStrike" kern="1200" cap="none" spc="0" normalizeH="0" baseline="0" noProof="1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4" y="0"/>
            <a:ext cx="20098512" cy="100584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 sz="2000">
          <a:latin typeface="+mn-lt"/>
          <a:ea typeface="+mn-ea"/>
          <a:cs typeface="+mn-cs"/>
        </a:defRPr>
      </a:lvl6pPr>
      <a:lvl7pPr marL="2743200">
        <a:defRPr sz="2000">
          <a:latin typeface="+mn-lt"/>
          <a:ea typeface="+mn-ea"/>
          <a:cs typeface="+mn-cs"/>
        </a:defRPr>
      </a:lvl7pPr>
      <a:lvl8pPr marL="3200400">
        <a:defRPr sz="2000">
          <a:latin typeface="+mn-lt"/>
          <a:ea typeface="+mn-ea"/>
          <a:cs typeface="+mn-cs"/>
        </a:defRPr>
      </a:lvl8pPr>
      <a:lvl9pPr marL="3657600">
        <a:defRPr sz="2000"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12968374" y="619172"/>
            <a:ext cx="69487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南京市国土空间规划编制成果公布</a:t>
            </a:r>
          </a:p>
        </p:txBody>
      </p:sp>
      <p:sp>
        <p:nvSpPr>
          <p:cNvPr id="8199" name="object 7"/>
          <p:cNvSpPr txBox="1"/>
          <p:nvPr/>
        </p:nvSpPr>
        <p:spPr>
          <a:xfrm>
            <a:off x="15844664" y="609716"/>
            <a:ext cx="3712442" cy="1995418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algn="just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为加快“好房子”建设，打造高品质住宅社区， 我局会同江宁区政府组织开展了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东山副城老城北片区控制性详细规划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》NJNBd051—14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规划管理单元图则技术修正工作</a:t>
            </a:r>
            <a:r>
              <a:rPr lang="zh-CN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algn="just" eaLnBrk="1" hangingPunct="1">
              <a:lnSpc>
                <a:spcPct val="20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   根据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中华人民共和国城乡规划法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南京市国土空间规划条例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，现将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东山副城老城北片区控制性详细规划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》NJNBd051—14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规划管理单元图则技术修正成果向社会予以公布。</a:t>
            </a:r>
          </a:p>
        </p:txBody>
      </p:sp>
      <p:sp>
        <p:nvSpPr>
          <p:cNvPr id="8203" name="object 16"/>
          <p:cNvSpPr txBox="1"/>
          <p:nvPr/>
        </p:nvSpPr>
        <p:spPr>
          <a:xfrm>
            <a:off x="5434013" y="8665409"/>
            <a:ext cx="2689225" cy="100796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84150" indent="-171450" eaLnBrk="1" hangingPunct="1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地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南京市鼓楼区</a:t>
            </a:r>
            <a:r>
              <a:rPr lang="en-US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中山路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171号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邮 编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210005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网 址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http://ghj.nanjing.gov.cn</a:t>
            </a:r>
          </a:p>
          <a:p>
            <a:pPr marL="184150" indent="-171450" eaLnBrk="1" hangingPunct="1">
              <a:spcBef>
                <a:spcPts val="650"/>
              </a:spcBef>
              <a:buFont typeface="Arial" panose="020B0604020202020204" pitchFamily="34" charset="0"/>
              <a:buChar char="•"/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咨询电话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025-52887659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2"/>
          <p:cNvPicPr>
            <a:picLocks noChangeAspect="1"/>
          </p:cNvPicPr>
          <p:nvPr/>
        </p:nvPicPr>
        <p:blipFill rotWithShape="1">
          <a:blip r:embed="rId4"/>
          <a:srcRect r="79277"/>
          <a:stretch/>
        </p:blipFill>
        <p:spPr>
          <a:xfrm>
            <a:off x="12566650" y="533400"/>
            <a:ext cx="473732" cy="5302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object 5"/>
          <p:cNvSpPr txBox="1"/>
          <p:nvPr/>
        </p:nvSpPr>
        <p:spPr>
          <a:xfrm>
            <a:off x="11075574" y="2472916"/>
            <a:ext cx="4125048" cy="474169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1430" algn="ctr" eaLnBrk="1" hangingPunct="1">
              <a:lnSpc>
                <a:spcPct val="102000"/>
              </a:lnSpc>
            </a:pP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东山副城老城北片区控制性详细规划</a:t>
            </a:r>
            <a:r>
              <a:rPr lang="en-US" altLang="zh-CN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》NJNBd051-14</a:t>
            </a:r>
            <a:r>
              <a:rPr lang="zh-CN" altLang="en-US" sz="1600" b="1" dirty="0">
                <a:solidFill>
                  <a:srgbClr val="FFFFFF"/>
                </a:solidFill>
                <a:latin typeface="宋体" panose="02010600030101010101" pitchFamily="2" charset="-122"/>
              </a:rPr>
              <a:t>规划管理单元图则技术修正</a:t>
            </a:r>
            <a:endParaRPr lang="en-US" altLang="zh-CN" sz="1600" b="1" dirty="0">
              <a:solidFill>
                <a:srgbClr val="FFFFFF"/>
              </a:solidFill>
              <a:latin typeface="宋体" panose="02010600030101010101" pitchFamily="2" charset="-122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3DBDD8E-1D87-E7F1-CC68-E327479719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3936" r="5894"/>
          <a:stretch>
            <a:fillRect/>
          </a:stretch>
        </p:blipFill>
        <p:spPr>
          <a:xfrm>
            <a:off x="10052050" y="5797406"/>
            <a:ext cx="5122864" cy="4260993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="" xmlns:a16="http://schemas.microsoft.com/office/drawing/2014/main" id="{3ECAE658-24C7-4C44-E7E1-B8C0E98A0F80}"/>
              </a:ext>
            </a:extLst>
          </p:cNvPr>
          <p:cNvSpPr/>
          <p:nvPr/>
        </p:nvSpPr>
        <p:spPr>
          <a:xfrm>
            <a:off x="10052050" y="5797406"/>
            <a:ext cx="5122864" cy="4260994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bject 4">
            <a:extLst>
              <a:ext uri="{FF2B5EF4-FFF2-40B4-BE49-F238E27FC236}">
                <a16:creationId xmlns="" xmlns:a16="http://schemas.microsoft.com/office/drawing/2014/main" id="{60404C92-9E07-E826-7731-EBA2601D8A24}"/>
              </a:ext>
            </a:extLst>
          </p:cNvPr>
          <p:cNvSpPr txBox="1"/>
          <p:nvPr/>
        </p:nvSpPr>
        <p:spPr>
          <a:xfrm>
            <a:off x="10052050" y="9058223"/>
            <a:ext cx="5122864" cy="578172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南京市规划和自然资源局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74650" indent="-363220" algn="ctr" eaLnBrk="1" hangingPunct="1">
              <a:lnSpc>
                <a:spcPct val="153000"/>
              </a:lnSpc>
            </a:pPr>
            <a:r>
              <a:rPr lang="en-US" altLang="zh-CN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二O</a:t>
            </a:r>
            <a:r>
              <a:rPr lang="en-US" altLang="en-US" sz="12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二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六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</a:p>
        </p:txBody>
      </p:sp>
      <p:sp>
        <p:nvSpPr>
          <p:cNvPr id="11" name="object 12"/>
          <p:cNvSpPr txBox="1"/>
          <p:nvPr/>
        </p:nvSpPr>
        <p:spPr>
          <a:xfrm>
            <a:off x="15844664" y="6520894"/>
            <a:ext cx="3712442" cy="2272417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indent="-12700" eaLnBrk="1" hangingPunct="1">
              <a:lnSpc>
                <a:spcPts val="1975"/>
              </a:lnSpc>
              <a:spcBef>
                <a:spcPts val="600"/>
              </a:spcBef>
              <a:spcAft>
                <a:spcPts val="600"/>
              </a:spcAft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说明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2700" indent="-12700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本规划</a:t>
            </a:r>
            <a:r>
              <a:rPr lang="en-US" altLang="zh-CN" sz="9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是城市发展的控制与引导性文件，不代表具体的项目实施计划和实施方案。一旦有建设行为，应依据批准的具体项目建设方案实施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700" indent="-12700" eaLnBrk="1" hangingPunct="1">
              <a:lnSpc>
                <a:spcPct val="200000"/>
              </a:lnSpc>
            </a:pP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2、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国土空间规划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是不断优化更新的过程，规划内容以南京市规划和自然资源局存档备查的最新版本为准，同一地区同内容深度规划若有更新，南京市规划和自然资源局将</a:t>
            </a:r>
            <a:r>
              <a:rPr lang="en-US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依法及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时在网站上公布，本材料自动作废。</a:t>
            </a:r>
          </a:p>
          <a:p>
            <a:pPr marL="12700" indent="-12700" eaLnBrk="1" hangingPunct="1">
              <a:lnSpc>
                <a:spcPct val="200000"/>
              </a:lnSpc>
            </a:pPr>
            <a:r>
              <a:rPr lang="en-US" altLang="zh-CN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900" noProof="1">
                <a:latin typeface="微软雅黑" panose="020B0503020204020204" pitchFamily="34" charset="-122"/>
                <a:ea typeface="微软雅黑" panose="020B0503020204020204" pitchFamily="34" charset="-122"/>
              </a:rPr>
              <a:t>、本材料版权及解释权归南京市规划和自然资源局所有，未取得版权人的书面授权，谢绝改变、分发、发布或使用本材料图文资料。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18F2C74-FE9A-335E-632B-49A89BF607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51BD22B6-7488-355E-6046-EF9205AE84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148" t="13698" r="21350" b="9435"/>
          <a:stretch>
            <a:fillRect/>
          </a:stretch>
        </p:blipFill>
        <p:spPr>
          <a:xfrm>
            <a:off x="432821" y="6088981"/>
            <a:ext cx="4306209" cy="3368711"/>
          </a:xfrm>
          <a:prstGeom prst="rect">
            <a:avLst/>
          </a:prstGeom>
        </p:spPr>
      </p:pic>
      <p:sp>
        <p:nvSpPr>
          <p:cNvPr id="33" name="任意多边形: 形状 32">
            <a:extLst>
              <a:ext uri="{FF2B5EF4-FFF2-40B4-BE49-F238E27FC236}">
                <a16:creationId xmlns="" xmlns:a16="http://schemas.microsoft.com/office/drawing/2014/main" id="{E81EA560-8FEF-7BE6-A6E4-C1C17BE77C97}"/>
              </a:ext>
            </a:extLst>
          </p:cNvPr>
          <p:cNvSpPr/>
          <p:nvPr/>
        </p:nvSpPr>
        <p:spPr>
          <a:xfrm>
            <a:off x="432821" y="6088981"/>
            <a:ext cx="4306209" cy="3368711"/>
          </a:xfrm>
          <a:custGeom>
            <a:avLst/>
            <a:gdLst>
              <a:gd name="csX0" fmla="*/ 0 w 4306209"/>
              <a:gd name="csY0" fmla="*/ 0 h 3368711"/>
              <a:gd name="csX1" fmla="*/ 4306209 w 4306209"/>
              <a:gd name="csY1" fmla="*/ 0 h 3368711"/>
              <a:gd name="csX2" fmla="*/ 4306209 w 4306209"/>
              <a:gd name="csY2" fmla="*/ 3368711 h 3368711"/>
              <a:gd name="csX3" fmla="*/ 0 w 4306209"/>
              <a:gd name="csY3" fmla="*/ 3368711 h 3368711"/>
              <a:gd name="csX4" fmla="*/ 0 w 4306209"/>
              <a:gd name="csY4" fmla="*/ 0 h 3368711"/>
              <a:gd name="csX5" fmla="*/ 3096761 w 4306209"/>
              <a:gd name="csY5" fmla="*/ 1650563 h 3368711"/>
              <a:gd name="csX6" fmla="*/ 2247062 w 4306209"/>
              <a:gd name="csY6" fmla="*/ 1765130 h 3368711"/>
              <a:gd name="csX7" fmla="*/ 2384542 w 4306209"/>
              <a:gd name="csY7" fmla="*/ 2126013 h 3368711"/>
              <a:gd name="csX8" fmla="*/ 2438006 w 4306209"/>
              <a:gd name="csY8" fmla="*/ 2286405 h 3368711"/>
              <a:gd name="csX9" fmla="*/ 2573576 w 4306209"/>
              <a:gd name="csY9" fmla="*/ 2248218 h 3368711"/>
              <a:gd name="csX10" fmla="*/ 2758791 w 4306209"/>
              <a:gd name="csY10" fmla="*/ 2225304 h 3368711"/>
              <a:gd name="csX11" fmla="*/ 2880995 w 4306209"/>
              <a:gd name="csY11" fmla="*/ 2267311 h 3368711"/>
              <a:gd name="csX12" fmla="*/ 3066210 w 4306209"/>
              <a:gd name="csY12" fmla="*/ 2313138 h 3368711"/>
              <a:gd name="csX13" fmla="*/ 3222783 w 4306209"/>
              <a:gd name="csY13" fmla="*/ 2324594 h 3368711"/>
              <a:gd name="csX14" fmla="*/ 3224693 w 4306209"/>
              <a:gd name="csY14" fmla="*/ 2305500 h 3368711"/>
              <a:gd name="csX15" fmla="*/ 3243787 w 4306209"/>
              <a:gd name="csY15" fmla="*/ 2303590 h 3368711"/>
              <a:gd name="csX16" fmla="*/ 3155953 w 4306209"/>
              <a:gd name="csY16" fmla="*/ 1963711 h 3368711"/>
              <a:gd name="csX17" fmla="*/ 3096761 w 4306209"/>
              <a:gd name="csY17" fmla="*/ 1650563 h 3368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306209" h="3368711">
                <a:moveTo>
                  <a:pt x="0" y="0"/>
                </a:moveTo>
                <a:lnTo>
                  <a:pt x="4306209" y="0"/>
                </a:lnTo>
                <a:lnTo>
                  <a:pt x="4306209" y="3368711"/>
                </a:lnTo>
                <a:lnTo>
                  <a:pt x="0" y="3368711"/>
                </a:lnTo>
                <a:lnTo>
                  <a:pt x="0" y="0"/>
                </a:lnTo>
                <a:close/>
                <a:moveTo>
                  <a:pt x="3096761" y="1650563"/>
                </a:moveTo>
                <a:lnTo>
                  <a:pt x="2247062" y="1765130"/>
                </a:lnTo>
                <a:lnTo>
                  <a:pt x="2384542" y="2126013"/>
                </a:lnTo>
                <a:lnTo>
                  <a:pt x="2438006" y="2286405"/>
                </a:lnTo>
                <a:lnTo>
                  <a:pt x="2573576" y="2248218"/>
                </a:lnTo>
                <a:lnTo>
                  <a:pt x="2758791" y="2225304"/>
                </a:lnTo>
                <a:lnTo>
                  <a:pt x="2880995" y="2267311"/>
                </a:lnTo>
                <a:lnTo>
                  <a:pt x="3066210" y="2313138"/>
                </a:lnTo>
                <a:lnTo>
                  <a:pt x="3222783" y="2324594"/>
                </a:lnTo>
                <a:lnTo>
                  <a:pt x="3224693" y="2305500"/>
                </a:lnTo>
                <a:lnTo>
                  <a:pt x="3243787" y="2303590"/>
                </a:lnTo>
                <a:lnTo>
                  <a:pt x="3155953" y="1963711"/>
                </a:lnTo>
                <a:lnTo>
                  <a:pt x="3096761" y="1650563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6" name="文本框 135">
            <a:extLst>
              <a:ext uri="{FF2B5EF4-FFF2-40B4-BE49-F238E27FC236}">
                <a16:creationId xmlns="" xmlns:a16="http://schemas.microsoft.com/office/drawing/2014/main" id="{5BC8A640-D54D-909F-7930-F577812C798E}"/>
              </a:ext>
            </a:extLst>
          </p:cNvPr>
          <p:cNvSpPr txBox="1"/>
          <p:nvPr/>
        </p:nvSpPr>
        <p:spPr>
          <a:xfrm>
            <a:off x="2879470" y="8800768"/>
            <a:ext cx="1817996" cy="3231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000" b="1">
                <a:solidFill>
                  <a:srgbClr val="0000FF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NJNBd051</a:t>
            </a:r>
            <a:r>
              <a:rPr lang="zh-CN" altLang="en-US" dirty="0"/>
              <a:t>控规单元</a:t>
            </a:r>
          </a:p>
        </p:txBody>
      </p:sp>
      <p:sp>
        <p:nvSpPr>
          <p:cNvPr id="137" name="任意多边形 18">
            <a:extLst>
              <a:ext uri="{FF2B5EF4-FFF2-40B4-BE49-F238E27FC236}">
                <a16:creationId xmlns="" xmlns:a16="http://schemas.microsoft.com/office/drawing/2014/main" id="{83E2E952-B8FF-CAC1-8EB1-0FDB0CC0B2DF}"/>
              </a:ext>
            </a:extLst>
          </p:cNvPr>
          <p:cNvSpPr/>
          <p:nvPr/>
        </p:nvSpPr>
        <p:spPr>
          <a:xfrm flipV="1">
            <a:off x="2644500" y="8854511"/>
            <a:ext cx="1756219" cy="262169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  <a:gd name="connsiteX0" fmla="*/ 0 w 1654115"/>
              <a:gd name="connsiteY0" fmla="*/ 257175 h 257175"/>
              <a:gd name="connsiteX1" fmla="*/ 257175 w 1654115"/>
              <a:gd name="connsiteY1" fmla="*/ 0 h 257175"/>
              <a:gd name="connsiteX2" fmla="*/ 1654115 w 165411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4115" h="257175">
                <a:moveTo>
                  <a:pt x="0" y="257175"/>
                </a:moveTo>
                <a:lnTo>
                  <a:pt x="257175" y="0"/>
                </a:lnTo>
                <a:lnTo>
                  <a:pt x="165411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1">
            <a:extLst>
              <a:ext uri="{FF2B5EF4-FFF2-40B4-BE49-F238E27FC236}">
                <a16:creationId xmlns="" xmlns:a16="http://schemas.microsoft.com/office/drawing/2014/main" id="{91CAEFDD-14B8-6FCD-C1B2-D8213B8E4B29}"/>
              </a:ext>
            </a:extLst>
          </p:cNvPr>
          <p:cNvSpPr/>
          <p:nvPr/>
        </p:nvSpPr>
        <p:spPr>
          <a:xfrm>
            <a:off x="747707" y="6099318"/>
            <a:ext cx="3792997" cy="3358374"/>
          </a:xfrm>
          <a:custGeom>
            <a:avLst/>
            <a:gdLst>
              <a:gd name="connsiteX0" fmla="*/ 0 w 7315200"/>
              <a:gd name="connsiteY0" fmla="*/ 1724025 h 6477000"/>
              <a:gd name="connsiteX1" fmla="*/ 238125 w 7315200"/>
              <a:gd name="connsiteY1" fmla="*/ 3067050 h 6477000"/>
              <a:gd name="connsiteX2" fmla="*/ 514350 w 7315200"/>
              <a:gd name="connsiteY2" fmla="*/ 3676650 h 6477000"/>
              <a:gd name="connsiteX3" fmla="*/ 800100 w 7315200"/>
              <a:gd name="connsiteY3" fmla="*/ 4524375 h 6477000"/>
              <a:gd name="connsiteX4" fmla="*/ 1076325 w 7315200"/>
              <a:gd name="connsiteY4" fmla="*/ 5276850 h 6477000"/>
              <a:gd name="connsiteX5" fmla="*/ 1104900 w 7315200"/>
              <a:gd name="connsiteY5" fmla="*/ 5610225 h 6477000"/>
              <a:gd name="connsiteX6" fmla="*/ 1123950 w 7315200"/>
              <a:gd name="connsiteY6" fmla="*/ 5800725 h 6477000"/>
              <a:gd name="connsiteX7" fmla="*/ 1333500 w 7315200"/>
              <a:gd name="connsiteY7" fmla="*/ 5915025 h 6477000"/>
              <a:gd name="connsiteX8" fmla="*/ 1609725 w 7315200"/>
              <a:gd name="connsiteY8" fmla="*/ 6343650 h 6477000"/>
              <a:gd name="connsiteX9" fmla="*/ 2000250 w 7315200"/>
              <a:gd name="connsiteY9" fmla="*/ 6419850 h 6477000"/>
              <a:gd name="connsiteX10" fmla="*/ 2371725 w 7315200"/>
              <a:gd name="connsiteY10" fmla="*/ 6448425 h 6477000"/>
              <a:gd name="connsiteX11" fmla="*/ 2628900 w 7315200"/>
              <a:gd name="connsiteY11" fmla="*/ 6477000 h 6477000"/>
              <a:gd name="connsiteX12" fmla="*/ 2847975 w 7315200"/>
              <a:gd name="connsiteY12" fmla="*/ 6334125 h 6477000"/>
              <a:gd name="connsiteX13" fmla="*/ 3143250 w 7315200"/>
              <a:gd name="connsiteY13" fmla="*/ 6010275 h 6477000"/>
              <a:gd name="connsiteX14" fmla="*/ 3609975 w 7315200"/>
              <a:gd name="connsiteY14" fmla="*/ 5276850 h 6477000"/>
              <a:gd name="connsiteX15" fmla="*/ 4076700 w 7315200"/>
              <a:gd name="connsiteY15" fmla="*/ 4391025 h 6477000"/>
              <a:gd name="connsiteX16" fmla="*/ 4695825 w 7315200"/>
              <a:gd name="connsiteY16" fmla="*/ 4286250 h 6477000"/>
              <a:gd name="connsiteX17" fmla="*/ 5343525 w 7315200"/>
              <a:gd name="connsiteY17" fmla="*/ 4438650 h 6477000"/>
              <a:gd name="connsiteX18" fmla="*/ 5648325 w 7315200"/>
              <a:gd name="connsiteY18" fmla="*/ 4429125 h 6477000"/>
              <a:gd name="connsiteX19" fmla="*/ 5486400 w 7315200"/>
              <a:gd name="connsiteY19" fmla="*/ 3676650 h 6477000"/>
              <a:gd name="connsiteX20" fmla="*/ 5400675 w 7315200"/>
              <a:gd name="connsiteY20" fmla="*/ 3152775 h 6477000"/>
              <a:gd name="connsiteX21" fmla="*/ 6238875 w 7315200"/>
              <a:gd name="connsiteY21" fmla="*/ 3048000 h 6477000"/>
              <a:gd name="connsiteX22" fmla="*/ 7315200 w 7315200"/>
              <a:gd name="connsiteY22" fmla="*/ 3048000 h 6477000"/>
              <a:gd name="connsiteX23" fmla="*/ 6991350 w 7315200"/>
              <a:gd name="connsiteY23" fmla="*/ 2514600 h 6477000"/>
              <a:gd name="connsiteX24" fmla="*/ 6657975 w 7315200"/>
              <a:gd name="connsiteY24" fmla="*/ 1933575 h 6477000"/>
              <a:gd name="connsiteX25" fmla="*/ 6276975 w 7315200"/>
              <a:gd name="connsiteY25" fmla="*/ 1047750 h 6477000"/>
              <a:gd name="connsiteX26" fmla="*/ 5962650 w 7315200"/>
              <a:gd name="connsiteY26" fmla="*/ 400050 h 6477000"/>
              <a:gd name="connsiteX27" fmla="*/ 5753100 w 7315200"/>
              <a:gd name="connsiteY27" fmla="*/ 0 h 6477000"/>
              <a:gd name="connsiteX28" fmla="*/ 5124450 w 7315200"/>
              <a:gd name="connsiteY28" fmla="*/ 466725 h 6477000"/>
              <a:gd name="connsiteX29" fmla="*/ 4181475 w 7315200"/>
              <a:gd name="connsiteY29" fmla="*/ 1143000 h 6477000"/>
              <a:gd name="connsiteX30" fmla="*/ 3838575 w 7315200"/>
              <a:gd name="connsiteY30" fmla="*/ 1409700 h 6477000"/>
              <a:gd name="connsiteX31" fmla="*/ 3600450 w 7315200"/>
              <a:gd name="connsiteY31" fmla="*/ 1543050 h 6477000"/>
              <a:gd name="connsiteX32" fmla="*/ 3381375 w 7315200"/>
              <a:gd name="connsiteY32" fmla="*/ 1590675 h 6477000"/>
              <a:gd name="connsiteX33" fmla="*/ 3171825 w 7315200"/>
              <a:gd name="connsiteY33" fmla="*/ 1590675 h 6477000"/>
              <a:gd name="connsiteX34" fmla="*/ 2781300 w 7315200"/>
              <a:gd name="connsiteY34" fmla="*/ 1514475 h 6477000"/>
              <a:gd name="connsiteX35" fmla="*/ 2114550 w 7315200"/>
              <a:gd name="connsiteY35" fmla="*/ 1371600 h 6477000"/>
              <a:gd name="connsiteX36" fmla="*/ 1695450 w 7315200"/>
              <a:gd name="connsiteY36" fmla="*/ 1266825 h 6477000"/>
              <a:gd name="connsiteX37" fmla="*/ 1276350 w 7315200"/>
              <a:gd name="connsiteY37" fmla="*/ 1266825 h 6477000"/>
              <a:gd name="connsiteX38" fmla="*/ 781050 w 7315200"/>
              <a:gd name="connsiteY38" fmla="*/ 1323975 h 6477000"/>
              <a:gd name="connsiteX39" fmla="*/ 390525 w 7315200"/>
              <a:gd name="connsiteY39" fmla="*/ 1485900 h 6477000"/>
              <a:gd name="connsiteX40" fmla="*/ 0 w 7315200"/>
              <a:gd name="connsiteY40" fmla="*/ 1724025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315200" h="6477000">
                <a:moveTo>
                  <a:pt x="0" y="1724025"/>
                </a:moveTo>
                <a:lnTo>
                  <a:pt x="238125" y="3067050"/>
                </a:lnTo>
                <a:lnTo>
                  <a:pt x="514350" y="3676650"/>
                </a:lnTo>
                <a:lnTo>
                  <a:pt x="800100" y="4524375"/>
                </a:lnTo>
                <a:lnTo>
                  <a:pt x="1076325" y="5276850"/>
                </a:lnTo>
                <a:lnTo>
                  <a:pt x="1104900" y="5610225"/>
                </a:lnTo>
                <a:lnTo>
                  <a:pt x="1123950" y="5800725"/>
                </a:lnTo>
                <a:lnTo>
                  <a:pt x="1333500" y="5915025"/>
                </a:lnTo>
                <a:lnTo>
                  <a:pt x="1609725" y="6343650"/>
                </a:lnTo>
                <a:lnTo>
                  <a:pt x="2000250" y="6419850"/>
                </a:lnTo>
                <a:lnTo>
                  <a:pt x="2371725" y="6448425"/>
                </a:lnTo>
                <a:lnTo>
                  <a:pt x="2628900" y="6477000"/>
                </a:lnTo>
                <a:lnTo>
                  <a:pt x="2847975" y="6334125"/>
                </a:lnTo>
                <a:lnTo>
                  <a:pt x="3143250" y="6010275"/>
                </a:lnTo>
                <a:lnTo>
                  <a:pt x="3609975" y="5276850"/>
                </a:lnTo>
                <a:lnTo>
                  <a:pt x="4076700" y="4391025"/>
                </a:lnTo>
                <a:lnTo>
                  <a:pt x="4695825" y="4286250"/>
                </a:lnTo>
                <a:lnTo>
                  <a:pt x="5343525" y="4438650"/>
                </a:lnTo>
                <a:lnTo>
                  <a:pt x="5648325" y="4429125"/>
                </a:lnTo>
                <a:lnTo>
                  <a:pt x="5486400" y="3676650"/>
                </a:lnTo>
                <a:lnTo>
                  <a:pt x="5400675" y="3152775"/>
                </a:lnTo>
                <a:lnTo>
                  <a:pt x="6238875" y="3048000"/>
                </a:lnTo>
                <a:lnTo>
                  <a:pt x="7315200" y="3048000"/>
                </a:lnTo>
                <a:lnTo>
                  <a:pt x="6991350" y="2514600"/>
                </a:lnTo>
                <a:lnTo>
                  <a:pt x="6657975" y="1933575"/>
                </a:lnTo>
                <a:lnTo>
                  <a:pt x="6276975" y="1047750"/>
                </a:lnTo>
                <a:lnTo>
                  <a:pt x="5962650" y="400050"/>
                </a:lnTo>
                <a:lnTo>
                  <a:pt x="5753100" y="0"/>
                </a:lnTo>
                <a:lnTo>
                  <a:pt x="5124450" y="466725"/>
                </a:lnTo>
                <a:lnTo>
                  <a:pt x="4181475" y="1143000"/>
                </a:lnTo>
                <a:lnTo>
                  <a:pt x="3838575" y="1409700"/>
                </a:lnTo>
                <a:lnTo>
                  <a:pt x="3600450" y="1543050"/>
                </a:lnTo>
                <a:lnTo>
                  <a:pt x="3381375" y="1590675"/>
                </a:lnTo>
                <a:lnTo>
                  <a:pt x="3171825" y="1590675"/>
                </a:lnTo>
                <a:lnTo>
                  <a:pt x="2781300" y="1514475"/>
                </a:lnTo>
                <a:lnTo>
                  <a:pt x="2114550" y="1371600"/>
                </a:lnTo>
                <a:lnTo>
                  <a:pt x="1695450" y="1266825"/>
                </a:lnTo>
                <a:lnTo>
                  <a:pt x="1276350" y="1266825"/>
                </a:lnTo>
                <a:lnTo>
                  <a:pt x="781050" y="1323975"/>
                </a:lnTo>
                <a:lnTo>
                  <a:pt x="390525" y="1485900"/>
                </a:lnTo>
                <a:lnTo>
                  <a:pt x="0" y="1724025"/>
                </a:lnTo>
                <a:close/>
              </a:path>
            </a:pathLst>
          </a:custGeom>
          <a:noFill/>
          <a:ln w="19050" cap="flat" cmpd="sng" algn="ctr">
            <a:solidFill>
              <a:srgbClr val="0000FF"/>
            </a:solidFill>
            <a:prstDash val="sysDash"/>
            <a:round/>
            <a:headEnd type="none" w="med" len="med"/>
            <a:tailEnd type="none" w="med" len="med"/>
          </a:ln>
        </p:spPr>
        <p:txBody>
          <a:bodyPr vert="horz" wrap="square" lIns="91440" tIns="45720" rIns="91440" bIns="45720" numCol="1" rtlCol="0" anchor="t" anchorCtr="0" compatLnSpc="1"/>
          <a:lstStyle/>
          <a:p>
            <a:pPr eaLnBrk="1" hangingPunct="1"/>
            <a:endParaRPr kumimoji="1" lang="zh-CN" altLang="en-US" sz="1400" dirty="0">
              <a:solidFill>
                <a:schemeClr val="tx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="" xmlns:a16="http://schemas.microsoft.com/office/drawing/2014/main" id="{E80924E7-86D9-DE26-4EDA-944C52FBB67E}"/>
              </a:ext>
            </a:extLst>
          </p:cNvPr>
          <p:cNvGrpSpPr/>
          <p:nvPr/>
        </p:nvGrpSpPr>
        <p:grpSpPr>
          <a:xfrm>
            <a:off x="424119" y="1771576"/>
            <a:ext cx="4334571" cy="3811066"/>
            <a:chOff x="424119" y="1930393"/>
            <a:chExt cx="4343273" cy="3818717"/>
          </a:xfrm>
        </p:grpSpPr>
        <p:pic>
          <p:nvPicPr>
            <p:cNvPr id="25" name="图片 24">
              <a:extLst>
                <a:ext uri="{FF2B5EF4-FFF2-40B4-BE49-F238E27FC236}">
                  <a16:creationId xmlns="" xmlns:a16="http://schemas.microsoft.com/office/drawing/2014/main" id="{26CC40CA-ED33-2AE9-185C-D0F11273CD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436107" y="1933885"/>
              <a:ext cx="4331285" cy="3812601"/>
            </a:xfrm>
            <a:prstGeom prst="rect">
              <a:avLst/>
            </a:prstGeom>
            <a:ln w="6350">
              <a:solidFill>
                <a:sysClr val="windowText" lastClr="000000">
                  <a:alpha val="50000"/>
                </a:sysClr>
              </a:solidFill>
            </a:ln>
          </p:spPr>
        </p:pic>
        <p:sp>
          <p:nvSpPr>
            <p:cNvPr id="30" name="矩形 29">
              <a:extLst>
                <a:ext uri="{FF2B5EF4-FFF2-40B4-BE49-F238E27FC236}">
                  <a16:creationId xmlns="" xmlns:a16="http://schemas.microsoft.com/office/drawing/2014/main" id="{ADA88029-38D1-ACAD-9A14-09ABC9CBB250}"/>
                </a:ext>
              </a:extLst>
            </p:cNvPr>
            <p:cNvSpPr/>
            <p:nvPr/>
          </p:nvSpPr>
          <p:spPr>
            <a:xfrm>
              <a:off x="424119" y="1930393"/>
              <a:ext cx="4343273" cy="3818717"/>
            </a:xfrm>
            <a:prstGeom prst="rect">
              <a:avLst/>
            </a:prstGeom>
            <a:solidFill>
              <a:schemeClr val="bg1">
                <a:alpha val="60000"/>
              </a:schemeClr>
            </a:solidFill>
            <a:ln w="9525">
              <a:solidFill>
                <a:schemeClr val="tx1"/>
              </a:solidFill>
            </a:ln>
          </p:spPr>
          <p:txBody>
            <a:bodyPr rtlCol="0" anchor="ctr"/>
            <a:lstStyle/>
            <a:p>
              <a:pPr algn="ctr" defTabSz="914400">
                <a:defRPr/>
              </a:pPr>
              <a:endParaRPr lang="zh-CN" altLang="en-US" sz="3200" kern="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" name="object 7">
            <a:extLst>
              <a:ext uri="{FF2B5EF4-FFF2-40B4-BE49-F238E27FC236}">
                <a16:creationId xmlns="" xmlns:a16="http://schemas.microsoft.com/office/drawing/2014/main" id="{F891C48C-A0C5-0899-27A2-D1A71E4A06C4}"/>
              </a:ext>
            </a:extLst>
          </p:cNvPr>
          <p:cNvSpPr txBox="1"/>
          <p:nvPr/>
        </p:nvSpPr>
        <p:spPr>
          <a:xfrm>
            <a:off x="316098" y="945541"/>
            <a:ext cx="1454150" cy="222250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en-US" altLang="zh-CN" sz="1400" b="1" dirty="0" err="1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区位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bject 8">
            <a:extLst>
              <a:ext uri="{FF2B5EF4-FFF2-40B4-BE49-F238E27FC236}">
                <a16:creationId xmlns="" xmlns:a16="http://schemas.microsoft.com/office/drawing/2014/main" id="{E6F636C9-9042-796E-D5FE-BADFE796C575}"/>
              </a:ext>
            </a:extLst>
          </p:cNvPr>
          <p:cNvSpPr/>
          <p:nvPr/>
        </p:nvSpPr>
        <p:spPr>
          <a:xfrm>
            <a:off x="0" y="779463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8" name="object 9">
            <a:extLst>
              <a:ext uri="{FF2B5EF4-FFF2-40B4-BE49-F238E27FC236}">
                <a16:creationId xmlns="" xmlns:a16="http://schemas.microsoft.com/office/drawing/2014/main" id="{A3904152-CFB9-1F21-9711-3BCA05CDB54B}"/>
              </a:ext>
            </a:extLst>
          </p:cNvPr>
          <p:cNvSpPr/>
          <p:nvPr/>
        </p:nvSpPr>
        <p:spPr>
          <a:xfrm>
            <a:off x="0" y="0"/>
            <a:ext cx="0" cy="10053638"/>
          </a:xfrm>
          <a:custGeom>
            <a:avLst/>
            <a:gdLst>
              <a:gd name="txL" fmla="*/ 0 w 1"/>
              <a:gd name="txT" fmla="*/ 0 h 10053320"/>
              <a:gd name="txR" fmla="*/ 0 w 1"/>
              <a:gd name="txB" fmla="*/ 10053320 h 10053320"/>
            </a:gdLst>
            <a:ahLst/>
            <a:cxnLst>
              <a:cxn ang="0">
                <a:pos x="0" y="0"/>
              </a:cxn>
              <a:cxn ang="0">
                <a:pos x="0" y="10060684"/>
              </a:cxn>
            </a:cxnLst>
            <a:rect l="txL" t="txT" r="txR" b="txB"/>
            <a:pathLst>
              <a:path w="1" h="10053320">
                <a:moveTo>
                  <a:pt x="0" y="0"/>
                </a:moveTo>
                <a:lnTo>
                  <a:pt x="0" y="1005274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9" name="object 10">
            <a:extLst>
              <a:ext uri="{FF2B5EF4-FFF2-40B4-BE49-F238E27FC236}">
                <a16:creationId xmlns="" xmlns:a16="http://schemas.microsoft.com/office/drawing/2014/main" id="{8D8EB76C-EEBE-B74A-F1EE-860373629622}"/>
              </a:ext>
            </a:extLst>
          </p:cNvPr>
          <p:cNvSpPr/>
          <p:nvPr/>
        </p:nvSpPr>
        <p:spPr>
          <a:xfrm>
            <a:off x="0" y="10053638"/>
            <a:ext cx="20104100" cy="0"/>
          </a:xfrm>
          <a:custGeom>
            <a:avLst/>
            <a:gdLst>
              <a:gd name="txL" fmla="*/ 0 w 20104100"/>
              <a:gd name="txT" fmla="*/ 0 h 1"/>
              <a:gd name="txR" fmla="*/ 20104100 w 20104100"/>
              <a:gd name="txB" fmla="*/ 0 h 1"/>
            </a:gdLst>
            <a:ahLst/>
            <a:cxnLst>
              <a:cxn ang="0">
                <a:pos x="0" y="0"/>
              </a:cxn>
              <a:cxn ang="0">
                <a:pos x="20104100" y="0"/>
              </a:cxn>
            </a:cxnLst>
            <a:rect l="txL" t="txT" r="txR" b="txB"/>
            <a:pathLst>
              <a:path w="20104100" h="1">
                <a:moveTo>
                  <a:pt x="0" y="0"/>
                </a:moveTo>
                <a:lnTo>
                  <a:pt x="20104099" y="0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0" name="object 7">
            <a:extLst>
              <a:ext uri="{FF2B5EF4-FFF2-40B4-BE49-F238E27FC236}">
                <a16:creationId xmlns="" xmlns:a16="http://schemas.microsoft.com/office/drawing/2014/main" id="{CC9BD81C-DEA1-81C8-B88A-212BFD3E46DF}"/>
              </a:ext>
            </a:extLst>
          </p:cNvPr>
          <p:cNvSpPr txBox="1"/>
          <p:nvPr/>
        </p:nvSpPr>
        <p:spPr>
          <a:xfrm>
            <a:off x="5643991" y="924744"/>
            <a:ext cx="2174875" cy="21526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>
            <a:spAutoFit/>
          </a:bodyPr>
          <a:lstStyle/>
          <a:p>
            <a:pPr marL="12700" eaLnBrk="1" hangingPunct="1"/>
            <a:r>
              <a:rPr lang="zh-CN" altLang="en-US" sz="1400" b="1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图则技术修正内容</a:t>
            </a:r>
            <a:endParaRPr lang="en-US" altLang="en-US" sz="1400" b="1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="" xmlns:a16="http://schemas.microsoft.com/office/drawing/2014/main" id="{F07BC510-5260-32E2-20C2-8FE28F893DE2}"/>
              </a:ext>
            </a:extLst>
          </p:cNvPr>
          <p:cNvSpPr/>
          <p:nvPr/>
        </p:nvSpPr>
        <p:spPr>
          <a:xfrm>
            <a:off x="5191510" y="783478"/>
            <a:ext cx="0" cy="9117013"/>
          </a:xfrm>
          <a:custGeom>
            <a:avLst/>
            <a:gdLst>
              <a:gd name="txL" fmla="*/ 0 w 1"/>
              <a:gd name="txT" fmla="*/ 0 h 9116695"/>
              <a:gd name="txR" fmla="*/ 0 w 1"/>
              <a:gd name="txB" fmla="*/ 9116695 h 9116695"/>
            </a:gdLst>
            <a:ahLst/>
            <a:cxnLst>
              <a:cxn ang="0">
                <a:pos x="0" y="0"/>
              </a:cxn>
              <a:cxn ang="0">
                <a:pos x="0" y="9124211"/>
              </a:cxn>
            </a:cxnLst>
            <a:rect l="txL" t="txT" r="txR" b="txB"/>
            <a:pathLst>
              <a:path w="1" h="9116695">
                <a:moveTo>
                  <a:pt x="0" y="0"/>
                </a:moveTo>
                <a:lnTo>
                  <a:pt x="0" y="9116254"/>
                </a:lnTo>
              </a:path>
            </a:pathLst>
          </a:custGeom>
          <a:noFill/>
          <a:ln w="8666" cap="flat" cmpd="sng">
            <a:solidFill>
              <a:srgbClr val="0000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2" name="object 2">
            <a:extLst>
              <a:ext uri="{FF2B5EF4-FFF2-40B4-BE49-F238E27FC236}">
                <a16:creationId xmlns="" xmlns:a16="http://schemas.microsoft.com/office/drawing/2014/main" id="{708825EF-9A01-080C-9833-1E1252BF3696}"/>
              </a:ext>
            </a:extLst>
          </p:cNvPr>
          <p:cNvSpPr txBox="1"/>
          <p:nvPr/>
        </p:nvSpPr>
        <p:spPr>
          <a:xfrm>
            <a:off x="-639" y="362749"/>
            <a:ext cx="20104099" cy="323165"/>
          </a:xfrm>
          <a:prstGeom prst="rect">
            <a:avLst/>
          </a:prstGeom>
          <a:noFill/>
          <a:ln w="9525">
            <a:noFill/>
          </a:ln>
        </p:spPr>
        <p:txBody>
          <a:bodyPr wrap="square" lIns="0" tIns="0" rIns="0" bIns="0">
            <a:spAutoFit/>
          </a:bodyPr>
          <a:lstStyle/>
          <a:p>
            <a:pPr marL="12700" algn="ctr">
              <a:lnSpc>
                <a:spcPct val="150000"/>
              </a:lnSpc>
            </a:pP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《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东山副城老城北片区控制性详细规划</a:t>
            </a:r>
            <a:r>
              <a:rPr lang="en-US" altLang="zh-CN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》</a:t>
            </a:r>
            <a:r>
              <a:rPr lang="en-US" altLang="zh-CN" sz="14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NJNBd051—14</a:t>
            </a:r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规划管理单元图则技术修正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FE29F5FE-FE1D-A914-07C8-3BB902C6CA22}"/>
              </a:ext>
            </a:extLst>
          </p:cNvPr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CBA1E0C2-13A4-6D82-DEEA-8E6EBC0511F6}"/>
              </a:ext>
            </a:extLst>
          </p:cNvPr>
          <p:cNvSpPr/>
          <p:nvPr/>
        </p:nvSpPr>
        <p:spPr>
          <a:xfrm>
            <a:off x="5236358" y="1231948"/>
            <a:ext cx="13157860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indent="323850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14—08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地块，规划用地性质为二类居住用地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(R2)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，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用地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面积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1.82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公顷、容积率≤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1.5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、建筑密度≤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27%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、建筑高度≤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35</a:t>
            </a:r>
            <a:r>
              <a:rPr lang="zh-CN" altLang="en-US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米、绿地率≥</a:t>
            </a:r>
            <a:r>
              <a:rPr lang="en-US" altLang="zh-CN" sz="900" spc="20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30</a:t>
            </a:r>
            <a:r>
              <a:rPr lang="en-US" altLang="zh-CN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r>
              <a:rPr lang="zh-CN" altLang="en-US" sz="900" spc="2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。 </a:t>
            </a:r>
            <a:endParaRPr lang="en-US" altLang="zh-CN" sz="900" spc="20" dirty="0"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D118B110-CC5E-0497-EAA0-887BA2AA1876}"/>
              </a:ext>
            </a:extLst>
          </p:cNvPr>
          <p:cNvSpPr/>
          <p:nvPr/>
        </p:nvSpPr>
        <p:spPr>
          <a:xfrm>
            <a:off x="424117" y="9465116"/>
            <a:ext cx="4334571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本图则在</a:t>
            </a:r>
            <a:r>
              <a:rPr lang="en-US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NJNBd051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单元的位置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3E669405-5525-4BD3-0AA2-A61AA94CAFFB}"/>
              </a:ext>
            </a:extLst>
          </p:cNvPr>
          <p:cNvSpPr/>
          <p:nvPr/>
        </p:nvSpPr>
        <p:spPr>
          <a:xfrm>
            <a:off x="424119" y="5590456"/>
            <a:ext cx="433457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本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图则在</a:t>
            </a:r>
            <a:r>
              <a:rPr lang="zh-CN" altLang="en-US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江宁区</a:t>
            </a:r>
            <a:r>
              <a:rPr lang="zh-CN" altLang="zh-CN" sz="900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的位置</a:t>
            </a:r>
          </a:p>
        </p:txBody>
      </p:sp>
      <p:sp>
        <p:nvSpPr>
          <p:cNvPr id="22" name="object 3">
            <a:extLst>
              <a:ext uri="{FF2B5EF4-FFF2-40B4-BE49-F238E27FC236}">
                <a16:creationId xmlns="" xmlns:a16="http://schemas.microsoft.com/office/drawing/2014/main" id="{43DB385C-B4A6-F270-E0E3-E680D583DCD5}"/>
              </a:ext>
            </a:extLst>
          </p:cNvPr>
          <p:cNvSpPr txBox="1"/>
          <p:nvPr/>
        </p:nvSpPr>
        <p:spPr>
          <a:xfrm>
            <a:off x="316098" y="1298656"/>
            <a:ext cx="4694055" cy="4154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12700" indent="323850" algn="just" eaLnBrk="1" fontAlgn="auto" hangingPunct="1">
              <a:lnSpc>
                <a:spcPct val="150000"/>
              </a:lnSpc>
              <a:defRPr/>
            </a:pP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NJNBd051—14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规划管理单元图则位于江宁区老城北片区东南侧，东至湖山路、南至外港河、西至天印大道、北</a:t>
            </a:r>
            <a:r>
              <a:rPr lang="zh-CN" altLang="en-US" sz="900" spc="2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至万安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西路，用地面积约</a:t>
            </a:r>
            <a:r>
              <a:rPr lang="en-US" altLang="zh-CN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40.48</a:t>
            </a:r>
            <a:r>
              <a:rPr lang="zh-CN" altLang="en-US" sz="900" spc="2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公顷。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="" xmlns:a16="http://schemas.microsoft.com/office/drawing/2014/main" id="{0520E277-18BF-9102-7C83-48D5441E48BA}"/>
              </a:ext>
            </a:extLst>
          </p:cNvPr>
          <p:cNvSpPr/>
          <p:nvPr/>
        </p:nvSpPr>
        <p:spPr>
          <a:xfrm>
            <a:off x="18038644" y="1857817"/>
            <a:ext cx="507121" cy="152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9" name="表格 28">
            <a:extLst>
              <a:ext uri="{FF2B5EF4-FFF2-40B4-BE49-F238E27FC236}">
                <a16:creationId xmlns="" xmlns:a16="http://schemas.microsoft.com/office/drawing/2014/main" id="{FC1F285E-3ED3-8E8C-2F3D-E85020CD0E32}"/>
              </a:ext>
            </a:extLst>
          </p:cNvPr>
          <p:cNvGraphicFramePr>
            <a:graphicFrameLocks noGrp="1"/>
          </p:cNvGraphicFramePr>
          <p:nvPr/>
        </p:nvGraphicFramePr>
        <p:xfrm>
          <a:off x="16136726" y="9124553"/>
          <a:ext cx="3333750" cy="54424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52368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810065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29221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批准单位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南京市规划和自然资源局</a:t>
                      </a: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zh-CN" altLang="en-US" sz="900" b="0" kern="1200" noProof="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批准文号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/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宁规划资源办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〔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2026</a:t>
                      </a:r>
                      <a:r>
                        <a:rPr kumimoji="1" lang="zh-CN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〕</a:t>
                      </a:r>
                      <a:r>
                        <a:rPr kumimoji="1" lang="en-US" altLang="zh-CN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128</a:t>
                      </a:r>
                      <a:r>
                        <a:rPr kumimoji="1" lang="zh-CN" altLang="en-US" sz="900" b="0" kern="1200" dirty="0">
                          <a:solidFill>
                            <a:schemeClr val="tx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号</a:t>
                      </a:r>
                      <a:endParaRPr kumimoji="1" lang="zh-CN" altLang="zh-CN" sz="900" b="0" kern="1200" dirty="0">
                        <a:solidFill>
                          <a:schemeClr val="tx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0" marR="0" marT="0" marB="0"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7" name="椭圆 46">
            <a:extLst>
              <a:ext uri="{FF2B5EF4-FFF2-40B4-BE49-F238E27FC236}">
                <a16:creationId xmlns="" xmlns:a16="http://schemas.microsoft.com/office/drawing/2014/main" id="{3419FF46-F24E-C0B3-4E42-5340AA010366}"/>
              </a:ext>
            </a:extLst>
          </p:cNvPr>
          <p:cNvSpPr/>
          <p:nvPr/>
        </p:nvSpPr>
        <p:spPr>
          <a:xfrm>
            <a:off x="2923258" y="2904964"/>
            <a:ext cx="136602" cy="136602"/>
          </a:xfrm>
          <a:prstGeom prst="ellips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7907ACEB-AE17-7E43-AF9A-13759C0A6ACE}"/>
              </a:ext>
            </a:extLst>
          </p:cNvPr>
          <p:cNvSpPr txBox="1"/>
          <p:nvPr/>
        </p:nvSpPr>
        <p:spPr>
          <a:xfrm>
            <a:off x="1750027" y="2848206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NJNBd051—14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="" xmlns:a16="http://schemas.microsoft.com/office/drawing/2014/main" id="{76108094-EC6C-320B-C1A9-570EA6C320C5}"/>
              </a:ext>
            </a:extLst>
          </p:cNvPr>
          <p:cNvSpPr/>
          <p:nvPr/>
        </p:nvSpPr>
        <p:spPr>
          <a:xfrm>
            <a:off x="421236" y="6059543"/>
            <a:ext cx="4334571" cy="3405573"/>
          </a:xfrm>
          <a:prstGeom prst="rect">
            <a:avLst/>
          </a:prstGeom>
          <a:noFill/>
          <a:ln w="9525">
            <a:solidFill>
              <a:schemeClr val="tx1"/>
            </a:solidFill>
          </a:ln>
        </p:spPr>
        <p:txBody>
          <a:bodyPr rtlCol="0" anchor="ctr"/>
          <a:lstStyle/>
          <a:p>
            <a:pPr algn="ctr" defTabSz="914400">
              <a:defRPr/>
            </a:pPr>
            <a:endParaRPr lang="zh-CN" altLang="en-US" sz="3200" kern="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92716BF-87F3-87A1-09C0-0025E9363E5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567" t="10964" r="8071" b="16771"/>
          <a:stretch>
            <a:fillRect/>
          </a:stretch>
        </p:blipFill>
        <p:spPr>
          <a:xfrm>
            <a:off x="6173225" y="1689660"/>
            <a:ext cx="11655689" cy="7322144"/>
          </a:xfrm>
          <a:prstGeom prst="rect">
            <a:avLst/>
          </a:prstGeom>
        </p:spPr>
      </p:pic>
      <p:sp>
        <p:nvSpPr>
          <p:cNvPr id="32" name="任意多边形: 形状 31">
            <a:extLst>
              <a:ext uri="{FF2B5EF4-FFF2-40B4-BE49-F238E27FC236}">
                <a16:creationId xmlns="" xmlns:a16="http://schemas.microsoft.com/office/drawing/2014/main" id="{EEAAB2C4-2D69-4661-69D3-617225A1B774}"/>
              </a:ext>
            </a:extLst>
          </p:cNvPr>
          <p:cNvSpPr/>
          <p:nvPr/>
        </p:nvSpPr>
        <p:spPr>
          <a:xfrm>
            <a:off x="5713935" y="1689668"/>
            <a:ext cx="12236954" cy="7322136"/>
          </a:xfrm>
          <a:custGeom>
            <a:avLst/>
            <a:gdLst>
              <a:gd name="csX0" fmla="*/ 0 w 12236954"/>
              <a:gd name="csY0" fmla="*/ 0 h 7322136"/>
              <a:gd name="csX1" fmla="*/ 12236954 w 12236954"/>
              <a:gd name="csY1" fmla="*/ 0 h 7322136"/>
              <a:gd name="csX2" fmla="*/ 12236954 w 12236954"/>
              <a:gd name="csY2" fmla="*/ 7322136 h 7322136"/>
              <a:gd name="csX3" fmla="*/ 0 w 12236954"/>
              <a:gd name="csY3" fmla="*/ 7322136 h 7322136"/>
              <a:gd name="csX4" fmla="*/ 0 w 12236954"/>
              <a:gd name="csY4" fmla="*/ 0 h 7322136"/>
              <a:gd name="csX5" fmla="*/ 7520372 w 12236954"/>
              <a:gd name="csY5" fmla="*/ 3031565 h 7322136"/>
              <a:gd name="csX6" fmla="*/ 5994784 w 12236954"/>
              <a:gd name="csY6" fmla="*/ 3195078 h 7322136"/>
              <a:gd name="csX7" fmla="*/ 5764597 w 12236954"/>
              <a:gd name="csY7" fmla="*/ 4307915 h 7322136"/>
              <a:gd name="csX8" fmla="*/ 6099559 w 12236954"/>
              <a:gd name="csY8" fmla="*/ 4355540 h 7322136"/>
              <a:gd name="csX9" fmla="*/ 6382134 w 12236954"/>
              <a:gd name="csY9" fmla="*/ 4357128 h 7322136"/>
              <a:gd name="csX10" fmla="*/ 6653597 w 12236954"/>
              <a:gd name="csY10" fmla="*/ 4347603 h 7322136"/>
              <a:gd name="csX11" fmla="*/ 7682297 w 12236954"/>
              <a:gd name="csY11" fmla="*/ 4220603 h 7322136"/>
              <a:gd name="csX12" fmla="*/ 7520372 w 12236954"/>
              <a:gd name="csY12" fmla="*/ 3031565 h 73221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2236954" h="7322136">
                <a:moveTo>
                  <a:pt x="0" y="0"/>
                </a:moveTo>
                <a:lnTo>
                  <a:pt x="12236954" y="0"/>
                </a:lnTo>
                <a:lnTo>
                  <a:pt x="12236954" y="7322136"/>
                </a:lnTo>
                <a:lnTo>
                  <a:pt x="0" y="7322136"/>
                </a:lnTo>
                <a:lnTo>
                  <a:pt x="0" y="0"/>
                </a:lnTo>
                <a:close/>
                <a:moveTo>
                  <a:pt x="7520372" y="3031565"/>
                </a:moveTo>
                <a:lnTo>
                  <a:pt x="5994784" y="3195078"/>
                </a:lnTo>
                <a:lnTo>
                  <a:pt x="5764597" y="4307915"/>
                </a:lnTo>
                <a:lnTo>
                  <a:pt x="6099559" y="4355540"/>
                </a:lnTo>
                <a:lnTo>
                  <a:pt x="6382134" y="4357128"/>
                </a:lnTo>
                <a:lnTo>
                  <a:pt x="6653597" y="4347603"/>
                </a:lnTo>
                <a:lnTo>
                  <a:pt x="7682297" y="4220603"/>
                </a:lnTo>
                <a:lnTo>
                  <a:pt x="7520372" y="3031565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="" xmlns:a16="http://schemas.microsoft.com/office/drawing/2014/main" id="{CE648128-9066-B4CB-7D24-50A5ECAA73B3}"/>
              </a:ext>
            </a:extLst>
          </p:cNvPr>
          <p:cNvSpPr/>
          <p:nvPr/>
        </p:nvSpPr>
        <p:spPr>
          <a:xfrm>
            <a:off x="6741160" y="2250440"/>
            <a:ext cx="9784080" cy="6614160"/>
          </a:xfrm>
          <a:custGeom>
            <a:avLst/>
            <a:gdLst>
              <a:gd name="csX0" fmla="*/ 0 w 9784080"/>
              <a:gd name="csY0" fmla="*/ 1102360 h 6614160"/>
              <a:gd name="csX1" fmla="*/ 137160 w 9784080"/>
              <a:gd name="csY1" fmla="*/ 1590040 h 6614160"/>
              <a:gd name="csX2" fmla="*/ 472440 w 9784080"/>
              <a:gd name="csY2" fmla="*/ 2448560 h 6614160"/>
              <a:gd name="csX3" fmla="*/ 919480 w 9784080"/>
              <a:gd name="csY3" fmla="*/ 3576320 h 6614160"/>
              <a:gd name="csX4" fmla="*/ 1285240 w 9784080"/>
              <a:gd name="csY4" fmla="*/ 4521200 h 6614160"/>
              <a:gd name="csX5" fmla="*/ 1468120 w 9784080"/>
              <a:gd name="csY5" fmla="*/ 5013960 h 6614160"/>
              <a:gd name="csX6" fmla="*/ 1661160 w 9784080"/>
              <a:gd name="csY6" fmla="*/ 5623560 h 6614160"/>
              <a:gd name="csX7" fmla="*/ 1869440 w 9784080"/>
              <a:gd name="csY7" fmla="*/ 6273800 h 6614160"/>
              <a:gd name="csX8" fmla="*/ 3180080 w 9784080"/>
              <a:gd name="csY8" fmla="*/ 5877560 h 6614160"/>
              <a:gd name="csX9" fmla="*/ 4968240 w 9784080"/>
              <a:gd name="csY9" fmla="*/ 5664200 h 6614160"/>
              <a:gd name="csX10" fmla="*/ 6344920 w 9784080"/>
              <a:gd name="csY10" fmla="*/ 6106160 h 6614160"/>
              <a:gd name="csX11" fmla="*/ 8036560 w 9784080"/>
              <a:gd name="csY11" fmla="*/ 6548120 h 6614160"/>
              <a:gd name="csX12" fmla="*/ 9570720 w 9784080"/>
              <a:gd name="csY12" fmla="*/ 6614160 h 6614160"/>
              <a:gd name="csX13" fmla="*/ 9525000 w 9784080"/>
              <a:gd name="csY13" fmla="*/ 6400800 h 6614160"/>
              <a:gd name="csX14" fmla="*/ 9784080 w 9784080"/>
              <a:gd name="csY14" fmla="*/ 6405880 h 6614160"/>
              <a:gd name="csX15" fmla="*/ 9743440 w 9784080"/>
              <a:gd name="csY15" fmla="*/ 6111240 h 6614160"/>
              <a:gd name="csX16" fmla="*/ 8945880 w 9784080"/>
              <a:gd name="csY16" fmla="*/ 3012440 h 6614160"/>
              <a:gd name="csX17" fmla="*/ 8402320 w 9784080"/>
              <a:gd name="csY17" fmla="*/ 0 h 6614160"/>
              <a:gd name="csX18" fmla="*/ 4856480 w 9784080"/>
              <a:gd name="csY18" fmla="*/ 487680 h 6614160"/>
              <a:gd name="csX19" fmla="*/ 4861560 w 9784080"/>
              <a:gd name="csY19" fmla="*/ 421640 h 6614160"/>
              <a:gd name="csX20" fmla="*/ 2646680 w 9784080"/>
              <a:gd name="csY20" fmla="*/ 741680 h 6614160"/>
              <a:gd name="csX21" fmla="*/ 0 w 9784080"/>
              <a:gd name="csY21" fmla="*/ 1102360 h 66141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9784080" h="6614160">
                <a:moveTo>
                  <a:pt x="0" y="1102360"/>
                </a:moveTo>
                <a:lnTo>
                  <a:pt x="137160" y="1590040"/>
                </a:lnTo>
                <a:lnTo>
                  <a:pt x="472440" y="2448560"/>
                </a:lnTo>
                <a:lnTo>
                  <a:pt x="919480" y="3576320"/>
                </a:lnTo>
                <a:lnTo>
                  <a:pt x="1285240" y="4521200"/>
                </a:lnTo>
                <a:lnTo>
                  <a:pt x="1468120" y="5013960"/>
                </a:lnTo>
                <a:lnTo>
                  <a:pt x="1661160" y="5623560"/>
                </a:lnTo>
                <a:lnTo>
                  <a:pt x="1869440" y="6273800"/>
                </a:lnTo>
                <a:lnTo>
                  <a:pt x="3180080" y="5877560"/>
                </a:lnTo>
                <a:lnTo>
                  <a:pt x="4968240" y="5664200"/>
                </a:lnTo>
                <a:lnTo>
                  <a:pt x="6344920" y="6106160"/>
                </a:lnTo>
                <a:lnTo>
                  <a:pt x="8036560" y="6548120"/>
                </a:lnTo>
                <a:lnTo>
                  <a:pt x="9570720" y="6614160"/>
                </a:lnTo>
                <a:lnTo>
                  <a:pt x="9525000" y="6400800"/>
                </a:lnTo>
                <a:lnTo>
                  <a:pt x="9784080" y="6405880"/>
                </a:lnTo>
                <a:lnTo>
                  <a:pt x="9743440" y="6111240"/>
                </a:lnTo>
                <a:lnTo>
                  <a:pt x="8945880" y="3012440"/>
                </a:lnTo>
                <a:lnTo>
                  <a:pt x="8402320" y="0"/>
                </a:lnTo>
                <a:lnTo>
                  <a:pt x="4856480" y="487680"/>
                </a:lnTo>
                <a:lnTo>
                  <a:pt x="4861560" y="421640"/>
                </a:lnTo>
                <a:lnTo>
                  <a:pt x="2646680" y="741680"/>
                </a:lnTo>
                <a:lnTo>
                  <a:pt x="0" y="1102360"/>
                </a:lnTo>
                <a:close/>
              </a:path>
            </a:pathLst>
          </a:custGeom>
          <a:noFill/>
          <a:ln w="38100">
            <a:solidFill>
              <a:srgbClr val="FF0000"/>
            </a:solidFill>
            <a:prstDash val="sysDash"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任意多边形: 形状 41">
            <a:extLst>
              <a:ext uri="{FF2B5EF4-FFF2-40B4-BE49-F238E27FC236}">
                <a16:creationId xmlns="" xmlns:a16="http://schemas.microsoft.com/office/drawing/2014/main" id="{E650D3AF-E93D-2B8D-E9A5-DFFB35E2F948}"/>
              </a:ext>
            </a:extLst>
          </p:cNvPr>
          <p:cNvSpPr/>
          <p:nvPr/>
        </p:nvSpPr>
        <p:spPr>
          <a:xfrm>
            <a:off x="11460163" y="4721226"/>
            <a:ext cx="1917700" cy="1325563"/>
          </a:xfrm>
          <a:custGeom>
            <a:avLst/>
            <a:gdLst>
              <a:gd name="csX0" fmla="*/ 1755775 w 1917700"/>
              <a:gd name="csY0" fmla="*/ 0 h 1325563"/>
              <a:gd name="csX1" fmla="*/ 1917700 w 1917700"/>
              <a:gd name="csY1" fmla="*/ 1189038 h 1325563"/>
              <a:gd name="csX2" fmla="*/ 889000 w 1917700"/>
              <a:gd name="csY2" fmla="*/ 1316038 h 1325563"/>
              <a:gd name="csX3" fmla="*/ 617537 w 1917700"/>
              <a:gd name="csY3" fmla="*/ 1325563 h 1325563"/>
              <a:gd name="csX4" fmla="*/ 334962 w 1917700"/>
              <a:gd name="csY4" fmla="*/ 1323975 h 1325563"/>
              <a:gd name="csX5" fmla="*/ 0 w 1917700"/>
              <a:gd name="csY5" fmla="*/ 1276350 h 1325563"/>
              <a:gd name="csX6" fmla="*/ 230187 w 1917700"/>
              <a:gd name="csY6" fmla="*/ 163513 h 1325563"/>
              <a:gd name="csX7" fmla="*/ 1755775 w 1917700"/>
              <a:gd name="csY7" fmla="*/ 0 h 13255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1917700" h="1325563">
                <a:moveTo>
                  <a:pt x="1755775" y="0"/>
                </a:moveTo>
                <a:lnTo>
                  <a:pt x="1917700" y="1189038"/>
                </a:lnTo>
                <a:lnTo>
                  <a:pt x="889000" y="1316038"/>
                </a:lnTo>
                <a:lnTo>
                  <a:pt x="617537" y="1325563"/>
                </a:lnTo>
                <a:lnTo>
                  <a:pt x="334962" y="1323975"/>
                </a:lnTo>
                <a:lnTo>
                  <a:pt x="0" y="1276350"/>
                </a:lnTo>
                <a:lnTo>
                  <a:pt x="230187" y="163513"/>
                </a:lnTo>
                <a:lnTo>
                  <a:pt x="1755775" y="0"/>
                </a:lnTo>
                <a:close/>
              </a:path>
            </a:pathLst>
          </a:custGeom>
          <a:noFill/>
          <a:ln w="38100" cap="flat" cmpd="sng" algn="ctr">
            <a:solidFill>
              <a:srgbClr val="0000FF"/>
            </a:solidFill>
            <a:prstDash val="sysDash"/>
            <a:round/>
            <a:headEnd type="none" w="med" len="med"/>
            <a:tailEnd type="none" w="med" len="med"/>
          </a:ln>
        </p:spPr>
        <p:txBody>
          <a:bodyPr rtlCol="0" anchor="ctr">
            <a:noAutofit/>
          </a:bodyPr>
          <a:lstStyle/>
          <a:p>
            <a:pPr algn="ctr"/>
            <a:endParaRPr lang="zh-CN" altLang="en-US" sz="75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  <p:sp>
        <p:nvSpPr>
          <p:cNvPr id="44" name="矩形标注 31">
            <a:extLst>
              <a:ext uri="{FF2B5EF4-FFF2-40B4-BE49-F238E27FC236}">
                <a16:creationId xmlns="" xmlns:a16="http://schemas.microsoft.com/office/drawing/2014/main" id="{3F9008CB-868E-F277-5013-8B2C1624F1BF}"/>
              </a:ext>
            </a:extLst>
          </p:cNvPr>
          <p:cNvSpPr/>
          <p:nvPr/>
        </p:nvSpPr>
        <p:spPr>
          <a:xfrm>
            <a:off x="16321335" y="1494084"/>
            <a:ext cx="1970869" cy="1986760"/>
          </a:xfrm>
          <a:prstGeom prst="wedgeRectCallout">
            <a:avLst>
              <a:gd name="adj1" fmla="val -221342"/>
              <a:gd name="adj2" fmla="val 127349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2000"/>
              </a:lnSpc>
            </a:pPr>
            <a:r>
              <a:rPr lang="en-US" altLang="zh-CN" sz="14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14—08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地块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二类居住用地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(R2)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用地面积：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1.82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公顷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容积率≤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1.5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建筑密度≤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27%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建筑高度≤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米</a:t>
            </a:r>
          </a:p>
          <a:p>
            <a:pPr>
              <a:lnSpc>
                <a:spcPts val="2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绿地率≥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946045CC-64EB-7F4F-4102-D749E9875148}"/>
              </a:ext>
            </a:extLst>
          </p:cNvPr>
          <p:cNvSpPr txBox="1"/>
          <p:nvPr/>
        </p:nvSpPr>
        <p:spPr>
          <a:xfrm>
            <a:off x="3162530" y="7057694"/>
            <a:ext cx="1651609" cy="52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NJNBd051—14</a:t>
            </a:r>
          </a:p>
          <a:p>
            <a:pPr algn="ctr"/>
            <a:r>
              <a:rPr lang="zh-CN" altLang="en-US" sz="1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规划管理单元图则</a:t>
            </a:r>
          </a:p>
        </p:txBody>
      </p:sp>
      <p:sp>
        <p:nvSpPr>
          <p:cNvPr id="23" name="任意多边形 18">
            <a:extLst>
              <a:ext uri="{FF2B5EF4-FFF2-40B4-BE49-F238E27FC236}">
                <a16:creationId xmlns="" xmlns:a16="http://schemas.microsoft.com/office/drawing/2014/main" id="{114C037B-20A0-7A76-E145-0F2CC155364A}"/>
              </a:ext>
            </a:extLst>
          </p:cNvPr>
          <p:cNvSpPr/>
          <p:nvPr/>
        </p:nvSpPr>
        <p:spPr>
          <a:xfrm>
            <a:off x="3149975" y="7245646"/>
            <a:ext cx="1393364" cy="534742"/>
          </a:xfrm>
          <a:custGeom>
            <a:avLst/>
            <a:gdLst>
              <a:gd name="connsiteX0" fmla="*/ 0 w 1209675"/>
              <a:gd name="connsiteY0" fmla="*/ 257175 h 257175"/>
              <a:gd name="connsiteX1" fmla="*/ 257175 w 1209675"/>
              <a:gd name="connsiteY1" fmla="*/ 0 h 257175"/>
              <a:gd name="connsiteX2" fmla="*/ 1209675 w 1209675"/>
              <a:gd name="connsiteY2" fmla="*/ 0 h 257175"/>
              <a:gd name="connsiteX0" fmla="*/ 0 w 1654115"/>
              <a:gd name="connsiteY0" fmla="*/ 257175 h 257175"/>
              <a:gd name="connsiteX1" fmla="*/ 257175 w 1654115"/>
              <a:gd name="connsiteY1" fmla="*/ 0 h 257175"/>
              <a:gd name="connsiteX2" fmla="*/ 1654115 w 165411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54115" h="257175">
                <a:moveTo>
                  <a:pt x="0" y="257175"/>
                </a:moveTo>
                <a:lnTo>
                  <a:pt x="257175" y="0"/>
                </a:lnTo>
                <a:lnTo>
                  <a:pt x="1654115" y="0"/>
                </a:lnTo>
              </a:path>
            </a:pathLst>
          </a:custGeom>
          <a:noFill/>
          <a:ln w="12700">
            <a:solidFill>
              <a:schemeClr val="tx1"/>
            </a:solidFill>
            <a:headEnd type="oval" w="sm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任意多边形: 形状 42">
            <a:extLst>
              <a:ext uri="{FF2B5EF4-FFF2-40B4-BE49-F238E27FC236}">
                <a16:creationId xmlns="" xmlns:a16="http://schemas.microsoft.com/office/drawing/2014/main" id="{D2505709-024D-449E-7A68-0E5C6CC6EFB7}"/>
              </a:ext>
            </a:extLst>
          </p:cNvPr>
          <p:cNvSpPr/>
          <p:nvPr/>
        </p:nvSpPr>
        <p:spPr>
          <a:xfrm>
            <a:off x="2679883" y="7739544"/>
            <a:ext cx="996725" cy="674031"/>
          </a:xfrm>
          <a:custGeom>
            <a:avLst/>
            <a:gdLst>
              <a:gd name="csX0" fmla="*/ 849699 w 996725"/>
              <a:gd name="csY0" fmla="*/ 0 h 674031"/>
              <a:gd name="csX1" fmla="*/ 908891 w 996725"/>
              <a:gd name="csY1" fmla="*/ 313148 h 674031"/>
              <a:gd name="csX2" fmla="*/ 996725 w 996725"/>
              <a:gd name="csY2" fmla="*/ 653027 h 674031"/>
              <a:gd name="csX3" fmla="*/ 977631 w 996725"/>
              <a:gd name="csY3" fmla="*/ 654937 h 674031"/>
              <a:gd name="csX4" fmla="*/ 975721 w 996725"/>
              <a:gd name="csY4" fmla="*/ 674031 h 674031"/>
              <a:gd name="csX5" fmla="*/ 819148 w 996725"/>
              <a:gd name="csY5" fmla="*/ 662575 h 674031"/>
              <a:gd name="csX6" fmla="*/ 633933 w 996725"/>
              <a:gd name="csY6" fmla="*/ 616748 h 674031"/>
              <a:gd name="csX7" fmla="*/ 511729 w 996725"/>
              <a:gd name="csY7" fmla="*/ 574741 h 674031"/>
              <a:gd name="csX8" fmla="*/ 326514 w 996725"/>
              <a:gd name="csY8" fmla="*/ 597655 h 674031"/>
              <a:gd name="csX9" fmla="*/ 190944 w 996725"/>
              <a:gd name="csY9" fmla="*/ 635842 h 674031"/>
              <a:gd name="csX10" fmla="*/ 137480 w 996725"/>
              <a:gd name="csY10" fmla="*/ 475450 h 674031"/>
              <a:gd name="csX11" fmla="*/ 0 w 996725"/>
              <a:gd name="csY11" fmla="*/ 114567 h 674031"/>
              <a:gd name="csX12" fmla="*/ 849699 w 996725"/>
              <a:gd name="csY12" fmla="*/ 0 h 6740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996725" h="674031">
                <a:moveTo>
                  <a:pt x="849699" y="0"/>
                </a:moveTo>
                <a:lnTo>
                  <a:pt x="908891" y="313148"/>
                </a:lnTo>
                <a:lnTo>
                  <a:pt x="996725" y="653027"/>
                </a:lnTo>
                <a:lnTo>
                  <a:pt x="977631" y="654937"/>
                </a:lnTo>
                <a:lnTo>
                  <a:pt x="975721" y="674031"/>
                </a:lnTo>
                <a:lnTo>
                  <a:pt x="819148" y="662575"/>
                </a:lnTo>
                <a:lnTo>
                  <a:pt x="633933" y="616748"/>
                </a:lnTo>
                <a:lnTo>
                  <a:pt x="511729" y="574741"/>
                </a:lnTo>
                <a:lnTo>
                  <a:pt x="326514" y="597655"/>
                </a:lnTo>
                <a:lnTo>
                  <a:pt x="190944" y="635842"/>
                </a:lnTo>
                <a:lnTo>
                  <a:pt x="137480" y="475450"/>
                </a:lnTo>
                <a:lnTo>
                  <a:pt x="0" y="114567"/>
                </a:lnTo>
                <a:lnTo>
                  <a:pt x="849699" y="0"/>
                </a:lnTo>
                <a:close/>
              </a:path>
            </a:pathLst>
          </a:custGeom>
          <a:noFill/>
          <a:ln w="19050">
            <a:solidFill>
              <a:srgbClr val="C00000"/>
            </a:solidFill>
            <a:prstDash val="sysDash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>
              <a:solidFill>
                <a:srgbClr val="FF0000"/>
              </a:solidFill>
              <a:effectLst>
                <a:glow rad="25400">
                  <a:schemeClr val="accent2">
                    <a:satMod val="175000"/>
                  </a:schemeClr>
                </a:glow>
              </a:effectLst>
            </a:endParaRPr>
          </a:p>
        </p:txBody>
      </p:sp>
      <p:grpSp>
        <p:nvGrpSpPr>
          <p:cNvPr id="45" name="组合 44">
            <a:extLst>
              <a:ext uri="{FF2B5EF4-FFF2-40B4-BE49-F238E27FC236}">
                <a16:creationId xmlns="" xmlns:a16="http://schemas.microsoft.com/office/drawing/2014/main" id="{B1CC35B5-8754-2711-5BEC-B63B875025D1}"/>
              </a:ext>
            </a:extLst>
          </p:cNvPr>
          <p:cNvGrpSpPr/>
          <p:nvPr/>
        </p:nvGrpSpPr>
        <p:grpSpPr>
          <a:xfrm>
            <a:off x="17699903" y="8315699"/>
            <a:ext cx="1696666" cy="904863"/>
            <a:chOff x="17976523" y="7056099"/>
            <a:chExt cx="1696666" cy="904863"/>
          </a:xfrm>
        </p:grpSpPr>
        <p:sp>
          <p:nvSpPr>
            <p:cNvPr id="46" name="矩形 45">
              <a:extLst>
                <a:ext uri="{FF2B5EF4-FFF2-40B4-BE49-F238E27FC236}">
                  <a16:creationId xmlns="" xmlns:a16="http://schemas.microsoft.com/office/drawing/2014/main" id="{9DB4C225-AAA8-8650-4190-63883FBE4BBA}"/>
                </a:ext>
              </a:extLst>
            </p:cNvPr>
            <p:cNvSpPr/>
            <p:nvPr/>
          </p:nvSpPr>
          <p:spPr>
            <a:xfrm>
              <a:off x="17976523" y="7443214"/>
              <a:ext cx="349281" cy="129117"/>
            </a:xfrm>
            <a:prstGeom prst="rect">
              <a:avLst/>
            </a:prstGeom>
            <a:noFill/>
            <a:ln w="19050">
              <a:solidFill>
                <a:srgbClr val="1C21F6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 dirty="0"/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="" xmlns:a16="http://schemas.microsoft.com/office/drawing/2014/main" id="{A4F2BD5F-6FB7-875E-D08E-AF25A818A115}"/>
                </a:ext>
              </a:extLst>
            </p:cNvPr>
            <p:cNvGrpSpPr/>
            <p:nvPr/>
          </p:nvGrpSpPr>
          <p:grpSpPr>
            <a:xfrm>
              <a:off x="17976523" y="7056099"/>
              <a:ext cx="1696666" cy="904863"/>
              <a:chOff x="17976523" y="7056099"/>
              <a:chExt cx="1696666" cy="904863"/>
            </a:xfrm>
          </p:grpSpPr>
          <p:sp>
            <p:nvSpPr>
              <p:cNvPr id="52" name="文本框 51">
                <a:extLst>
                  <a:ext uri="{FF2B5EF4-FFF2-40B4-BE49-F238E27FC236}">
                    <a16:creationId xmlns="" xmlns:a16="http://schemas.microsoft.com/office/drawing/2014/main" id="{EC0DA59E-7C4A-92D6-63E2-D22B0771FA29}"/>
                  </a:ext>
                </a:extLst>
              </p:cNvPr>
              <p:cNvSpPr txBox="1"/>
              <p:nvPr/>
            </p:nvSpPr>
            <p:spPr>
              <a:xfrm>
                <a:off x="18431927" y="7056099"/>
                <a:ext cx="1241262" cy="904863"/>
              </a:xfrm>
              <a:prstGeom prst="rect">
                <a:avLst/>
              </a:prstGeom>
              <a:noFill/>
            </p:spPr>
            <p:txBody>
              <a:bodyPr wrap="square" lIns="0" rIns="0" rtlCol="0">
                <a:spAutoFit/>
              </a:bodyPr>
              <a:lstStyle/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图则单元边界</a:t>
                </a: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60000"/>
                  </a:lnSpc>
                </a:pPr>
                <a:r>
                  <a:rPr lang="zh-CN" altLang="en-US" sz="11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修正地块范围</a:t>
                </a:r>
              </a:p>
              <a:p>
                <a:pPr>
                  <a:lnSpc>
                    <a:spcPct val="160000"/>
                  </a:lnSpc>
                </a:pPr>
                <a:endParaRPr lang="en-US" altLang="zh-CN" sz="11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矩形 52">
                <a:extLst>
                  <a:ext uri="{FF2B5EF4-FFF2-40B4-BE49-F238E27FC236}">
                    <a16:creationId xmlns="" xmlns:a16="http://schemas.microsoft.com/office/drawing/2014/main" id="{389E2BDA-6714-7954-C52B-4899F7BF6E18}"/>
                  </a:ext>
                </a:extLst>
              </p:cNvPr>
              <p:cNvSpPr/>
              <p:nvPr/>
            </p:nvSpPr>
            <p:spPr>
              <a:xfrm>
                <a:off x="17976523" y="7193276"/>
                <a:ext cx="349281" cy="129117"/>
              </a:xfrm>
              <a:prstGeom prst="rect">
                <a:avLst/>
              </a:pr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</a:pPr>
                <a:endParaRPr lang="zh-CN" altLang="en-US" sz="1000">
                  <a:sym typeface="+mn-ea"/>
                </a:endParaRPr>
              </a:p>
            </p:txBody>
          </p:sp>
        </p:grpSp>
      </p:grp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7F1D4424-F26A-CD7C-C488-D2A982EF9499}"/>
              </a:ext>
            </a:extLst>
          </p:cNvPr>
          <p:cNvSpPr txBox="1"/>
          <p:nvPr/>
        </p:nvSpPr>
        <p:spPr>
          <a:xfrm rot="19505573">
            <a:off x="2608191" y="6531179"/>
            <a:ext cx="809105" cy="1692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/>
              <a:t>宏运大道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31F620F6-A89D-A46D-BCE1-BEA91004BDAD}"/>
              </a:ext>
            </a:extLst>
          </p:cNvPr>
          <p:cNvSpPr txBox="1"/>
          <p:nvPr/>
        </p:nvSpPr>
        <p:spPr>
          <a:xfrm rot="20166283">
            <a:off x="3999454" y="6052712"/>
            <a:ext cx="169277" cy="1238040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/>
              <a:t>宁杭高速公路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E19EA207-6364-E496-BB69-41343276F358}"/>
              </a:ext>
            </a:extLst>
          </p:cNvPr>
          <p:cNvSpPr txBox="1"/>
          <p:nvPr/>
        </p:nvSpPr>
        <p:spPr>
          <a:xfrm rot="20566055">
            <a:off x="1183914" y="8184141"/>
            <a:ext cx="169277" cy="1238040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/>
              <a:t>竹山路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06C526B3-C2D1-05FB-0029-1E3E3C67BCFE}"/>
              </a:ext>
            </a:extLst>
          </p:cNvPr>
          <p:cNvSpPr txBox="1"/>
          <p:nvPr/>
        </p:nvSpPr>
        <p:spPr>
          <a:xfrm rot="21342803">
            <a:off x="2176111" y="9163553"/>
            <a:ext cx="358417" cy="1692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b="0" i="1" dirty="0">
                <a:solidFill>
                  <a:srgbClr val="0000FF"/>
                </a:solidFill>
              </a:rPr>
              <a:t>外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="" xmlns:a16="http://schemas.microsoft.com/office/drawing/2014/main" id="{406987BC-4F93-B8BB-B52C-4C0260D37634}"/>
              </a:ext>
            </a:extLst>
          </p:cNvPr>
          <p:cNvSpPr txBox="1"/>
          <p:nvPr/>
        </p:nvSpPr>
        <p:spPr>
          <a:xfrm rot="21342803">
            <a:off x="2500674" y="8623198"/>
            <a:ext cx="358417" cy="1692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b="0" i="1" dirty="0">
                <a:solidFill>
                  <a:srgbClr val="0000FF"/>
                </a:solidFill>
              </a:rPr>
              <a:t>港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745A293E-22C4-DA44-015E-BC9FB6C15CE7}"/>
              </a:ext>
            </a:extLst>
          </p:cNvPr>
          <p:cNvSpPr txBox="1"/>
          <p:nvPr/>
        </p:nvSpPr>
        <p:spPr>
          <a:xfrm rot="21342803">
            <a:off x="3323950" y="8311561"/>
            <a:ext cx="358417" cy="1692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b="0" i="1" dirty="0">
                <a:solidFill>
                  <a:srgbClr val="0000FF"/>
                </a:solidFill>
              </a:rPr>
              <a:t>河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8A3F4B2A-8FD8-3103-8D9F-35C1E923EEE7}"/>
              </a:ext>
            </a:extLst>
          </p:cNvPr>
          <p:cNvSpPr txBox="1"/>
          <p:nvPr/>
        </p:nvSpPr>
        <p:spPr>
          <a:xfrm rot="21245725">
            <a:off x="3238313" y="7572627"/>
            <a:ext cx="809105" cy="1692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/>
              <a:t>万安西路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D2A4E131-8271-5F41-D217-B9FBF5E36B35}"/>
              </a:ext>
            </a:extLst>
          </p:cNvPr>
          <p:cNvSpPr txBox="1"/>
          <p:nvPr/>
        </p:nvSpPr>
        <p:spPr>
          <a:xfrm rot="20902460">
            <a:off x="3610563" y="7460416"/>
            <a:ext cx="169277" cy="1238040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/>
              <a:t>湖山路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="" xmlns:a16="http://schemas.microsoft.com/office/drawing/2014/main" id="{BFE9B87A-322E-33C3-34C2-A8871269B30D}"/>
              </a:ext>
            </a:extLst>
          </p:cNvPr>
          <p:cNvSpPr txBox="1"/>
          <p:nvPr/>
        </p:nvSpPr>
        <p:spPr>
          <a:xfrm rot="20601689">
            <a:off x="2707493" y="7493586"/>
            <a:ext cx="169277" cy="1460698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/>
              <a:t>天印大道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C2FE2985-D1DA-EA5B-E9F0-BCC559E4DC50}"/>
              </a:ext>
            </a:extLst>
          </p:cNvPr>
          <p:cNvSpPr txBox="1"/>
          <p:nvPr/>
        </p:nvSpPr>
        <p:spPr>
          <a:xfrm rot="20269169">
            <a:off x="7462954" y="3974017"/>
            <a:ext cx="307777" cy="3432938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2000" dirty="0"/>
              <a:t>天印大道</a:t>
            </a:r>
          </a:p>
        </p:txBody>
      </p: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6DA369B3-0D61-19A2-3475-C519C28137BE}"/>
              </a:ext>
            </a:extLst>
          </p:cNvPr>
          <p:cNvSpPr txBox="1"/>
          <p:nvPr/>
        </p:nvSpPr>
        <p:spPr>
          <a:xfrm rot="21342803">
            <a:off x="9196246" y="7969219"/>
            <a:ext cx="358417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i="1" dirty="0">
                <a:solidFill>
                  <a:srgbClr val="0000FF"/>
                </a:solidFill>
              </a:rPr>
              <a:t>外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0C3732A0-2030-6473-81A0-9B0CEF6A7FDC}"/>
              </a:ext>
            </a:extLst>
          </p:cNvPr>
          <p:cNvSpPr txBox="1"/>
          <p:nvPr/>
        </p:nvSpPr>
        <p:spPr>
          <a:xfrm rot="21342803">
            <a:off x="12030889" y="7870704"/>
            <a:ext cx="358417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i="1" dirty="0">
                <a:solidFill>
                  <a:srgbClr val="0000FF"/>
                </a:solidFill>
              </a:rPr>
              <a:t>港</a:t>
            </a:r>
          </a:p>
        </p:txBody>
      </p:sp>
      <p:sp>
        <p:nvSpPr>
          <p:cNvPr id="58" name="文本框 57">
            <a:extLst>
              <a:ext uri="{FF2B5EF4-FFF2-40B4-BE49-F238E27FC236}">
                <a16:creationId xmlns="" xmlns:a16="http://schemas.microsoft.com/office/drawing/2014/main" id="{9C7D3FCD-2E9D-C053-14E8-A4AEE874A699}"/>
              </a:ext>
            </a:extLst>
          </p:cNvPr>
          <p:cNvSpPr txBox="1"/>
          <p:nvPr/>
        </p:nvSpPr>
        <p:spPr>
          <a:xfrm rot="21342803">
            <a:off x="14666388" y="8572514"/>
            <a:ext cx="358417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b="0" i="1" dirty="0">
                <a:solidFill>
                  <a:srgbClr val="0000FF"/>
                </a:solidFill>
              </a:rPr>
              <a:t>河</a:t>
            </a: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C83DDB48-736F-BBBD-8362-0551D620BA95}"/>
              </a:ext>
            </a:extLst>
          </p:cNvPr>
          <p:cNvSpPr txBox="1"/>
          <p:nvPr/>
        </p:nvSpPr>
        <p:spPr>
          <a:xfrm rot="20793108">
            <a:off x="15768077" y="5028020"/>
            <a:ext cx="307777" cy="2364487"/>
          </a:xfrm>
          <a:prstGeom prst="rect">
            <a:avLst/>
          </a:prstGeom>
          <a:noFill/>
        </p:spPr>
        <p:txBody>
          <a:bodyPr vert="eaVert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2000" dirty="0"/>
              <a:t>湖山路</a:t>
            </a:r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24B74302-0512-4994-AF75-860FC9E97EBE}"/>
              </a:ext>
            </a:extLst>
          </p:cNvPr>
          <p:cNvSpPr txBox="1"/>
          <p:nvPr/>
        </p:nvSpPr>
        <p:spPr>
          <a:xfrm rot="21136371">
            <a:off x="11909631" y="2261282"/>
            <a:ext cx="3088071" cy="3077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dist"/>
            <a:r>
              <a:rPr lang="zh-CN" altLang="en-US" sz="2000" dirty="0"/>
              <a:t>万安西路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="" xmlns:a16="http://schemas.microsoft.com/office/drawing/2014/main" id="{75265334-176B-7346-CF02-73C78F1A34B5}"/>
              </a:ext>
            </a:extLst>
          </p:cNvPr>
          <p:cNvSpPr txBox="1"/>
          <p:nvPr/>
        </p:nvSpPr>
        <p:spPr>
          <a:xfrm rot="20322096">
            <a:off x="1866794" y="7878677"/>
            <a:ext cx="809105" cy="169277"/>
          </a:xfrm>
          <a:prstGeom prst="rect">
            <a:avLst/>
          </a:prstGeom>
          <a:noFill/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algn="ctr">
              <a:defRPr sz="1200" b="1" spc="300">
                <a:effectLst>
                  <a:glow rad="63500">
                    <a:schemeClr val="bg1">
                      <a:alpha val="70000"/>
                    </a:scheme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100" dirty="0"/>
              <a:t>上元大街</a:t>
            </a:r>
          </a:p>
        </p:txBody>
      </p:sp>
    </p:spTree>
    <p:extLst>
      <p:ext uri="{BB962C8B-B14F-4D97-AF65-F5344CB8AC3E}">
        <p14:creationId xmlns:p14="http://schemas.microsoft.com/office/powerpoint/2010/main" xmlns="" val="304967476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N2Y0ZDAzNDUzMWQxNTUxMjJmYzQwOTRhYjVjMTI3ZTAifQ==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9475</TotalTime>
  <Words>408</Words>
  <Application>Microsoft Office PowerPoint</Application>
  <PresentationFormat>自定义</PresentationFormat>
  <Paragraphs>56</Paragraphs>
  <Slides>2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3" baseType="lpstr">
      <vt:lpstr>Office Theme</vt:lpstr>
      <vt:lpstr>幻灯片 1</vt:lpstr>
      <vt:lpstr>幻灯片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zc</dc:creator>
  <cp:lastModifiedBy>NTKO</cp:lastModifiedBy>
  <cp:revision>505</cp:revision>
  <cp:lastPrinted>2026-06-04T07:00:23Z</cp:lastPrinted>
  <dcterms:created xsi:type="dcterms:W3CDTF">2019-11-04T11:42:00Z</dcterms:created>
  <dcterms:modified xsi:type="dcterms:W3CDTF">2026-10-21T09:20:40Z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2019-10-16T00:00:00Z</vt:filetime>
  </property>
  <property fmtid="{D5CDD505-2E9C-101B-9397-08002B2CF9AE}" pid="3" name="Creator">
    <vt:lpwstr>Microsoft? Office PowerPoint 2007</vt:lpwstr>
  </property>
  <property fmtid="{D5CDD505-2E9C-101B-9397-08002B2CF9AE}" pid="4" name="LastSaved">
    <vt:filetime>2019-11-11T00:00:00Z</vt:filetime>
  </property>
  <property fmtid="{D5CDD505-2E9C-101B-9397-08002B2CF9AE}" pid="5" name="ICV">
    <vt:lpwstr>71574463EEF24D818072EAEF89BD15EC</vt:lpwstr>
  </property>
  <property fmtid="{D5CDD505-2E9C-101B-9397-08002B2CF9AE}" pid="6" name="KSOProductBuildVer">
    <vt:lpwstr>2052-11.1.0.12302</vt:lpwstr>
  </property>
</Properties>
</file>