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3" r:id="rId2"/>
    <p:sldId id="266" r:id="rId3"/>
  </p:sldIdLst>
  <p:sldSz cx="22098000" cy="11049000"/>
  <p:notesSz cx="9866313" cy="14295438"/>
  <p:custDataLst>
    <p:tags r:id="rId6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396" userDrawn="1">
          <p15:clr>
            <a:srgbClr val="A4A3A4"/>
          </p15:clr>
        </p15:guide>
        <p15:guide id="2" orient="horz" pos="4303" userDrawn="1">
          <p15:clr>
            <a:srgbClr val="A4A3A4"/>
          </p15:clr>
        </p15:guide>
        <p15:guide id="3" orient="horz" pos="523" userDrawn="1">
          <p15:clr>
            <a:srgbClr val="A4A3A4"/>
          </p15:clr>
        </p15:guide>
        <p15:guide id="4" orient="horz" pos="2326" userDrawn="1">
          <p15:clr>
            <a:srgbClr val="A4A3A4"/>
          </p15:clr>
        </p15:guide>
        <p15:guide id="5" orient="horz" pos="667" userDrawn="1">
          <p15:clr>
            <a:srgbClr val="A4A3A4"/>
          </p15:clr>
        </p15:guide>
        <p15:guide id="6" orient="horz" pos="3162" userDrawn="1">
          <p15:clr>
            <a:srgbClr val="A4A3A4"/>
          </p15:clr>
        </p15:guide>
        <p15:guide id="7" orient="horz" pos="3307" userDrawn="1">
          <p15:clr>
            <a:srgbClr val="A4A3A4"/>
          </p15:clr>
        </p15:guide>
        <p15:guide id="8" orient="horz" pos="5584" userDrawn="1">
          <p15:clr>
            <a:srgbClr val="A4A3A4"/>
          </p15:clr>
        </p15:guide>
        <p15:guide id="9" pos="13673" userDrawn="1">
          <p15:clr>
            <a:srgbClr val="A4A3A4"/>
          </p15:clr>
        </p15:guide>
        <p15:guide id="10" pos="427" userDrawn="1">
          <p15:clr>
            <a:srgbClr val="A4A3A4"/>
          </p15:clr>
        </p15:guide>
        <p15:guide id="11" pos="1028" userDrawn="1">
          <p15:clr>
            <a:srgbClr val="A4A3A4"/>
          </p15:clr>
        </p15:guide>
        <p15:guide id="12" pos="234" userDrawn="1">
          <p15:clr>
            <a:srgbClr val="A4A3A4"/>
          </p15:clr>
        </p15:guide>
        <p15:guide id="13" pos="11055" userDrawn="1">
          <p15:clr>
            <a:srgbClr val="A4A3A4"/>
          </p15:clr>
        </p15:guide>
        <p15:guide id="14" pos="11232" userDrawn="1">
          <p15:clr>
            <a:srgbClr val="A4A3A4"/>
          </p15:clr>
        </p15:guide>
        <p15:guide id="15" pos="10764" userDrawn="1">
          <p15:clr>
            <a:srgbClr val="A4A3A4"/>
          </p15:clr>
        </p15:guide>
        <p15:guide id="16" pos="75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89865D"/>
    <a:srgbClr val="FFFFFF"/>
    <a:srgbClr val="EEEFE5"/>
    <a:srgbClr val="F3F6F9"/>
    <a:srgbClr val="E5E7D9"/>
    <a:srgbClr val="E1E3D3"/>
    <a:srgbClr val="D5D8C2"/>
    <a:srgbClr val="B6BB93"/>
    <a:srgbClr val="E1F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7296" autoAdjust="0"/>
    <p:restoredTop sz="99412" autoAdjust="0"/>
  </p:normalViewPr>
  <p:slideViewPr>
    <p:cSldViewPr showGuides="1">
      <p:cViewPr>
        <p:scale>
          <a:sx n="75" d="100"/>
          <a:sy n="75" d="100"/>
        </p:scale>
        <p:origin x="-54" y="108"/>
      </p:cViewPr>
      <p:guideLst>
        <p:guide orient="horz" pos="6396"/>
        <p:guide orient="horz" pos="4303"/>
        <p:guide orient="horz" pos="523"/>
        <p:guide orient="horz" pos="2326"/>
        <p:guide orient="horz" pos="667"/>
        <p:guide orient="horz" pos="3162"/>
        <p:guide orient="horz" pos="3307"/>
        <p:guide orient="horz" pos="5584"/>
        <p:guide pos="13673"/>
        <p:guide pos="427"/>
        <p:guide pos="1028"/>
        <p:guide pos="234"/>
        <p:guide pos="11055"/>
        <p:guide pos="11232"/>
        <p:guide pos="10764"/>
        <p:guide pos="7598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5138" cy="715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37753" tIns="68875" rIns="137753" bIns="68875" numCol="1" anchor="t" anchorCtr="0" compatLnSpc="1"/>
          <a:lstStyle>
            <a:lvl1pPr defTabSz="1376680" eaLnBrk="1" hangingPunct="1">
              <a:defRPr kumimoji="1" sz="17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1175" y="0"/>
            <a:ext cx="4275138" cy="715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37753" tIns="68875" rIns="137753" bIns="68875" numCol="1" anchor="t" anchorCtr="0" compatLnSpc="1"/>
          <a:lstStyle>
            <a:lvl1pPr algn="r" defTabSz="1376680" eaLnBrk="1" hangingPunct="1">
              <a:defRPr kumimoji="1" sz="17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3579475"/>
            <a:ext cx="4275138" cy="715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37753" tIns="68875" rIns="137753" bIns="68875" numCol="1" anchor="b" anchorCtr="0" compatLnSpc="1"/>
          <a:lstStyle>
            <a:lvl1pPr defTabSz="1376680" eaLnBrk="1" hangingPunct="1">
              <a:defRPr kumimoji="1" sz="17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1175" y="13579475"/>
            <a:ext cx="4275138" cy="715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37753" tIns="68875" rIns="137753" bIns="68875" numCol="1" anchor="b" anchorCtr="0" compatLnSpc="1"/>
          <a:lstStyle>
            <a:lvl1pPr algn="r" defTabSz="1376680" eaLnBrk="1" hangingPunct="1">
              <a:defRPr sz="1700" noProof="1"/>
            </a:lvl1pPr>
          </a:lstStyle>
          <a:p>
            <a:fld id="{2759A2D2-B3F8-4D94-B898-E51C90CF876A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714375"/>
          </a:xfrm>
          <a:prstGeom prst="rect">
            <a:avLst/>
          </a:prstGeom>
        </p:spPr>
        <p:txBody>
          <a:bodyPr vert="horz" lIns="90932" tIns="45466" rIns="90932" bIns="45466" rtlCol="0"/>
          <a:lstStyle>
            <a:lvl1pPr algn="l" eaLnBrk="1" hangingPunct="1">
              <a:defRPr kumimoji="1" sz="12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589588" y="0"/>
            <a:ext cx="4275137" cy="714375"/>
          </a:xfrm>
          <a:prstGeom prst="rect">
            <a:avLst/>
          </a:prstGeom>
        </p:spPr>
        <p:txBody>
          <a:bodyPr vert="horz" lIns="90932" tIns="45466" rIns="90932" bIns="45466" rtlCol="0"/>
          <a:lstStyle>
            <a:lvl1pPr algn="r" eaLnBrk="1" hangingPunct="1">
              <a:defRPr kumimoji="1" sz="12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F5ABFE22-5928-477C-AB33-C4C13269DB90}" type="datetimeFigureOut">
              <a:rPr lang="zh-CN" altLang="en-US"/>
              <a:pPr>
                <a:defRPr/>
              </a:pPr>
              <a:t>2014/12/23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-427038" y="1074738"/>
            <a:ext cx="10720388" cy="5359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32" tIns="45466" rIns="90932" bIns="45466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87425" y="6789738"/>
            <a:ext cx="7891463" cy="6432550"/>
          </a:xfrm>
          <a:prstGeom prst="rect">
            <a:avLst/>
          </a:prstGeom>
        </p:spPr>
        <p:txBody>
          <a:bodyPr vert="horz" lIns="90932" tIns="45466" rIns="90932" bIns="45466" rtlCol="0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3577888"/>
            <a:ext cx="4275138" cy="714375"/>
          </a:xfrm>
          <a:prstGeom prst="rect">
            <a:avLst/>
          </a:prstGeom>
        </p:spPr>
        <p:txBody>
          <a:bodyPr vert="horz" lIns="90932" tIns="45466" rIns="90932" bIns="45466" rtlCol="0" anchor="b"/>
          <a:lstStyle>
            <a:lvl1pPr algn="l" eaLnBrk="1" hangingPunct="1">
              <a:defRPr kumimoji="1" sz="12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589588" y="13577888"/>
            <a:ext cx="4275137" cy="714375"/>
          </a:xfrm>
          <a:prstGeom prst="rect">
            <a:avLst/>
          </a:prstGeom>
        </p:spPr>
        <p:txBody>
          <a:bodyPr vert="horz" wrap="square" lIns="90932" tIns="45466" rIns="90932" bIns="45466" numCol="1" anchor="b" anchorCtr="0" compatLnSpc="1"/>
          <a:lstStyle>
            <a:lvl1pPr algn="r" eaLnBrk="1" hangingPunct="1">
              <a:defRPr sz="1200" noProof="1"/>
            </a:lvl1pPr>
          </a:lstStyle>
          <a:p>
            <a:fld id="{AD3B6629-A0C2-47A5-9B67-BE1F8CCCABFB}" type="slidenum">
              <a:rPr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6147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/>
          </a:p>
        </p:txBody>
      </p:sp>
      <p:sp>
        <p:nvSpPr>
          <p:cNvPr id="6148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fld id="{FAF58B1A-7861-4174-9AE1-2DA05EB71BF9}" type="slidenum">
              <a:rPr altLang="en-US" sz="1200"/>
              <a:pPr/>
              <a:t>2</a:t>
            </a:fld>
            <a:endParaRPr lang="zh-CN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57350" y="3432175"/>
            <a:ext cx="18783300" cy="236855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4700" y="6261100"/>
            <a:ext cx="15468600" cy="28241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B9723C-2EFC-446F-B4B8-F98E507ACC8F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615814-4416-4D1C-896E-4EF62EAD16B1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5744825" y="982663"/>
            <a:ext cx="4695825" cy="8839200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57350" y="982663"/>
            <a:ext cx="13935075" cy="8839200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5B8B5-640D-4F88-B02A-5BD611CC0234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3328A0-1F77-4653-BC16-6469A12D8E01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46250" y="7099300"/>
            <a:ext cx="18783300" cy="21955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746250" y="4683125"/>
            <a:ext cx="18783300" cy="2416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70375-04B0-4F72-B872-899CC4580E12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57350" y="3192463"/>
            <a:ext cx="9315450" cy="6629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125200" y="3192463"/>
            <a:ext cx="9315450" cy="6629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4C30B4-1EC9-455C-A978-19E2C4FEBC61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4900" y="442913"/>
            <a:ext cx="19888200" cy="18415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04900" y="2473325"/>
            <a:ext cx="9763125" cy="10302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04900" y="3503613"/>
            <a:ext cx="9763125" cy="6365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1225213" y="2473325"/>
            <a:ext cx="9767887" cy="10302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1225213" y="3503613"/>
            <a:ext cx="9767887" cy="6365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18026A-73BF-432D-8DD5-112ACE47AEA6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C16FB0-27B9-4605-BC54-1E8336EB3027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2F5500-A655-43CF-97F7-417DEE316100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4900" y="439738"/>
            <a:ext cx="7270750" cy="18716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639175" y="439738"/>
            <a:ext cx="12353925" cy="94297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04900" y="2311400"/>
            <a:ext cx="7270750" cy="75580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0ADC3F-4B7D-4584-ABDB-B9C5DFA68AD2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30700" y="7734300"/>
            <a:ext cx="13258800" cy="9128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330700" y="987425"/>
            <a:ext cx="13258800" cy="6629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330700" y="8647113"/>
            <a:ext cx="13258800" cy="12969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6E6F9F-C959-4557-A943-D3264C9C920E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657350" y="982663"/>
            <a:ext cx="18783300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9409" tIns="94704" rIns="189409" bIns="94704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9"/>
          </p:nvPr>
        </p:nvSpPr>
        <p:spPr bwMode="auto">
          <a:xfrm>
            <a:off x="1657350" y="3192463"/>
            <a:ext cx="187833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9409" tIns="94704" rIns="189409" bIns="94704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57350" y="10066338"/>
            <a:ext cx="4603750" cy="736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89409" tIns="94704" rIns="189409" bIns="94704" numCol="1" anchor="t" anchorCtr="0" compatLnSpc="1"/>
          <a:lstStyle>
            <a:lvl1pPr eaLnBrk="1" hangingPunct="1">
              <a:defRPr kumimoji="1" sz="29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550150" y="10066338"/>
            <a:ext cx="6997700" cy="736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89409" tIns="94704" rIns="189409" bIns="94704" numCol="1" anchor="t" anchorCtr="0" compatLnSpc="1"/>
          <a:lstStyle>
            <a:lvl1pPr algn="ctr" eaLnBrk="1" hangingPunct="1">
              <a:defRPr kumimoji="1" sz="29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836900" y="10066338"/>
            <a:ext cx="4603750" cy="736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89409" tIns="94704" rIns="189409" bIns="94704" numCol="1" anchor="t" anchorCtr="0" compatLnSpc="1"/>
          <a:lstStyle>
            <a:lvl1pPr algn="r" eaLnBrk="1" hangingPunct="1">
              <a:defRPr sz="2900" noProof="1"/>
            </a:lvl1pPr>
          </a:lstStyle>
          <a:p>
            <a:fld id="{103D0DD8-B17D-461B-81B8-BB4BCC32A9ED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892300" rtl="0" eaLnBrk="0" fontAlgn="base" hangingPunct="0">
        <a:spcBef>
          <a:spcPct val="0"/>
        </a:spcBef>
        <a:spcAft>
          <a:spcPct val="0"/>
        </a:spcAft>
        <a:defRPr sz="9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892300" rtl="0" eaLnBrk="0" fontAlgn="base" hangingPunct="0">
        <a:spcBef>
          <a:spcPct val="0"/>
        </a:spcBef>
        <a:spcAft>
          <a:spcPct val="0"/>
        </a:spcAft>
        <a:defRPr sz="91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defTabSz="1892300" rtl="0" eaLnBrk="0" fontAlgn="base" hangingPunct="0">
        <a:spcBef>
          <a:spcPct val="0"/>
        </a:spcBef>
        <a:spcAft>
          <a:spcPct val="0"/>
        </a:spcAft>
        <a:defRPr sz="91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defTabSz="1892300" rtl="0" eaLnBrk="0" fontAlgn="base" hangingPunct="0">
        <a:spcBef>
          <a:spcPct val="0"/>
        </a:spcBef>
        <a:spcAft>
          <a:spcPct val="0"/>
        </a:spcAft>
        <a:defRPr sz="91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defTabSz="1892300" rtl="0" eaLnBrk="0" fontAlgn="base" hangingPunct="0">
        <a:spcBef>
          <a:spcPct val="0"/>
        </a:spcBef>
        <a:spcAft>
          <a:spcPct val="0"/>
        </a:spcAft>
        <a:defRPr sz="91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defTabSz="1893570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defTabSz="1893570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defTabSz="1893570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defTabSz="1893570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709930" indent="-709930" algn="l" defTabSz="1892300" rtl="0" eaLnBrk="0" fontAlgn="base" hangingPunct="0">
        <a:spcBef>
          <a:spcPct val="20000"/>
        </a:spcBef>
        <a:spcAft>
          <a:spcPct val="0"/>
        </a:spcAft>
        <a:buChar char="•"/>
        <a:defRPr sz="6600">
          <a:solidFill>
            <a:schemeClr val="tx1"/>
          </a:solidFill>
          <a:latin typeface="+mn-lt"/>
          <a:ea typeface="+mn-ea"/>
          <a:cs typeface="+mn-cs"/>
        </a:defRPr>
      </a:lvl1pPr>
      <a:lvl2pPr marL="1538605" indent="-590550" algn="l" defTabSz="1892300" rtl="0" eaLnBrk="0" fontAlgn="base" hangingPunct="0">
        <a:spcBef>
          <a:spcPct val="20000"/>
        </a:spcBef>
        <a:spcAft>
          <a:spcPct val="0"/>
        </a:spcAft>
        <a:buChar char="–"/>
        <a:defRPr sz="5800">
          <a:solidFill>
            <a:schemeClr val="tx1"/>
          </a:solidFill>
          <a:latin typeface="+mn-lt"/>
          <a:ea typeface="+mn-ea"/>
        </a:defRPr>
      </a:lvl2pPr>
      <a:lvl3pPr marL="2367280" indent="-473075" algn="l" defTabSz="1892300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</a:defRPr>
      </a:lvl3pPr>
      <a:lvl4pPr marL="3314700" indent="-473075" algn="l" defTabSz="1892300" rtl="0" eaLnBrk="0" fontAlgn="base" hangingPunct="0">
        <a:spcBef>
          <a:spcPct val="20000"/>
        </a:spcBef>
        <a:spcAft>
          <a:spcPct val="0"/>
        </a:spcAft>
        <a:buChar char="–"/>
        <a:defRPr sz="4100">
          <a:solidFill>
            <a:schemeClr val="tx1"/>
          </a:solidFill>
          <a:latin typeface="+mn-lt"/>
          <a:ea typeface="+mn-ea"/>
        </a:defRPr>
      </a:lvl4pPr>
      <a:lvl5pPr marL="4262755" indent="-474980" algn="l" defTabSz="1892300" rtl="0" eaLnBrk="0" fontAlgn="base" hangingPunct="0">
        <a:spcBef>
          <a:spcPct val="20000"/>
        </a:spcBef>
        <a:spcAft>
          <a:spcPct val="0"/>
        </a:spcAft>
        <a:buChar char="»"/>
        <a:defRPr sz="4100">
          <a:solidFill>
            <a:schemeClr val="tx1"/>
          </a:solidFill>
          <a:latin typeface="+mn-lt"/>
          <a:ea typeface="+mn-ea"/>
        </a:defRPr>
      </a:lvl5pPr>
      <a:lvl6pPr marL="4719955" indent="-474980" algn="l" defTabSz="1893570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6pPr>
      <a:lvl7pPr marL="5177155" indent="-474980" algn="l" defTabSz="1893570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7pPr>
      <a:lvl8pPr marL="5634355" indent="-474980" algn="l" defTabSz="1893570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8pPr>
      <a:lvl9pPr marL="6091555" indent="-474980" algn="l" defTabSz="1893570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3" Type="http://schemas.openxmlformats.org/officeDocument/2006/relationships/image" Target="../media/image4.jpeg"/><Relationship Id="rId7" Type="http://schemas.microsoft.com/office/2007/relationships/hdphoto" Target="../media/hdphoto2.wdp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0.jpeg"/><Relationship Id="rId5" Type="http://schemas.openxmlformats.org/officeDocument/2006/relationships/image" Target="../media/image6.jpe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5.jpeg"/><Relationship Id="rId9" Type="http://schemas.microsoft.com/office/2007/relationships/hdphoto" Target="../media/hdphoto3.wdp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38" y="0"/>
            <a:ext cx="21804312" cy="1104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t="2507" b="6818"/>
          <a:stretch>
            <a:fillRect/>
          </a:stretch>
        </p:blipFill>
        <p:spPr bwMode="auto">
          <a:xfrm>
            <a:off x="464185" y="3692526"/>
            <a:ext cx="4811396" cy="311626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文本框 2"/>
          <p:cNvSpPr txBox="1">
            <a:spLocks noChangeArrowheads="1"/>
          </p:cNvSpPr>
          <p:nvPr/>
        </p:nvSpPr>
        <p:spPr bwMode="auto">
          <a:xfrm>
            <a:off x="5878513" y="9786938"/>
            <a:ext cx="2794000" cy="1014730"/>
          </a:xfrm>
          <a:prstGeom prst="rect">
            <a:avLst/>
          </a:prstGeom>
          <a:solidFill>
            <a:srgbClr val="FEFFF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66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1538605" indent="-590550">
              <a:spcBef>
                <a:spcPct val="20000"/>
              </a:spcBef>
              <a:buChar char="–"/>
              <a:defRPr sz="5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2367280" indent="-473075">
              <a:spcBef>
                <a:spcPct val="20000"/>
              </a:spcBef>
              <a:buChar char="•"/>
              <a:defRPr sz="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3314700" indent="-473075">
              <a:spcBef>
                <a:spcPct val="20000"/>
              </a:spcBef>
              <a:buChar char="–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4262755" indent="-474980">
              <a:spcBef>
                <a:spcPct val="20000"/>
              </a:spcBef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7199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51771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56343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60915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       址：南京市鼓楼区中山路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171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号</a:t>
            </a:r>
            <a:endParaRPr lang="en-US" altLang="zh-CN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邮       编：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210005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网       址：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ghj.nanjing.gov.cn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咨询电话：</a:t>
            </a:r>
            <a:r>
              <a:rPr lang="en-US" altLang="zh-CN" sz="1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025-56618702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00" name="Text Box 12"/>
          <p:cNvSpPr txBox="1">
            <a:spLocks noChangeArrowheads="1"/>
          </p:cNvSpPr>
          <p:nvPr/>
        </p:nvSpPr>
        <p:spPr bwMode="auto">
          <a:xfrm>
            <a:off x="12057063" y="2212340"/>
            <a:ext cx="4500562" cy="1135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indent="0" algn="ctr" eaLnBrk="1" latinLnBrk="0" hangingPunct="1"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南京市溧水区和凤镇孙家巷村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ctr" eaLnBrk="1" latinLnBrk="0" hangingPunct="1"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杨家传统村落保护发展规划</a:t>
            </a:r>
          </a:p>
        </p:txBody>
      </p:sp>
      <p:sp>
        <p:nvSpPr>
          <p:cNvPr id="4101" name="Rectangle 61"/>
          <p:cNvSpPr>
            <a:spLocks noChangeArrowheads="1"/>
          </p:cNvSpPr>
          <p:nvPr/>
        </p:nvSpPr>
        <p:spPr bwMode="auto">
          <a:xfrm>
            <a:off x="17549813" y="6831013"/>
            <a:ext cx="3684587" cy="377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2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   说明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250000"/>
              </a:lnSpc>
            </a:pPr>
            <a:r>
              <a:rPr lang="en-US" altLang="zh-CN" sz="900" dirty="0">
                <a:latin typeface="宋体" panose="02010600030101010101" pitchFamily="2" charset="-122"/>
              </a:rPr>
              <a:t>1</a:t>
            </a:r>
            <a:r>
              <a:rPr lang="zh-CN" altLang="en-US" sz="900" dirty="0">
                <a:latin typeface="宋体" panose="02010600030101010101" pitchFamily="2" charset="-122"/>
              </a:rPr>
              <a:t>、本材料是为方便公众了解城乡规划而制作的参考性文件。</a:t>
            </a:r>
          </a:p>
          <a:p>
            <a:pPr eaLnBrk="1" hangingPunct="1">
              <a:lnSpc>
                <a:spcPct val="250000"/>
              </a:lnSpc>
            </a:pPr>
            <a:r>
              <a:rPr lang="en-US" altLang="zh-CN" sz="900" dirty="0">
                <a:latin typeface="宋体" panose="02010600030101010101" pitchFamily="2" charset="-122"/>
              </a:rPr>
              <a:t>2</a:t>
            </a:r>
            <a:r>
              <a:rPr lang="zh-CN" altLang="en-US" sz="900" dirty="0">
                <a:latin typeface="宋体" panose="02010600030101010101" pitchFamily="2" charset="-122"/>
              </a:rPr>
              <a:t>、保护规划是村庄的保护与管理规定性文件，不代表具体的项目实施计划和实施方案。一旦有建设行为，应依据批准的具体项目建设方案实施。</a:t>
            </a:r>
          </a:p>
          <a:p>
            <a:pPr eaLnBrk="1" hangingPunct="1">
              <a:lnSpc>
                <a:spcPct val="250000"/>
              </a:lnSpc>
            </a:pPr>
            <a:r>
              <a:rPr lang="en-US" altLang="zh-CN" sz="900" dirty="0">
                <a:latin typeface="宋体" panose="02010600030101010101" pitchFamily="2" charset="-122"/>
              </a:rPr>
              <a:t>3</a:t>
            </a:r>
            <a:r>
              <a:rPr lang="zh-CN" altLang="en-US" sz="900" dirty="0">
                <a:latin typeface="宋体" panose="02010600030101010101" pitchFamily="2" charset="-122"/>
              </a:rPr>
              <a:t>、城乡规划是不断优化更新的过程，规划内容以南京市规划和自然资源局存档备查的最新版本为准，同一地区同内容深度规划若有更新，南京市规划和自然资源局将依法在其网站上发布，本材料自动作废。</a:t>
            </a:r>
          </a:p>
          <a:p>
            <a:pPr eaLnBrk="1" hangingPunct="1">
              <a:lnSpc>
                <a:spcPct val="250000"/>
              </a:lnSpc>
            </a:pPr>
            <a:r>
              <a:rPr lang="en-US" altLang="zh-CN" sz="900" dirty="0">
                <a:latin typeface="宋体" panose="02010600030101010101" pitchFamily="2" charset="-122"/>
              </a:rPr>
              <a:t>4</a:t>
            </a:r>
            <a:r>
              <a:rPr lang="zh-CN" altLang="en-US" sz="900" dirty="0">
                <a:latin typeface="宋体" panose="02010600030101010101" pitchFamily="2" charset="-122"/>
              </a:rPr>
              <a:t>、本材料版权及解释权归南京市规划和自然资源局所有，未取得版权人的书面授权，谢绝改变、分发、发布或使用本材料图文资料。</a:t>
            </a:r>
            <a:endParaRPr lang="en-US" altLang="zh-CN" sz="900" dirty="0">
              <a:latin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</a:pPr>
            <a:endParaRPr lang="zh-CN" altLang="en-US" sz="10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 eaLnBrk="1" hangingPunct="1">
              <a:lnSpc>
                <a:spcPct val="150000"/>
              </a:lnSpc>
            </a:pPr>
            <a:endParaRPr lang="zh-CN" altLang="en-US" sz="1000" dirty="0">
              <a:latin typeface="宋体" panose="02010600030101010101" pitchFamily="2" charset="-122"/>
            </a:endParaRPr>
          </a:p>
        </p:txBody>
      </p:sp>
      <p:sp>
        <p:nvSpPr>
          <p:cNvPr id="4102" name="Rectangle 9"/>
          <p:cNvSpPr>
            <a:spLocks noChangeArrowheads="1"/>
          </p:cNvSpPr>
          <p:nvPr/>
        </p:nvSpPr>
        <p:spPr bwMode="auto">
          <a:xfrm>
            <a:off x="17550130" y="523875"/>
            <a:ext cx="3737610" cy="2556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indent="304800">
              <a:spcBef>
                <a:spcPct val="20000"/>
              </a:spcBef>
              <a:buChar char="•"/>
              <a:defRPr sz="66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1538605" indent="-590550">
              <a:spcBef>
                <a:spcPct val="20000"/>
              </a:spcBef>
              <a:buChar char="–"/>
              <a:defRPr sz="5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2367280" indent="-473075">
              <a:spcBef>
                <a:spcPct val="20000"/>
              </a:spcBef>
              <a:buChar char="•"/>
              <a:defRPr sz="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3314700" indent="-473075">
              <a:spcBef>
                <a:spcPct val="20000"/>
              </a:spcBef>
              <a:buChar char="–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4262755" indent="-474980">
              <a:spcBef>
                <a:spcPct val="20000"/>
              </a:spcBef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7199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51771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56343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60915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endParaRPr lang="en-US" altLang="zh-CN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前言</a:t>
            </a:r>
          </a:p>
          <a:p>
            <a:pPr algn="just"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endParaRPr lang="zh-CN" altLang="en-US" sz="900" dirty="0">
              <a:latin typeface="宋体" panose="02010600030101010101" pitchFamily="2" charset="-122"/>
            </a:endParaRPr>
          </a:p>
          <a:p>
            <a:pPr algn="just" eaLnBrk="1" hangingPunct="1">
              <a:lnSpc>
                <a:spcPct val="250000"/>
              </a:lnSpc>
              <a:spcBef>
                <a:spcPct val="0"/>
              </a:spcBef>
              <a:buFontTx/>
              <a:buNone/>
            </a:pPr>
            <a:r>
              <a:rPr lang="zh-CN" altLang="en-US" sz="900" dirty="0"/>
              <a:t>为有效保护和合理利用杨</a:t>
            </a:r>
            <a:r>
              <a:rPr lang="zh-CN" altLang="en-US" sz="900" dirty="0" smtClean="0"/>
              <a:t>家</a:t>
            </a:r>
            <a:r>
              <a:rPr lang="zh-CN" altLang="en-US" sz="900" dirty="0" smtClean="0"/>
              <a:t>传统村落</a:t>
            </a:r>
            <a:r>
              <a:rPr lang="zh-CN" altLang="en-US" sz="900" dirty="0" smtClean="0"/>
              <a:t>各</a:t>
            </a:r>
            <a:r>
              <a:rPr lang="zh-CN" altLang="en-US" sz="900" dirty="0"/>
              <a:t>类历史文化资源，在保护和传承村庄历史文化的基础上，促进村庄村经济与社会的和谐发展，依据相关法律法规和规范性文件制定本规划，作为杨家传统村落保护与管理的依据。</a:t>
            </a:r>
          </a:p>
          <a:p>
            <a:pPr algn="just" eaLnBrk="1" hangingPunct="1">
              <a:lnSpc>
                <a:spcPct val="250000"/>
              </a:lnSpc>
              <a:buClrTx/>
              <a:buSzTx/>
              <a:buFontTx/>
              <a:buNone/>
            </a:pPr>
            <a:r>
              <a:rPr lang="zh-CN" altLang="en-US" sz="900" dirty="0"/>
              <a:t>根据《中华人民共和国城乡规划法》，现将《南京市溧水区和凤镇孙家巷村杨家传统村落保护发展规划》向社会予以公布。</a:t>
            </a:r>
          </a:p>
        </p:txBody>
      </p:sp>
      <p:sp>
        <p:nvSpPr>
          <p:cNvPr id="4103" name="Text Box 6"/>
          <p:cNvSpPr txBox="1">
            <a:spLocks noChangeArrowheads="1"/>
          </p:cNvSpPr>
          <p:nvPr/>
        </p:nvSpPr>
        <p:spPr bwMode="auto">
          <a:xfrm>
            <a:off x="12061825" y="10294938"/>
            <a:ext cx="4624388" cy="629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南京市规划和自然资源局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二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O</a:t>
            </a:r>
            <a:r>
              <a:rPr lang="zh-CN" altLang="en-US" smtClean="0">
                <a:latin typeface="黑体" panose="02010609060101010101" pitchFamily="49" charset="-122"/>
                <a:ea typeface="黑体" panose="02010609060101010101" pitchFamily="49" charset="-122"/>
              </a:rPr>
              <a:t>二六年八月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06" name="矩形 1"/>
          <p:cNvSpPr/>
          <p:nvPr/>
        </p:nvSpPr>
        <p:spPr>
          <a:xfrm>
            <a:off x="10761663" y="4084638"/>
            <a:ext cx="5788025" cy="1008062"/>
          </a:xfrm>
          <a:prstGeom prst="rect">
            <a:avLst/>
          </a:prstGeom>
          <a:solidFill>
            <a:srgbClr val="FEFFF1"/>
          </a:solidFill>
          <a:ln w="9525">
            <a:noFill/>
          </a:ln>
        </p:spPr>
        <p:txBody>
          <a:bodyPr/>
          <a:lstStyle/>
          <a:p>
            <a:pPr eaLnBrk="1" hangingPunct="1"/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4104" name="矩形 14"/>
          <p:cNvSpPr/>
          <p:nvPr/>
        </p:nvSpPr>
        <p:spPr>
          <a:xfrm>
            <a:off x="13929043" y="700405"/>
            <a:ext cx="2159000" cy="260350"/>
          </a:xfrm>
          <a:prstGeom prst="rect">
            <a:avLst/>
          </a:prstGeom>
          <a:solidFill>
            <a:srgbClr val="FEFFF1"/>
          </a:solidFill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» 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南京市城乡规划编制成果介绍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3602" r="12340" b="-1"/>
          <a:stretch>
            <a:fillRect/>
          </a:stretch>
        </p:blipFill>
        <p:spPr bwMode="auto">
          <a:xfrm>
            <a:off x="10963042" y="6559550"/>
            <a:ext cx="5586646" cy="3593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\\192.168.4.99\单页宣传资料\1 母版\控详\内页\1内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2098000" cy="1104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76" name="组合 5175"/>
          <p:cNvGrpSpPr/>
          <p:nvPr/>
        </p:nvGrpSpPr>
        <p:grpSpPr>
          <a:xfrm>
            <a:off x="6697537" y="7472323"/>
            <a:ext cx="6168501" cy="1534513"/>
            <a:chOff x="6697537" y="7472323"/>
            <a:chExt cx="6168501" cy="1534513"/>
          </a:xfrm>
        </p:grpSpPr>
        <p:pic>
          <p:nvPicPr>
            <p:cNvPr id="5157" name="Picture 2"/>
            <p:cNvPicPr>
              <a:picLocks noChangeAspect="1" noChangeArrowheads="1"/>
            </p:cNvPicPr>
            <p:nvPr/>
          </p:nvPicPr>
          <p:blipFill rotWithShape="1">
            <a:blip r:embed="rId4" cstate="screen"/>
            <a:srcRect l="9050" r="9050"/>
            <a:stretch>
              <a:fillRect/>
            </a:stretch>
          </p:blipFill>
          <p:spPr bwMode="auto">
            <a:xfrm>
              <a:off x="6697537" y="7472323"/>
              <a:ext cx="1942639" cy="1534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61" name="图片 5160"/>
            <p:cNvPicPr>
              <a:picLocks noChangeAspect="1"/>
            </p:cNvPicPr>
            <p:nvPr/>
          </p:nvPicPr>
          <p:blipFill>
            <a:blip r:embed="rId5" cstate="print"/>
            <a:srcRect l="8000" r="8064" b="5817"/>
            <a:stretch>
              <a:fillRect/>
            </a:stretch>
          </p:blipFill>
          <p:spPr>
            <a:xfrm>
              <a:off x="8708947" y="7472323"/>
              <a:ext cx="1626185" cy="1534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64" name="图片 516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>
            <a:xfrm>
              <a:off x="11163205" y="7472323"/>
              <a:ext cx="1702833" cy="1534513"/>
            </a:xfrm>
            <a:prstGeom prst="rect">
              <a:avLst/>
            </a:prstGeom>
          </p:spPr>
        </p:pic>
        <p:pic>
          <p:nvPicPr>
            <p:cNvPr id="5165" name="图片 5164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 xmlns="">
                    <a14:imgLayer r:embed="rId9">
                      <a14:imgEffect>
                        <a14:brightnessContrast brigh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403903" y="7472323"/>
              <a:ext cx="690531" cy="1534513"/>
            </a:xfrm>
            <a:prstGeom prst="rect">
              <a:avLst/>
            </a:prstGeom>
          </p:spPr>
        </p:pic>
        <p:sp>
          <p:nvSpPr>
            <p:cNvPr id="5173" name="矩形 5172"/>
            <p:cNvSpPr/>
            <p:nvPr/>
          </p:nvSpPr>
          <p:spPr bwMode="auto">
            <a:xfrm>
              <a:off x="6697537" y="8718965"/>
              <a:ext cx="6168501" cy="287871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1" lang="zh-CN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10" cstate="print"/>
          <a:srcRect l="2012" t="2182" r="1269" b="2498"/>
          <a:stretch>
            <a:fillRect/>
          </a:stretch>
        </p:blipFill>
        <p:spPr>
          <a:xfrm>
            <a:off x="682807" y="1146377"/>
            <a:ext cx="3062596" cy="1778662"/>
          </a:xfrm>
          <a:prstGeom prst="rect">
            <a:avLst/>
          </a:prstGeom>
        </p:spPr>
      </p:pic>
      <p:sp>
        <p:nvSpPr>
          <p:cNvPr id="2" name="Rectangle 7"/>
          <p:cNvSpPr/>
          <p:nvPr/>
        </p:nvSpPr>
        <p:spPr>
          <a:xfrm>
            <a:off x="6725284" y="984250"/>
            <a:ext cx="6315037" cy="318548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709930" indent="-709930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6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8605" indent="-590550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5800">
                <a:solidFill>
                  <a:schemeClr val="tx1"/>
                </a:solidFill>
                <a:latin typeface="+mn-lt"/>
                <a:ea typeface="+mn-ea"/>
              </a:defRPr>
            </a:lvl2pPr>
            <a:lvl3pPr marL="2367280" indent="-473075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5000">
                <a:solidFill>
                  <a:schemeClr val="tx1"/>
                </a:solidFill>
                <a:latin typeface="+mn-lt"/>
                <a:ea typeface="+mn-ea"/>
              </a:defRPr>
            </a:lvl3pPr>
            <a:lvl4pPr marL="3314700" indent="-473075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100">
                <a:solidFill>
                  <a:schemeClr val="tx1"/>
                </a:solidFill>
                <a:latin typeface="+mn-lt"/>
                <a:ea typeface="+mn-ea"/>
              </a:defRPr>
            </a:lvl4pPr>
            <a:lvl5pPr marL="4262755" indent="-474980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defTabSz="9144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保护区划与保护重点</a:t>
            </a:r>
            <a:endParaRPr lang="en-US" altLang="zh-CN" sz="14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0" indent="288290" defTabSz="9144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（1）划定原则</a:t>
            </a:r>
          </a:p>
          <a:p>
            <a:pPr marL="0" indent="288290" defTabSz="9144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lt"/>
              </a:rPr>
              <a:t>将历史格局和传统风貌保存较为完好，各类历史遗存相对集中，需要整体保护的成片区域划入核心保护范围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；</a:t>
            </a:r>
          </a:p>
          <a:p>
            <a:pPr marL="0" indent="288290" defTabSz="9144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lt"/>
              </a:rPr>
              <a:t>在核心保护范围外，根据需要划定建设控制地带，以防止对村落历史文化保护和视觉景观等造成不利影响。</a:t>
            </a:r>
            <a:endParaRPr lang="zh-CN" altLang="en-US" sz="12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0" indent="288290" defTabSz="9144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（2）范围界限</a:t>
            </a:r>
          </a:p>
          <a:p>
            <a:pPr marL="0" indent="288290" defTabSz="9144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核心保护范围</a:t>
            </a:r>
            <a:r>
              <a:rPr lang="zh-CN" altLang="en-US" sz="12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：东至村口古榆树，西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至和凤杨氏宗祠西侧</a:t>
            </a:r>
            <a:r>
              <a:rPr lang="zh-CN" altLang="en-US" sz="12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，南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至南塘，北至大宗园遗址，总面积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1.01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公顷。</a:t>
            </a:r>
          </a:p>
          <a:p>
            <a:pPr marL="0" indent="288290" defTabSz="9144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建设控制地带：分为村庄集中建设用地范围内的建设控制地带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Ⅰ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区和村庄集中建设用地范围外的建设控制地带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Ⅱ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区，总面积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11.71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公顷。</a:t>
            </a:r>
          </a:p>
        </p:txBody>
      </p:sp>
      <p:sp>
        <p:nvSpPr>
          <p:cNvPr id="5124" name="Line 2"/>
          <p:cNvSpPr>
            <a:spLocks noChangeShapeType="1"/>
          </p:cNvSpPr>
          <p:nvPr/>
        </p:nvSpPr>
        <p:spPr bwMode="auto">
          <a:xfrm flipH="1">
            <a:off x="6460490" y="843280"/>
            <a:ext cx="6985" cy="102050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25" name="Line 3"/>
          <p:cNvSpPr>
            <a:spLocks noChangeShapeType="1"/>
          </p:cNvSpPr>
          <p:nvPr/>
        </p:nvSpPr>
        <p:spPr bwMode="auto">
          <a:xfrm flipV="1">
            <a:off x="16579850" y="843280"/>
            <a:ext cx="48895" cy="102050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" name="Rectangle 122"/>
          <p:cNvSpPr>
            <a:spLocks noChangeArrowheads="1"/>
          </p:cNvSpPr>
          <p:nvPr/>
        </p:nvSpPr>
        <p:spPr bwMode="auto">
          <a:xfrm>
            <a:off x="3806190" y="984250"/>
            <a:ext cx="2526030" cy="1638935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>
            <a:lvl1pPr indent="287655">
              <a:spcBef>
                <a:spcPct val="20000"/>
              </a:spcBef>
              <a:buChar char="•"/>
              <a:defRPr kumimoji="1" sz="66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1538605" indent="-590550">
              <a:spcBef>
                <a:spcPct val="20000"/>
              </a:spcBef>
              <a:buChar char="–"/>
              <a:defRPr kumimoji="1" sz="5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2367280" indent="-473075">
              <a:spcBef>
                <a:spcPct val="20000"/>
              </a:spcBef>
              <a:buChar char="•"/>
              <a:defRPr kumimoji="1" sz="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3314700" indent="-473075">
              <a:spcBef>
                <a:spcPct val="20000"/>
              </a:spcBef>
              <a:buChar char="–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4262755" indent="-474980">
              <a:spcBef>
                <a:spcPct val="20000"/>
              </a:spcBef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7199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51771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56343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60915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indent="0" algn="just" eaLnBrk="1" hangingPunct="1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项目区位</a:t>
            </a:r>
            <a:endParaRPr lang="en-US" altLang="zh-CN" sz="14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 eaLnBrk="1" hangingPunct="1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杨家传统村落位于溧水区西南部，和凤镇南部，孙家巷村北部，与高淳区相邻，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lt"/>
              </a:rPr>
              <a:t>对外交通主要依托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lt"/>
              </a:rPr>
              <a:t>S104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lt"/>
              </a:rPr>
              <a:t>，交通便捷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。</a:t>
            </a:r>
          </a:p>
        </p:txBody>
      </p:sp>
      <p:sp>
        <p:nvSpPr>
          <p:cNvPr id="5127" name="Text Box 181"/>
          <p:cNvSpPr txBox="1">
            <a:spLocks noChangeArrowheads="1"/>
          </p:cNvSpPr>
          <p:nvPr/>
        </p:nvSpPr>
        <p:spPr bwMode="auto">
          <a:xfrm>
            <a:off x="16611600" y="987425"/>
            <a:ext cx="5292725" cy="773154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66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1538605" indent="-590550">
              <a:spcBef>
                <a:spcPct val="20000"/>
              </a:spcBef>
              <a:buChar char="–"/>
              <a:defRPr kumimoji="1" sz="5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2367280" indent="-473075">
              <a:spcBef>
                <a:spcPct val="20000"/>
              </a:spcBef>
              <a:buChar char="•"/>
              <a:defRPr kumimoji="1" sz="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3314700" indent="-473075">
              <a:spcBef>
                <a:spcPct val="20000"/>
              </a:spcBef>
              <a:buChar char="–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4262755" indent="-474980">
              <a:spcBef>
                <a:spcPct val="20000"/>
              </a:spcBef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7199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51771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56343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60915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村落发展与建设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（1）村落空间布局</a:t>
            </a:r>
            <a:endParaRPr lang="zh-CN" altLang="en-US" sz="12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规划形成“一轴四区多节点”的功能结构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1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）一轴：产业融合发展轴，以村庄内部南北向主路为载体，串联村落、公共服务设施与乡村田园。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2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）四区：精品农业片区、村落居住区、民俗活动体验区、村域综合服务区。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3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）多节点：包含孙家巷综合服务中心、黉庙、四知堂游园、和凤杨氏宗祠、多彩田园等重要节点。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（2）建筑整治与改善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为实现杨家传统村落的建筑风貌协调统一，根据现状建筑的价值等级及其风貌、质量评估等，进行分类保护与整治，保护整治措施主要包括修缮、整治和保留等三类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。</a:t>
            </a:r>
          </a:p>
          <a:p>
            <a:pPr marL="0" indent="288290" latinLnBrk="0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（3）道路交通规划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延续和保留村落道路网络，对部分道路进行升级和优化。合理组织慢行交通，依托街巷空间构建村落内部慢行系统。</a:t>
            </a:r>
          </a:p>
          <a:p>
            <a:pPr marL="0" indent="288290" latinLnBrk="0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（4）绿化景观提升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尊重生态性的自然格局，展示地域性的乡土风貌，优化推荐乡土树种，丰富绿化景观。增加公共开放绿化空间，丰富传统聚落空间层次，营造乡土景观，结合现有的零星空地布置小片公共绿地。</a:t>
            </a:r>
          </a:p>
          <a:p>
            <a:pPr marL="0" indent="288290" latinLnBrk="0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（5）基础设施改善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对村庄给水工程、排水工程、照明工程、电力通信工程、环卫工程、</a:t>
            </a:r>
            <a:r>
              <a:rPr lang="zh-CN" altLang="en-US" sz="1200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防灾设施等改造提升，满足村民日常生活需求</a:t>
            </a:r>
            <a:r>
              <a:rPr lang="zh-CN" altLang="en-US" sz="1200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。</a:t>
            </a:r>
          </a:p>
          <a:p>
            <a:pPr marL="0" indent="288290" latinLnBrk="0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（6）公共服务提升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依据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《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南京市溧水区镇村布局规划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》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（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2024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版），孙家巷村为特色保护村，对照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《</a:t>
            </a:r>
            <a:r>
              <a:rPr lang="zh-CN" altLang="en-US" sz="1200" smtClean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南京市乡村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地区公共设施配套规划指南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》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，规划重点完善村落商业服务设施。</a:t>
            </a:r>
            <a:endParaRPr lang="zh-CN" altLang="en-US" sz="12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130" name="Rectangle 0"/>
          <p:cNvSpPr/>
          <p:nvPr/>
        </p:nvSpPr>
        <p:spPr>
          <a:xfrm>
            <a:off x="371475" y="5975985"/>
            <a:ext cx="6043930" cy="431214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709930" indent="-709930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6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8605" indent="-590550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5800">
                <a:solidFill>
                  <a:schemeClr val="tx1"/>
                </a:solidFill>
                <a:latin typeface="+mn-lt"/>
                <a:ea typeface="+mn-ea"/>
              </a:defRPr>
            </a:lvl2pPr>
            <a:lvl3pPr marL="2367280" indent="-473075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5000">
                <a:solidFill>
                  <a:schemeClr val="tx1"/>
                </a:solidFill>
                <a:latin typeface="+mn-lt"/>
                <a:ea typeface="+mn-ea"/>
              </a:defRPr>
            </a:lvl3pPr>
            <a:lvl4pPr marL="3314700" indent="-473075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100">
                <a:solidFill>
                  <a:schemeClr val="tx1"/>
                </a:solidFill>
                <a:latin typeface="+mn-lt"/>
                <a:ea typeface="+mn-ea"/>
              </a:defRPr>
            </a:lvl4pPr>
            <a:lvl5pPr marL="4262755" indent="-474980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defTabSz="914400" eaLnBrk="1" hangingPunct="1">
              <a:lnSpc>
                <a:spcPct val="200000"/>
              </a:lnSpc>
              <a:spcBef>
                <a:spcPct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传统特色和价值</a:t>
            </a:r>
          </a:p>
          <a:p>
            <a:pPr marL="0" indent="287655" algn="just" defTabSz="914400" eaLnBrk="1" hangingPunct="1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</a:t>
            </a:r>
            <a:r>
              <a:rPr lang="en-US" altLang="zh-CN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1</a:t>
            </a: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）历史价值：历经沧桑，保存完好，和凤镇近代重大历史事件的见证地</a:t>
            </a:r>
            <a:endParaRPr lang="en-US" altLang="zh-CN" sz="12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0" indent="287655" algn="just" defTabSz="914400" eaLnBrk="1" hangingPunct="1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和凤杨氏宗祠作为市级文物保护单位，用料讲究，保存完好，于康熙甲申初建于社仓旧址，至乾隆丁酉再建于现址，后经战火而三建至今。宗祠作为全镇重要文化场所，先后举办全镇抗日战争和解放战争庆祝大会，是和凤镇近代重大历史事件的见证地。</a:t>
            </a:r>
          </a:p>
          <a:p>
            <a:pPr marL="0" indent="287655" algn="just" defTabSz="914400" eaLnBrk="1" hangingPunct="1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</a:t>
            </a:r>
            <a:r>
              <a:rPr lang="en-US" altLang="zh-CN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2</a:t>
            </a: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）文化价值：宗族齐心、薪火相传的典型代表地</a:t>
            </a:r>
          </a:p>
          <a:p>
            <a:pPr marL="0" indent="287655" algn="just" eaLnBrk="1" hangingPunct="1">
              <a:lnSpc>
                <a:spcPct val="150000"/>
              </a:lnSpc>
              <a:buClr>
                <a:schemeClr val="accent2"/>
              </a:buClr>
              <a:buSzPct val="110000"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仙墟杨家历史悠久，村落起源于元末，绵延七百多年，拥有深厚宗族观念和宗亲认同感，历经战火而重建。宗族齐心，屈力殚虑，汇集成资，三建宗祠而留存至今。村落至今传承着“宗族文化” 和“四知拒金”、“以廉为节”的家风家训精神等多种文化特质。</a:t>
            </a:r>
          </a:p>
          <a:p>
            <a:pPr marL="0" indent="287655" algn="just" defTabSz="914400" eaLnBrk="1" hangingPunct="1">
              <a:lnSpc>
                <a:spcPct val="150000"/>
              </a:lnSpc>
              <a:buClr>
                <a:schemeClr val="accent2"/>
              </a:buClr>
              <a:buSzPct val="110000"/>
              <a:buNone/>
              <a:defRPr/>
            </a:pP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</a:t>
            </a:r>
            <a:r>
              <a:rPr lang="en-US" altLang="zh-CN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3</a:t>
            </a: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）艺术价值：前有照，后有靠，顺势而为的营村智慧</a:t>
            </a:r>
            <a:endParaRPr lang="en-US" altLang="zh-CN" sz="12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0" indent="287655" algn="just" defTabSz="914400" eaLnBrk="1" hangingPunct="1">
              <a:lnSpc>
                <a:spcPct val="150000"/>
              </a:lnSpc>
              <a:buClr>
                <a:schemeClr val="accent2"/>
              </a:buClr>
              <a:buSzPct val="110000"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村落选址讲究，由村东杨墟仓起源，于东向西南迁址而居，以宗祠为中心，遵循传统“前有照，后有靠”的传统择居理念，结合村落地形特点，顺势而为，筑园为靠，汇水为照。为研究溧水环湖地区的村落选址、营村智慧等方面提供了有力的支撑。</a:t>
            </a:r>
          </a:p>
        </p:txBody>
      </p:sp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15269210" y="10288128"/>
            <a:ext cx="1136015" cy="324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200">
                <a:latin typeface="华文细黑" panose="02010600040101010101" pitchFamily="2" charset="-122"/>
                <a:ea typeface="华文细黑" panose="02010600040101010101" pitchFamily="2" charset="-122"/>
              </a:rPr>
              <a:t>规划总平面图</a:t>
            </a:r>
          </a:p>
        </p:txBody>
      </p:sp>
      <p:sp>
        <p:nvSpPr>
          <p:cNvPr id="5139" name="Rectangle 7"/>
          <p:cNvSpPr/>
          <p:nvPr/>
        </p:nvSpPr>
        <p:spPr>
          <a:xfrm>
            <a:off x="6725285" y="9040694"/>
            <a:ext cx="6315036" cy="121283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709930" indent="-709930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6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8605" indent="-590550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5800">
                <a:solidFill>
                  <a:schemeClr val="tx1"/>
                </a:solidFill>
                <a:latin typeface="+mn-lt"/>
                <a:ea typeface="+mn-ea"/>
              </a:defRPr>
            </a:lvl2pPr>
            <a:lvl3pPr marL="2367280" indent="-473075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5000">
                <a:solidFill>
                  <a:schemeClr val="tx1"/>
                </a:solidFill>
                <a:latin typeface="+mn-lt"/>
                <a:ea typeface="+mn-ea"/>
              </a:defRPr>
            </a:lvl3pPr>
            <a:lvl4pPr marL="3314700" indent="-473075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100">
                <a:solidFill>
                  <a:schemeClr val="tx1"/>
                </a:solidFill>
                <a:latin typeface="+mn-lt"/>
                <a:ea typeface="+mn-ea"/>
              </a:defRPr>
            </a:lvl4pPr>
            <a:lvl5pPr marL="4262755" indent="-474980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just" defTabSz="9144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功能发展定位</a:t>
            </a:r>
            <a:endParaRPr lang="en-US" altLang="zh-CN" sz="14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0" indent="288290" algn="just" defTabSz="9144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杨家定位为：“四知传承，仙墟杨家”。以溧水环湖地区传统营村智慧为特色，传承 “四知堂” 廉洁美德精神，建设服务设施健全、人居环境优良、整体风貌协调、古今文化交融的特色村落，彰显传统村落格局、青砖黛瓦斗墙的传统建筑风貌与蓬勃生机的田园风光。</a:t>
            </a:r>
          </a:p>
        </p:txBody>
      </p:sp>
      <p:sp>
        <p:nvSpPr>
          <p:cNvPr id="5134" name="Text Box 2"/>
          <p:cNvSpPr txBox="1">
            <a:spLocks noChangeArrowheads="1"/>
          </p:cNvSpPr>
          <p:nvPr/>
        </p:nvSpPr>
        <p:spPr bwMode="auto">
          <a:xfrm>
            <a:off x="1327150" y="321945"/>
            <a:ext cx="19550063" cy="46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95" tIns="48344" rIns="96695" bIns="48344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南京市溧水区和凤镇孙家巷村杨家传统村落保护发展规划</a:t>
            </a:r>
          </a:p>
        </p:txBody>
      </p:sp>
      <p:graphicFrame>
        <p:nvGraphicFramePr>
          <p:cNvPr id="51" name="表格 50"/>
          <p:cNvGraphicFramePr>
            <a:graphicFrameLocks noGrp="1"/>
          </p:cNvGraphicFramePr>
          <p:nvPr/>
        </p:nvGraphicFramePr>
        <p:xfrm>
          <a:off x="18372455" y="8980488"/>
          <a:ext cx="3333750" cy="177006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286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051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05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批准单位</a:t>
                      </a:r>
                    </a:p>
                  </a:txBody>
                  <a:tcPr marL="96767" marR="96767" marT="48352" marB="4835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1100" b="0" kern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南京市人民政府</a:t>
                      </a:r>
                    </a:p>
                  </a:txBody>
                  <a:tcPr marL="96767" marR="96767" marT="48352" marB="48352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89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批准文号</a:t>
                      </a:r>
                    </a:p>
                  </a:txBody>
                  <a:tcPr marL="96767" marR="96767" marT="48352" marB="4835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defRPr/>
                      </a:pPr>
                      <a:r>
                        <a:rPr kumimoji="1" lang="zh-CN" altLang="en-US" sz="11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宁</a:t>
                      </a:r>
                      <a:r>
                        <a:rPr kumimoji="1" lang="zh-CN" altLang="en-US" sz="11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+mn-ea"/>
                        </a:rPr>
                        <a:t>政复〔202</a:t>
                      </a:r>
                      <a:r>
                        <a:rPr kumimoji="1" lang="en-US" altLang="zh-CN" sz="11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+mn-ea"/>
                        </a:rPr>
                        <a:t>6</a:t>
                      </a:r>
                      <a:r>
                        <a:rPr kumimoji="1" lang="zh-CN" altLang="en-US" sz="11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+mn-ea"/>
                        </a:rPr>
                        <a:t>〕</a:t>
                      </a:r>
                      <a:r>
                        <a:rPr kumimoji="1" lang="en-US" altLang="zh-CN" sz="11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+mn-ea"/>
                        </a:rPr>
                        <a:t>110</a:t>
                      </a:r>
                      <a:r>
                        <a:rPr kumimoji="1" lang="zh-CN" altLang="en-US" sz="11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+mn-ea"/>
                        </a:rPr>
                        <a:t>号</a:t>
                      </a:r>
                      <a:endParaRPr kumimoji="1" lang="zh-CN" altLang="en-US" sz="1100" b="0" kern="12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cs typeface="+mn-cs"/>
                        <a:sym typeface="+mn-ea"/>
                      </a:endParaRPr>
                    </a:p>
                  </a:txBody>
                  <a:tcPr marL="96767" marR="96767" marT="48352" marB="48352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111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动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态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更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新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信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息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栏</a:t>
                      </a:r>
                    </a:p>
                  </a:txBody>
                  <a:tcPr marL="96767" marR="96767" marT="48352" marB="4835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10000"/>
                      </a:pPr>
                      <a:endParaRPr kumimoji="1" lang="zh-CN" altLang="en-US" sz="800" b="0" kern="12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cs typeface="+mn-cs"/>
                      </a:endParaRPr>
                    </a:p>
                  </a:txBody>
                  <a:tcPr marL="96767" marR="96767" marT="48352" marB="48352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9712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6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6767" marR="96767" marT="48352" marB="4835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9712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6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6767" marR="96767" marT="48352" marB="4835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154" name="Rectangle 5"/>
          <p:cNvSpPr>
            <a:spLocks noChangeArrowheads="1"/>
          </p:cNvSpPr>
          <p:nvPr/>
        </p:nvSpPr>
        <p:spPr bwMode="auto">
          <a:xfrm>
            <a:off x="8440102" y="4267993"/>
            <a:ext cx="272097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保护对象与内容一览表</a:t>
            </a:r>
          </a:p>
        </p:txBody>
      </p:sp>
      <p:sp>
        <p:nvSpPr>
          <p:cNvPr id="5156" name="Rectangle 145"/>
          <p:cNvSpPr>
            <a:spLocks noChangeArrowheads="1"/>
          </p:cNvSpPr>
          <p:nvPr/>
        </p:nvSpPr>
        <p:spPr bwMode="auto">
          <a:xfrm>
            <a:off x="1874520" y="2961005"/>
            <a:ext cx="73977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区位图</a:t>
            </a:r>
          </a:p>
        </p:txBody>
      </p:sp>
      <p:sp>
        <p:nvSpPr>
          <p:cNvPr id="5155" name="Rectangle 145"/>
          <p:cNvSpPr>
            <a:spLocks noChangeArrowheads="1"/>
          </p:cNvSpPr>
          <p:nvPr/>
        </p:nvSpPr>
        <p:spPr bwMode="auto">
          <a:xfrm>
            <a:off x="1094406" y="5741035"/>
            <a:ext cx="1995170" cy="27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研究范围及规划范围图</a:t>
            </a:r>
          </a:p>
        </p:txBody>
      </p:sp>
      <p:sp>
        <p:nvSpPr>
          <p:cNvPr id="5131" name="Rectangle 5"/>
          <p:cNvSpPr>
            <a:spLocks noChangeArrowheads="1"/>
          </p:cNvSpPr>
          <p:nvPr/>
        </p:nvSpPr>
        <p:spPr bwMode="auto">
          <a:xfrm>
            <a:off x="15341600" y="5236845"/>
            <a:ext cx="1135380" cy="32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保护区划图</a:t>
            </a:r>
          </a:p>
        </p:txBody>
      </p:sp>
      <p:sp>
        <p:nvSpPr>
          <p:cNvPr id="5" name="Rectangle 122"/>
          <p:cNvSpPr>
            <a:spLocks noChangeArrowheads="1"/>
          </p:cNvSpPr>
          <p:nvPr/>
        </p:nvSpPr>
        <p:spPr bwMode="auto">
          <a:xfrm>
            <a:off x="3675183" y="3244849"/>
            <a:ext cx="2641162" cy="2437755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>
            <a:lvl1pPr indent="287655">
              <a:spcBef>
                <a:spcPct val="20000"/>
              </a:spcBef>
              <a:buChar char="•"/>
              <a:defRPr kumimoji="1" sz="66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1538605" indent="-590550">
              <a:spcBef>
                <a:spcPct val="20000"/>
              </a:spcBef>
              <a:buChar char="–"/>
              <a:defRPr kumimoji="1" sz="5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2367280" indent="-473075">
              <a:spcBef>
                <a:spcPct val="20000"/>
              </a:spcBef>
              <a:buChar char="•"/>
              <a:defRPr kumimoji="1" sz="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3314700" indent="-473075">
              <a:spcBef>
                <a:spcPct val="20000"/>
              </a:spcBef>
              <a:buChar char="–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4262755" indent="-474980">
              <a:spcBef>
                <a:spcPct val="20000"/>
              </a:spcBef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7199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51771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56343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60915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indent="0" algn="just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研究范围及规划范围</a:t>
            </a:r>
            <a:endParaRPr lang="en-US" altLang="zh-CN" sz="14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 eaLnBrk="1" hangingPunct="1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规划范围为和凤镇孙家巷村杨家自然村边界</a:t>
            </a:r>
            <a:r>
              <a:rPr lang="zh-CN" altLang="en-US" sz="12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，东至环村路，西至杨家与巷口分界线，南至杨家与塘下分界线，北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至黉庙北</a:t>
            </a:r>
            <a:r>
              <a:rPr lang="zh-CN" altLang="en-US" sz="12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，规划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面积约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12.72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公顷；研究范围扩展至孙家巷村整个村域，范围为孙家巷村行政村边界，村域面积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599.03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公顷。</a:t>
            </a:r>
          </a:p>
        </p:txBody>
      </p:sp>
      <p:cxnSp>
        <p:nvCxnSpPr>
          <p:cNvPr id="6158" name="直接连接符 34"/>
          <p:cNvCxnSpPr/>
          <p:nvPr/>
        </p:nvCxnSpPr>
        <p:spPr>
          <a:xfrm>
            <a:off x="0" y="843280"/>
            <a:ext cx="220980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sp>
        <p:nvSpPr>
          <p:cNvPr id="15" name="矩形 14"/>
          <p:cNvSpPr/>
          <p:nvPr/>
        </p:nvSpPr>
        <p:spPr>
          <a:xfrm>
            <a:off x="21405850" y="379730"/>
            <a:ext cx="660400" cy="410210"/>
          </a:xfrm>
          <a:prstGeom prst="rect">
            <a:avLst/>
          </a:prstGeom>
          <a:solidFill>
            <a:srgbClr val="89865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0" name="Text Box 12"/>
          <p:cNvSpPr txBox="1">
            <a:spLocks noChangeArrowheads="1"/>
          </p:cNvSpPr>
          <p:nvPr/>
        </p:nvSpPr>
        <p:spPr bwMode="auto">
          <a:xfrm>
            <a:off x="20770850" y="95885"/>
            <a:ext cx="1351280" cy="456565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eaLnBrk="0" hangingPunct="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indent="0" algn="r" eaLnBrk="1" latinLnBrk="0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en-US" sz="600" b="1" dirty="0">
                <a:solidFill>
                  <a:schemeClr val="bg1"/>
                </a:solidFill>
                <a:latin typeface="+mn-ea"/>
                <a:ea typeface="+mn-ea"/>
              </a:rPr>
              <a:t>南京市溧水区和凤镇孙家巷村</a:t>
            </a:r>
            <a:endParaRPr lang="en-US" altLang="zh-CN" sz="6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 marL="0" indent="0" algn="r" eaLnBrk="1" latinLnBrk="0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en-US" sz="600" b="1" dirty="0">
                <a:solidFill>
                  <a:schemeClr val="bg1"/>
                </a:solidFill>
                <a:latin typeface="+mn-ea"/>
                <a:ea typeface="+mn-ea"/>
              </a:rPr>
              <a:t>杨家传统村落保护发展规划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35" t="10040" r="9086" b="40662"/>
          <a:stretch>
            <a:fillRect/>
          </a:stretch>
        </p:blipFill>
        <p:spPr>
          <a:xfrm>
            <a:off x="683426" y="3311927"/>
            <a:ext cx="2817131" cy="237068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86" t="10375" r="8034" b="16260"/>
          <a:stretch>
            <a:fillRect/>
          </a:stretch>
        </p:blipFill>
        <p:spPr>
          <a:xfrm>
            <a:off x="13138112" y="1224904"/>
            <a:ext cx="3248063" cy="402878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598015" y="4939148"/>
            <a:ext cx="1761093" cy="304763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042441" y="1240558"/>
            <a:ext cx="333375" cy="334314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8646"/>
          <a:stretch>
            <a:fillRect/>
          </a:stretch>
        </p:blipFill>
        <p:spPr>
          <a:xfrm>
            <a:off x="3148133" y="3311927"/>
            <a:ext cx="333375" cy="238548"/>
          </a:xfrm>
          <a:prstGeom prst="rect">
            <a:avLst/>
          </a:prstGeom>
        </p:spPr>
      </p:pic>
      <p:grpSp>
        <p:nvGrpSpPr>
          <p:cNvPr id="5158" name="组合 5157"/>
          <p:cNvGrpSpPr/>
          <p:nvPr/>
        </p:nvGrpSpPr>
        <p:grpSpPr>
          <a:xfrm>
            <a:off x="13138112" y="5943127"/>
            <a:ext cx="3248063" cy="4237211"/>
            <a:chOff x="13138112" y="5586813"/>
            <a:chExt cx="3248063" cy="4237211"/>
          </a:xfrm>
        </p:grpSpPr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713" t="8909" r="5972" b="14266"/>
            <a:stretch>
              <a:fillRect/>
            </a:stretch>
          </p:blipFill>
          <p:spPr>
            <a:xfrm>
              <a:off x="13138112" y="5586813"/>
              <a:ext cx="3248063" cy="4237211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042441" y="5597608"/>
              <a:ext cx="333375" cy="334314"/>
            </a:xfrm>
            <a:prstGeom prst="rect">
              <a:avLst/>
            </a:prstGeom>
          </p:spPr>
        </p:pic>
        <p:pic>
          <p:nvPicPr>
            <p:cNvPr id="5152" name="图片 5151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453187" y="9492963"/>
              <a:ext cx="1913868" cy="309398"/>
            </a:xfrm>
            <a:prstGeom prst="rect">
              <a:avLst/>
            </a:prstGeom>
          </p:spPr>
        </p:pic>
      </p:grpSp>
      <p:graphicFrame>
        <p:nvGraphicFramePr>
          <p:cNvPr id="5153" name="表格 5152"/>
          <p:cNvGraphicFramePr>
            <a:graphicFrameLocks noGrp="1"/>
          </p:cNvGraphicFramePr>
          <p:nvPr/>
        </p:nvGraphicFramePr>
        <p:xfrm>
          <a:off x="6725284" y="4606050"/>
          <a:ext cx="6150611" cy="2743200"/>
        </p:xfrm>
        <a:graphic>
          <a:graphicData uri="http://schemas.openxmlformats.org/drawingml/2006/table">
            <a:tbl>
              <a:tblPr firstRow="1" bandRow="1"/>
              <a:tblGrid>
                <a:gridCol w="6513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610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382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98882">
                <a:tc gridSpan="2">
                  <a:txBody>
                    <a:bodyPr/>
                    <a:lstStyle>
                      <a:lvl1pPr marL="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保护对象类别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保护对象内容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8882">
                <a:tc gridSpan="2"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自然景观环境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1425575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Times New Roman" panose="02020603050405020304" pitchFamily="18" charset="0"/>
                        </a:rPr>
                        <a:t>围塘而居，林田相依，有机生长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3184">
                <a:tc gridSpan="2"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历史空间格局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1425575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Times New Roman" panose="02020603050405020304" pitchFamily="18" charset="0"/>
                        </a:rPr>
                        <a:t>以宗祠为中心，“前有照后有靠”的传统空间格局和“筑园为靠，汇水为照”的村落营造形式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8882">
                <a:tc gridSpan="2"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文物保护单位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和凤杨氏宗祠（市级）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8882">
                <a:tc gridSpan="2"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传统风貌建筑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传统风貌建筑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2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处（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处为黉庙，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处为民居）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8882">
                <a:tc gridSpan="2"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历史环境要素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2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棵百年古树、大小宗园遗址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8882">
                <a:tc gridSpan="2"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建筑风貌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1425575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Times New Roman" panose="02020603050405020304" pitchFamily="18" charset="0"/>
                        </a:rPr>
                        <a:t>“青砖斗墙黛瓦”的传统建筑风貌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8882">
                <a:tc rowSpan="3"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非物质文化遗产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Times New Roman" panose="02020603050405020304" pitchFamily="18" charset="0"/>
                        </a:rPr>
                        <a:t>列级非物质文化遗产</a:t>
                      </a:r>
                      <a:endParaRPr lang="en-US" altLang="zh-CN" sz="12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sym typeface="Times New Roman" panose="02020603050405020304" pitchFamily="18" charset="0"/>
                      </a:endParaRPr>
                    </a:p>
                  </a:txBody>
                  <a:tcPr marL="3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1425575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Times New Roman" panose="02020603050405020304" pitchFamily="18" charset="0"/>
                        </a:rPr>
                        <a:t>黉庙庙会（区级非遗）</a:t>
                      </a:r>
                    </a:p>
                  </a:txBody>
                  <a:tcPr marL="3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3184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Times New Roman" panose="02020603050405020304" pitchFamily="18" charset="0"/>
                        </a:rPr>
                        <a:t>传统文化</a:t>
                      </a:r>
                    </a:p>
                  </a:txBody>
                  <a:tcPr marL="3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1425575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Times New Roman" panose="02020603050405020304" pitchFamily="18" charset="0"/>
                        </a:rPr>
                        <a:t>《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Times New Roman" panose="02020603050405020304" pitchFamily="18" charset="0"/>
                        </a:rPr>
                        <a:t>杨氏宗谱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Times New Roman" panose="02020603050405020304" pitchFamily="18" charset="0"/>
                        </a:rPr>
                        <a:t>·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Times New Roman" panose="02020603050405020304" pitchFamily="18" charset="0"/>
                        </a:rPr>
                        <a:t>家训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Times New Roman" panose="02020603050405020304" pitchFamily="18" charset="0"/>
                        </a:rPr>
                        <a:t>》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Times New Roman" panose="02020603050405020304" pitchFamily="18" charset="0"/>
                        </a:rPr>
                        <a:t>九条、关于杨家的“记”、“孙典史”的故事</a:t>
                      </a:r>
                    </a:p>
                  </a:txBody>
                  <a:tcPr marL="21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8882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Times New Roman" panose="02020603050405020304" pitchFamily="18" charset="0"/>
                        </a:rPr>
                        <a:t>传统技艺</a:t>
                      </a:r>
                    </a:p>
                  </a:txBody>
                  <a:tcPr marL="3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Times New Roman" panose="02020603050405020304" pitchFamily="18" charset="0"/>
                        </a:rPr>
                        <a:t>虎头鞋手工技艺</a:t>
                      </a:r>
                    </a:p>
                  </a:txBody>
                  <a:tcPr marL="3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5159" name="Rectangle 5"/>
          <p:cNvSpPr>
            <a:spLocks noChangeArrowheads="1"/>
          </p:cNvSpPr>
          <p:nvPr/>
        </p:nvSpPr>
        <p:spPr bwMode="auto">
          <a:xfrm>
            <a:off x="7101166" y="8729959"/>
            <a:ext cx="1135380" cy="32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和凤杨氏宗祠</a:t>
            </a:r>
          </a:p>
        </p:txBody>
      </p:sp>
      <p:sp>
        <p:nvSpPr>
          <p:cNvPr id="5163" name="Rectangle 5"/>
          <p:cNvSpPr>
            <a:spLocks noChangeArrowheads="1"/>
          </p:cNvSpPr>
          <p:nvPr/>
        </p:nvSpPr>
        <p:spPr bwMode="auto">
          <a:xfrm>
            <a:off x="8912250" y="8729959"/>
            <a:ext cx="1135380" cy="32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杨震雕塑</a:t>
            </a:r>
          </a:p>
        </p:txBody>
      </p:sp>
      <p:sp>
        <p:nvSpPr>
          <p:cNvPr id="5171" name="Rectangle 5"/>
          <p:cNvSpPr>
            <a:spLocks noChangeArrowheads="1"/>
          </p:cNvSpPr>
          <p:nvPr/>
        </p:nvSpPr>
        <p:spPr bwMode="auto">
          <a:xfrm>
            <a:off x="11013741" y="8729959"/>
            <a:ext cx="1135380" cy="32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2</a:t>
            </a: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棵百年古树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2E3YjcwYmFiZmEwM2RmNTA3MmVjOWU3YzNhN2IzMjMifQ=="/>
</p:tagLst>
</file>

<file path=ppt/theme/theme1.xml><?xml version="1.0" encoding="utf-8"?>
<a:theme xmlns:a="http://schemas.openxmlformats.org/drawingml/2006/main" name="默认设计模板">
  <a:themeElements>
    <a:clrScheme name="默认设计模板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1469</Words>
  <Application>Microsoft Office PowerPoint</Application>
  <PresentationFormat>自定义</PresentationFormat>
  <Paragraphs>99</Paragraphs>
  <Slides>2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默认设计模板</vt:lpstr>
      <vt:lpstr>幻灯片 1</vt:lpstr>
      <vt:lpstr>幻灯片 2</vt:lpstr>
    </vt:vector>
  </TitlesOfParts>
  <Company>unit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zc</dc:creator>
  <cp:lastModifiedBy>NTKO</cp:lastModifiedBy>
  <cp:revision>523</cp:revision>
  <cp:lastPrinted>2023-07-04T08:27:00Z</cp:lastPrinted>
  <dcterms:created xsi:type="dcterms:W3CDTF">2003-11-12T09:06:00Z</dcterms:created>
  <dcterms:modified xsi:type="dcterms:W3CDTF">2014-12-23T04:01:27Z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9116819D8CB74538A1ABDC5FC54CDFF5_13</vt:lpwstr>
  </property>
</Properties>
</file>