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5"/>
  </p:handoutMasterIdLst>
  <p:sldIdLst>
    <p:sldId id="260" r:id="rId2"/>
    <p:sldId id="261" r:id="rId3"/>
  </p:sldIdLst>
  <p:sldSz cx="22098000" cy="11049000"/>
  <p:notesSz cx="9931400" cy="14363700"/>
  <p:embeddedFontLst>
    <p:embeddedFont>
      <p:font typeface="微软雅黑" panose="020B0503020204020204" pitchFamily="34" charset="-122"/>
      <p:regular r:id="rId6"/>
      <p:bold r:id="rId7"/>
    </p:embeddedFont>
    <p:embeddedFont>
      <p:font typeface="Calibri" panose="020F0502020204030204" pitchFamily="34" charset="0"/>
      <p:regular r:id="rId8"/>
      <p:bold r:id="rId9"/>
      <p:italic r:id="rId10"/>
      <p:boldItalic r:id="rId11"/>
    </p:embeddedFont>
    <p:embeddedFont>
      <p:font typeface="黑体" panose="02010609060101010101" pitchFamily="49" charset="-122"/>
      <p:regular r:id="rId12"/>
    </p:embeddedFont>
    <p:embeddedFont>
      <p:font typeface="华文细黑" panose="02010600040101010101" pitchFamily="2" charset="-122"/>
      <p:regular r:id="rId13"/>
    </p:embeddedFont>
  </p:embeddedFontLst>
  <p:defaultTextStyle>
    <a:defPPr>
      <a:defRPr lang="zh-CN"/>
    </a:defPPr>
    <a:lvl1pPr marL="0" lvl="0"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sz="1400" b="0" i="0" u="none" kern="1200" baseline="0">
        <a:solidFill>
          <a:schemeClr val="tx1"/>
        </a:solidFill>
        <a:latin typeface="Times New Roman" panose="02020603050405020304" pitchFamily="18" charset="0"/>
        <a:ea typeface="宋体" panose="02010600030101010101" pitchFamily="2" charset="-122"/>
        <a:cs typeface="+mn-cs"/>
      </a:defRPr>
    </a:lvl9pPr>
  </p:defaultTextStyle>
  <p:extLst>
    <p:ext uri="{EFAFB233-063F-42B5-8137-9DF3F51BA10A}">
      <p15:sldGuideLst xmlns:p15="http://schemas.microsoft.com/office/powerpoint/2012/main">
        <p15:guide id="1" orient="horz" pos="6433" userDrawn="1">
          <p15:clr>
            <a:srgbClr val="A4A3A4"/>
          </p15:clr>
        </p15:guide>
        <p15:guide id="2" orient="horz" pos="3960" userDrawn="1">
          <p15:clr>
            <a:srgbClr val="A4A3A4"/>
          </p15:clr>
        </p15:guide>
        <p15:guide id="3" orient="horz" pos="757" userDrawn="1">
          <p15:clr>
            <a:srgbClr val="A4A3A4"/>
          </p15:clr>
        </p15:guide>
        <p15:guide id="4" orient="horz" pos="2226" userDrawn="1">
          <p15:clr>
            <a:srgbClr val="A4A3A4"/>
          </p15:clr>
        </p15:guide>
        <p15:guide id="5" pos="13596" userDrawn="1">
          <p15:clr>
            <a:srgbClr val="A4A3A4"/>
          </p15:clr>
        </p15:guide>
        <p15:guide id="6" pos="240" userDrawn="1">
          <p15:clr>
            <a:srgbClr val="A4A3A4"/>
          </p15:clr>
        </p15:guide>
        <p15:guide id="7" pos="98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B7DA"/>
    <a:srgbClr val="F2D2B8"/>
    <a:srgbClr val="F7E2D1"/>
    <a:srgbClr val="FF00FF"/>
    <a:srgbClr val="BFFFBF"/>
    <a:srgbClr val="E9FFE9"/>
    <a:srgbClr val="D9FFD9"/>
    <a:srgbClr val="D5E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75"/>
    <p:restoredTop sz="96274"/>
  </p:normalViewPr>
  <p:slideViewPr>
    <p:cSldViewPr showGuides="1">
      <p:cViewPr varScale="1">
        <p:scale>
          <a:sx n="71" d="100"/>
          <a:sy n="71" d="100"/>
        </p:scale>
        <p:origin x="264" y="42"/>
      </p:cViewPr>
      <p:guideLst>
        <p:guide orient="horz" pos="6433"/>
        <p:guide orient="horz" pos="3960"/>
        <p:guide orient="horz" pos="757"/>
        <p:guide orient="horz" pos="2226"/>
        <p:guide pos="13596"/>
        <p:guide pos="240"/>
        <p:guide pos="986"/>
      </p:guideLst>
    </p:cSldViewPr>
  </p:slideViewPr>
  <p:outlineViewPr>
    <p:cViewPr>
      <p:scale>
        <a:sx n="100" d="100"/>
        <a:sy n="100" d="100"/>
      </p:scale>
      <p:origin x="0" y="0"/>
    </p:cViewPr>
  </p:outlineViewPr>
  <p:notesTextViewPr>
    <p:cViewPr>
      <p:scale>
        <a:sx n="75" d="100"/>
        <a:sy n="75"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handoutMaster" Target="handoutMasters/handoutMaster1.xml"/><Relationship Id="rId15" Type="http://schemas.openxmlformats.org/officeDocument/2006/relationships/viewProps" Target="viewProps.xml"/><Relationship Id="rId10" Type="http://schemas.openxmlformats.org/officeDocument/2006/relationships/font" Target="fonts/font5.fntdata"/><Relationship Id="rId4" Type="http://schemas.openxmlformats.org/officeDocument/2006/relationships/notesMaster" Target="notesMasters/notesMaster1.xml"/><Relationship Id="rId9" Type="http://schemas.openxmlformats.org/officeDocument/2006/relationships/font" Target="fonts/font4.fntdata"/><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4303713" cy="719138"/>
          </a:xfrm>
          <a:prstGeom prst="rect">
            <a:avLst/>
          </a:prstGeom>
          <a:noFill/>
          <a:ln w="9525">
            <a:noFill/>
            <a:miter lim="800000"/>
          </a:ln>
          <a:effectLst/>
        </p:spPr>
        <p:txBody>
          <a:bodyPr vert="horz" wrap="square" lIns="138522" tIns="69260" rIns="138522" bIns="69260" numCol="1" anchor="t" anchorCtr="0" compatLnSpc="1"/>
          <a:lstStyle>
            <a:lvl1pPr defTabSz="1384300" eaLnBrk="1" hangingPunct="1">
              <a:defRPr sz="1700">
                <a:latin typeface="Times New Roman" panose="02020603050405020304" pitchFamily="18" charset="0"/>
                <a:ea typeface="宋体" panose="02010600030101010101" pitchFamily="2" charset="-122"/>
              </a:defRPr>
            </a:lvl1pPr>
          </a:lstStyle>
          <a:p>
            <a:pPr marL="0" marR="0" lvl="0" indent="0" algn="l" defTabSz="1384300" rtl="0" eaLnBrk="1" fontAlgn="base" latinLnBrk="0" hangingPunct="1">
              <a:lnSpc>
                <a:spcPct val="100000"/>
              </a:lnSpc>
              <a:spcBef>
                <a:spcPct val="0"/>
              </a:spcBef>
              <a:spcAft>
                <a:spcPct val="0"/>
              </a:spcAft>
              <a:buClrTx/>
              <a:buSzTx/>
              <a:buFontTx/>
              <a:buNone/>
              <a:defRPr/>
            </a:pPr>
            <a:endParaRPr kumimoji="1" lang="en-US" altLang="zh-CN" sz="17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123" name="Rectangle 3"/>
          <p:cNvSpPr>
            <a:spLocks noGrp="1" noChangeArrowheads="1"/>
          </p:cNvSpPr>
          <p:nvPr>
            <p:ph type="dt" sz="quarter" idx="1"/>
          </p:nvPr>
        </p:nvSpPr>
        <p:spPr bwMode="auto">
          <a:xfrm>
            <a:off x="5627688" y="0"/>
            <a:ext cx="4303713" cy="719138"/>
          </a:xfrm>
          <a:prstGeom prst="rect">
            <a:avLst/>
          </a:prstGeom>
          <a:noFill/>
          <a:ln w="9525">
            <a:noFill/>
            <a:miter lim="800000"/>
          </a:ln>
          <a:effectLst/>
        </p:spPr>
        <p:txBody>
          <a:bodyPr vert="horz" wrap="square" lIns="138522" tIns="69260" rIns="138522" bIns="69260" numCol="1" anchor="t" anchorCtr="0" compatLnSpc="1"/>
          <a:lstStyle>
            <a:lvl1pPr algn="r" defTabSz="1384300" eaLnBrk="1" hangingPunct="1">
              <a:defRPr sz="1700">
                <a:latin typeface="Times New Roman" panose="02020603050405020304" pitchFamily="18" charset="0"/>
                <a:ea typeface="宋体" panose="02010600030101010101" pitchFamily="2" charset="-122"/>
              </a:defRPr>
            </a:lvl1pPr>
          </a:lstStyle>
          <a:p>
            <a:pPr marL="0" marR="0" lvl="0" indent="0" algn="r" defTabSz="1384300" rtl="0" eaLnBrk="1" fontAlgn="base" latinLnBrk="0" hangingPunct="1">
              <a:lnSpc>
                <a:spcPct val="100000"/>
              </a:lnSpc>
              <a:spcBef>
                <a:spcPct val="0"/>
              </a:spcBef>
              <a:spcAft>
                <a:spcPct val="0"/>
              </a:spcAft>
              <a:buClrTx/>
              <a:buSzTx/>
              <a:buFontTx/>
              <a:buNone/>
              <a:defRPr/>
            </a:pPr>
            <a:endParaRPr kumimoji="1" lang="en-US" altLang="zh-CN" sz="17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124" name="Rectangle 4"/>
          <p:cNvSpPr>
            <a:spLocks noGrp="1" noChangeArrowheads="1"/>
          </p:cNvSpPr>
          <p:nvPr>
            <p:ph type="ftr" sz="quarter" idx="2"/>
          </p:nvPr>
        </p:nvSpPr>
        <p:spPr bwMode="auto">
          <a:xfrm>
            <a:off x="0" y="13644563"/>
            <a:ext cx="4303713" cy="719138"/>
          </a:xfrm>
          <a:prstGeom prst="rect">
            <a:avLst/>
          </a:prstGeom>
          <a:noFill/>
          <a:ln w="9525">
            <a:noFill/>
            <a:miter lim="800000"/>
          </a:ln>
          <a:effectLst/>
        </p:spPr>
        <p:txBody>
          <a:bodyPr vert="horz" wrap="square" lIns="138522" tIns="69260" rIns="138522" bIns="69260" numCol="1" anchor="b" anchorCtr="0" compatLnSpc="1"/>
          <a:lstStyle>
            <a:lvl1pPr defTabSz="1384300" eaLnBrk="1" hangingPunct="1">
              <a:defRPr sz="1700">
                <a:latin typeface="Times New Roman" panose="02020603050405020304" pitchFamily="18" charset="0"/>
                <a:ea typeface="宋体" panose="02010600030101010101" pitchFamily="2" charset="-122"/>
              </a:defRPr>
            </a:lvl1pPr>
          </a:lstStyle>
          <a:p>
            <a:pPr marL="0" marR="0" lvl="0" indent="0" algn="l" defTabSz="1384300" rtl="0" eaLnBrk="1" fontAlgn="base" latinLnBrk="0" hangingPunct="1">
              <a:lnSpc>
                <a:spcPct val="100000"/>
              </a:lnSpc>
              <a:spcBef>
                <a:spcPct val="0"/>
              </a:spcBef>
              <a:spcAft>
                <a:spcPct val="0"/>
              </a:spcAft>
              <a:buClrTx/>
              <a:buSzTx/>
              <a:buFontTx/>
              <a:buNone/>
              <a:defRPr/>
            </a:pPr>
            <a:endParaRPr kumimoji="1" lang="en-US" altLang="zh-CN" sz="17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125" name="Rectangle 5"/>
          <p:cNvSpPr>
            <a:spLocks noGrp="1" noChangeArrowheads="1"/>
          </p:cNvSpPr>
          <p:nvPr>
            <p:ph type="sldNum" sz="quarter" idx="3"/>
          </p:nvPr>
        </p:nvSpPr>
        <p:spPr bwMode="auto">
          <a:xfrm>
            <a:off x="5627688" y="13644563"/>
            <a:ext cx="4303713" cy="719138"/>
          </a:xfrm>
          <a:prstGeom prst="rect">
            <a:avLst/>
          </a:prstGeom>
          <a:noFill/>
          <a:ln w="9525">
            <a:noFill/>
            <a:miter lim="800000"/>
          </a:ln>
          <a:effectLst/>
        </p:spPr>
        <p:txBody>
          <a:bodyPr vert="horz" wrap="square" lIns="138522" tIns="69260" rIns="138522" bIns="69260" numCol="1" anchor="b" anchorCtr="0" compatLnSpc="1"/>
          <a:lstStyle>
            <a:lvl1pPr algn="r" defTabSz="1384300" eaLnBrk="1" hangingPunct="1">
              <a:defRPr sz="1700"/>
            </a:lvl1pPr>
          </a:lstStyle>
          <a:p>
            <a:pPr marL="0" marR="0" lvl="0" indent="0" algn="r" defTabSz="1384300" rtl="0" eaLnBrk="1" fontAlgn="base" latinLnBrk="0" hangingPunct="1">
              <a:lnSpc>
                <a:spcPct val="100000"/>
              </a:lnSpc>
              <a:spcBef>
                <a:spcPct val="0"/>
              </a:spcBef>
              <a:spcAft>
                <a:spcPct val="0"/>
              </a:spcAft>
              <a:buClrTx/>
              <a:buSzTx/>
              <a:buFontTx/>
              <a:buNone/>
              <a:defRPr/>
            </a:pPr>
            <a:fld id="{3C7B492C-AFC1-44DB-9A98-48285275E711}" type="slidenum">
              <a:rPr kumimoji="1" lang="en-US" altLang="zh-CN" sz="17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17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28950831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03713" cy="720725"/>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3" name="日期占位符 2"/>
          <p:cNvSpPr>
            <a:spLocks noGrp="1"/>
          </p:cNvSpPr>
          <p:nvPr>
            <p:ph type="dt" idx="1"/>
          </p:nvPr>
        </p:nvSpPr>
        <p:spPr>
          <a:xfrm>
            <a:off x="5626100" y="0"/>
            <a:ext cx="4303713" cy="720725"/>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0111F032-C7A8-4AE8-8B3B-B2BD5F753185}" type="datetimeFigureOut">
              <a:rPr kumimoji="1" lang="zh-CN"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2026/8/21</a:t>
            </a:fld>
            <a:endParaRPr kumimoji="1" lang="zh-CN"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17475" y="1795463"/>
            <a:ext cx="9696450" cy="4848225"/>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993775" y="6911975"/>
            <a:ext cx="7943850" cy="5656263"/>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nvPr>
        </p:nvSpPr>
        <p:spPr>
          <a:xfrm>
            <a:off x="0" y="13642975"/>
            <a:ext cx="4303713" cy="720725"/>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灯片编号占位符 6"/>
          <p:cNvSpPr>
            <a:spLocks noGrp="1"/>
          </p:cNvSpPr>
          <p:nvPr>
            <p:ph type="sldNum" sz="quarter" idx="5"/>
          </p:nvPr>
        </p:nvSpPr>
        <p:spPr>
          <a:xfrm>
            <a:off x="5626100" y="13642975"/>
            <a:ext cx="4303713" cy="720725"/>
          </a:xfrm>
          <a:prstGeom prst="rect">
            <a:avLst/>
          </a:prstGeom>
        </p:spPr>
        <p:txBody>
          <a:bodyPr vert="horz" wrap="square" lIns="91440" tIns="45720" rIns="91440" bIns="45720" numCol="1" anchor="b" anchorCtr="0" compatLnSpc="1"/>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A316363F-45E5-4FA2-8990-5EA6BB7A663D}" type="slidenum">
              <a:rPr kumimoji="1" lang="zh-CN"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zh-CN"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143748367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幻灯片图像占位符 1"/>
          <p:cNvSpPr>
            <a:spLocks noGrp="1" noRot="1" noChangeAspect="1" noTextEdit="1"/>
          </p:cNvSpPr>
          <p:nvPr>
            <p:ph type="sldImg"/>
          </p:nvPr>
        </p:nvSpPr>
        <p:spPr>
          <a:ln>
            <a:solidFill>
              <a:srgbClr val="000000">
                <a:alpha val="100000"/>
              </a:srgbClr>
            </a:solidFill>
            <a:miter lim="800000"/>
          </a:ln>
        </p:spPr>
      </p:sp>
      <p:sp>
        <p:nvSpPr>
          <p:cNvPr id="5123" name="备注占位符 2"/>
          <p:cNvSpPr>
            <a:spLocks noGrp="1"/>
          </p:cNvSpPr>
          <p:nvPr>
            <p:ph type="body" idx="1"/>
          </p:nvPr>
        </p:nvSpPr>
        <p:spPr>
          <a:noFill/>
          <a:ln>
            <a:noFill/>
          </a:ln>
        </p:spPr>
        <p:txBody>
          <a:bodyPr wrap="square" lIns="91440" tIns="45720" rIns="91440" bIns="45720" anchor="t" anchorCtr="0"/>
          <a:lstStyle/>
          <a:p>
            <a:pPr lvl="0"/>
            <a:endParaRPr lang="zh-CN" altLang="en-US" dirty="0"/>
          </a:p>
        </p:txBody>
      </p:sp>
      <p:sp>
        <p:nvSpPr>
          <p:cNvPr id="5124" name="灯片编号占位符 3"/>
          <p:cNvSpPr txBox="1">
            <a:spLocks noGrp="1"/>
          </p:cNvSpPr>
          <p:nvPr>
            <p:ph type="sldNum" sz="quarter"/>
          </p:nvPr>
        </p:nvSpPr>
        <p:spPr>
          <a:xfrm>
            <a:off x="5626100" y="13642975"/>
            <a:ext cx="4303713" cy="720725"/>
          </a:xfrm>
          <a:prstGeom prst="rect">
            <a:avLst/>
          </a:prstGeom>
          <a:noFill/>
          <a:ln w="9525">
            <a:noFill/>
          </a:ln>
        </p:spPr>
        <p:txBody>
          <a:bodyPr anchor="b" anchorCtr="0"/>
          <a:lstStyle/>
          <a:p>
            <a:pPr lvl="0" algn="r"/>
            <a:fld id="{9A0DB2DC-4C9A-4742-B13C-FB6460FD3503}" type="slidenum">
              <a:rPr lang="zh-CN" altLang="en-US" sz="1200" dirty="0"/>
              <a:t>1</a:t>
            </a:fld>
            <a:endParaRPr lang="zh-CN" altLang="en-US" sz="1200" dirty="0"/>
          </a:p>
        </p:txBody>
      </p:sp>
    </p:spTree>
    <p:extLst>
      <p:ext uri="{BB962C8B-B14F-4D97-AF65-F5344CB8AC3E}">
        <p14:creationId xmlns:p14="http://schemas.microsoft.com/office/powerpoint/2010/main" val="1535092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a:solidFill>
              <a:srgbClr val="000000">
                <a:alpha val="100000"/>
              </a:srgbClr>
            </a:solidFill>
            <a:miter lim="800000"/>
          </a:ln>
        </p:spPr>
      </p:sp>
      <p:sp>
        <p:nvSpPr>
          <p:cNvPr id="7171" name="备注占位符 2"/>
          <p:cNvSpPr>
            <a:spLocks noGrp="1"/>
          </p:cNvSpPr>
          <p:nvPr>
            <p:ph type="body" idx="1"/>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7172" name="灯片编号占位符 3"/>
          <p:cNvSpPr txBox="1">
            <a:spLocks noGrp="1"/>
          </p:cNvSpPr>
          <p:nvPr>
            <p:ph type="sldNum" sz="quarter"/>
          </p:nvPr>
        </p:nvSpPr>
        <p:spPr>
          <a:xfrm>
            <a:off x="5626100" y="13642975"/>
            <a:ext cx="4303713" cy="720725"/>
          </a:xfrm>
          <a:prstGeom prst="rect">
            <a:avLst/>
          </a:prstGeom>
          <a:noFill/>
          <a:ln w="9525">
            <a:noFill/>
          </a:ln>
        </p:spPr>
        <p:txBody>
          <a:bodyPr anchor="b" anchorCtr="0"/>
          <a:lstStyle/>
          <a:p>
            <a:pPr lvl="0" algn="r"/>
            <a:fld id="{9A0DB2DC-4C9A-4742-B13C-FB6460FD3503}" type="slidenum">
              <a:rPr lang="zh-CN" altLang="en-US" sz="1200" dirty="0"/>
              <a:t>2</a:t>
            </a:fld>
            <a:endParaRPr lang="zh-CN" altLang="en-US" sz="1200" dirty="0"/>
          </a:p>
        </p:txBody>
      </p:sp>
    </p:spTree>
    <p:extLst>
      <p:ext uri="{BB962C8B-B14F-4D97-AF65-F5344CB8AC3E}">
        <p14:creationId xmlns:p14="http://schemas.microsoft.com/office/powerpoint/2010/main" val="2919196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57350" y="3432175"/>
            <a:ext cx="18783300" cy="2368550"/>
          </a:xfrm>
        </p:spPr>
        <p:txBody>
          <a:bodyPr/>
          <a:lstStyle/>
          <a:p>
            <a:r>
              <a:rPr lang="zh-CN" altLang="en-US"/>
              <a:t>单击此处编辑母版标题样式</a:t>
            </a:r>
          </a:p>
        </p:txBody>
      </p:sp>
      <p:sp>
        <p:nvSpPr>
          <p:cNvPr id="3" name="副标题 2"/>
          <p:cNvSpPr>
            <a:spLocks noGrp="1"/>
          </p:cNvSpPr>
          <p:nvPr>
            <p:ph type="subTitle" idx="1"/>
          </p:nvPr>
        </p:nvSpPr>
        <p:spPr>
          <a:xfrm>
            <a:off x="3314700" y="6261100"/>
            <a:ext cx="15468600" cy="28241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5744825" y="982663"/>
            <a:ext cx="4695825" cy="88392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657350" y="982663"/>
            <a:ext cx="13935075" cy="88392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746250" y="7099300"/>
            <a:ext cx="18783300" cy="2195513"/>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1746250" y="4683125"/>
            <a:ext cx="18783300" cy="2416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657350" y="3192463"/>
            <a:ext cx="9315450" cy="6629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11125200" y="3192463"/>
            <a:ext cx="9315450" cy="6629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104900" y="442913"/>
            <a:ext cx="19888200" cy="18415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1104900" y="2473325"/>
            <a:ext cx="9763125" cy="10302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1104900" y="3503613"/>
            <a:ext cx="9763125" cy="6365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11225213" y="2473325"/>
            <a:ext cx="9767887" cy="10302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11225213" y="3503613"/>
            <a:ext cx="9767887" cy="6365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104900" y="439738"/>
            <a:ext cx="7270750" cy="1871662"/>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8639175" y="439738"/>
            <a:ext cx="12353925" cy="94297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1104900" y="2311400"/>
            <a:ext cx="7270750" cy="75580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330700" y="7734300"/>
            <a:ext cx="13258800" cy="912813"/>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4330700" y="987425"/>
            <a:ext cx="13258800" cy="6629400"/>
          </a:xfrm>
        </p:spPr>
        <p:txBody>
          <a:bodyPr vert="horz" wrap="square" lIns="189409" tIns="94704" rIns="189409" bIns="94704"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1894205" rtl="0" eaLnBrk="0" fontAlgn="base" latinLnBrk="0" hangingPunct="0">
              <a:lnSpc>
                <a:spcPct val="100000"/>
              </a:lnSpc>
              <a:spcBef>
                <a:spcPct val="20000"/>
              </a:spcBef>
              <a:spcAft>
                <a:spcPct val="0"/>
              </a:spcAft>
              <a:buClrTx/>
              <a:buSzTx/>
              <a:buFontTx/>
              <a:buNone/>
              <a:defRPr/>
            </a:pPr>
            <a:endParaRPr kumimoji="1"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4330700" y="8647113"/>
            <a:ext cx="13258800" cy="12969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1657350" y="982663"/>
            <a:ext cx="18783300" cy="1841500"/>
          </a:xfrm>
          <a:prstGeom prst="rect">
            <a:avLst/>
          </a:prstGeom>
          <a:noFill/>
          <a:ln w="9525">
            <a:noFill/>
          </a:ln>
        </p:spPr>
        <p:txBody>
          <a:bodyPr lIns="189409" tIns="94704" rIns="189409" bIns="94704" anchor="ctr" anchorCtr="0"/>
          <a:lstStyle/>
          <a:p>
            <a:pPr lvl="0"/>
            <a:r>
              <a:rPr lang="zh-CN" altLang="en-US" dirty="0"/>
              <a:t>单击此处编辑母版标题样式</a:t>
            </a:r>
          </a:p>
        </p:txBody>
      </p:sp>
      <p:sp>
        <p:nvSpPr>
          <p:cNvPr id="1027" name="Rectangle 3"/>
          <p:cNvSpPr>
            <a:spLocks noGrp="1"/>
          </p:cNvSpPr>
          <p:nvPr>
            <p:ph type="body" idx="1"/>
          </p:nvPr>
        </p:nvSpPr>
        <p:spPr>
          <a:xfrm>
            <a:off x="1657350" y="3192463"/>
            <a:ext cx="18783300" cy="6629400"/>
          </a:xfrm>
          <a:prstGeom prst="rect">
            <a:avLst/>
          </a:prstGeom>
          <a:noFill/>
          <a:ln w="9525">
            <a:noFill/>
          </a:ln>
        </p:spPr>
        <p:txBody>
          <a:bodyPr lIns="189409" tIns="94704" rIns="189409" bIns="94704"/>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028" name="Rectangle 4"/>
          <p:cNvSpPr>
            <a:spLocks noGrp="1" noChangeArrowheads="1"/>
          </p:cNvSpPr>
          <p:nvPr>
            <p:ph type="dt" sz="half" idx="2"/>
          </p:nvPr>
        </p:nvSpPr>
        <p:spPr bwMode="auto">
          <a:xfrm>
            <a:off x="1657350" y="10066338"/>
            <a:ext cx="4603750" cy="736600"/>
          </a:xfrm>
          <a:prstGeom prst="rect">
            <a:avLst/>
          </a:prstGeom>
          <a:noFill/>
          <a:ln w="9525">
            <a:noFill/>
            <a:miter lim="800000"/>
          </a:ln>
          <a:effectLst/>
        </p:spPr>
        <p:txBody>
          <a:bodyPr vert="horz" wrap="square" lIns="189409" tIns="94704" rIns="189409" bIns="94704" numCol="1" anchor="t" anchorCtr="0" compatLnSpc="1"/>
          <a:lstStyle>
            <a:lvl1pPr eaLnBrk="1" hangingPunct="1">
              <a:defRPr sz="2900">
                <a:latin typeface="Times New Roman" panose="02020603050405020304" pitchFamily="18"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7550150" y="10066338"/>
            <a:ext cx="6997700" cy="736600"/>
          </a:xfrm>
          <a:prstGeom prst="rect">
            <a:avLst/>
          </a:prstGeom>
          <a:noFill/>
          <a:ln w="9525">
            <a:noFill/>
            <a:miter lim="800000"/>
          </a:ln>
          <a:effectLst/>
        </p:spPr>
        <p:txBody>
          <a:bodyPr vert="horz" wrap="square" lIns="189409" tIns="94704" rIns="189409" bIns="94704" numCol="1" anchor="t" anchorCtr="0" compatLnSpc="1"/>
          <a:lstStyle>
            <a:lvl1pPr algn="ctr" eaLnBrk="1" hangingPunct="1">
              <a:defRPr sz="2900">
                <a:latin typeface="Times New Roman" panose="02020603050405020304" pitchFamily="18" charset="0"/>
                <a:ea typeface="宋体" panose="02010600030101010101"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15836900" y="10066338"/>
            <a:ext cx="4603750" cy="736600"/>
          </a:xfrm>
          <a:prstGeom prst="rect">
            <a:avLst/>
          </a:prstGeom>
          <a:noFill/>
          <a:ln w="9525">
            <a:noFill/>
            <a:miter lim="800000"/>
          </a:ln>
          <a:effectLst/>
        </p:spPr>
        <p:txBody>
          <a:bodyPr vert="horz" wrap="square" lIns="189409" tIns="94704" rIns="189409" bIns="94704" numCol="1" anchor="t" anchorCtr="0" compatLnSpc="1"/>
          <a:lstStyle>
            <a:lvl1pPr algn="r" eaLnBrk="1" hangingPunct="1">
              <a:defRPr sz="2900"/>
            </a:lvl1pPr>
          </a:lstStyle>
          <a:p>
            <a:pPr marL="0" marR="0" lvl="0" indent="0" algn="r" defTabSz="914400" rtl="0" eaLnBrk="1" fontAlgn="base" latinLnBrk="0" hangingPunct="1">
              <a:lnSpc>
                <a:spcPct val="100000"/>
              </a:lnSpc>
              <a:spcBef>
                <a:spcPct val="0"/>
              </a:spcBef>
              <a:spcAft>
                <a:spcPct val="0"/>
              </a:spcAft>
              <a:buClrTx/>
              <a:buSzTx/>
              <a:buFontTx/>
              <a:buNone/>
              <a:defRPr/>
            </a:pPr>
            <a:fld id="{BE3FF713-9447-4975-AB3A-8D5D41EAD547}" type="slidenum">
              <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fld>
            <a:endParaRPr kumimoji="1" lang="en-US" altLang="zh-CN" sz="29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1894205" rtl="0" eaLnBrk="0" fontAlgn="base" hangingPunct="0">
        <a:spcBef>
          <a:spcPct val="0"/>
        </a:spcBef>
        <a:spcAft>
          <a:spcPct val="0"/>
        </a:spcAft>
        <a:defRPr kumimoji="1" sz="9100">
          <a:solidFill>
            <a:schemeClr val="tx2"/>
          </a:solidFill>
          <a:latin typeface="+mj-lt"/>
          <a:ea typeface="+mj-ea"/>
          <a:cs typeface="+mj-cs"/>
        </a:defRPr>
      </a:lvl1pPr>
      <a:lvl2pPr algn="ctr" defTabSz="1894205" rtl="0" eaLnBrk="0" fontAlgn="base" hangingPunct="0">
        <a:spcBef>
          <a:spcPct val="0"/>
        </a:spcBef>
        <a:spcAft>
          <a:spcPct val="0"/>
        </a:spcAft>
        <a:defRPr kumimoji="1" sz="9100">
          <a:solidFill>
            <a:schemeClr val="tx2"/>
          </a:solidFill>
          <a:latin typeface="Times New Roman" panose="02020603050405020304" pitchFamily="18" charset="0"/>
          <a:ea typeface="宋体" panose="02010600030101010101" pitchFamily="2" charset="-122"/>
        </a:defRPr>
      </a:lvl2pPr>
      <a:lvl3pPr algn="ctr" defTabSz="1894205" rtl="0" eaLnBrk="0" fontAlgn="base" hangingPunct="0">
        <a:spcBef>
          <a:spcPct val="0"/>
        </a:spcBef>
        <a:spcAft>
          <a:spcPct val="0"/>
        </a:spcAft>
        <a:defRPr kumimoji="1" sz="9100">
          <a:solidFill>
            <a:schemeClr val="tx2"/>
          </a:solidFill>
          <a:latin typeface="Times New Roman" panose="02020603050405020304" pitchFamily="18" charset="0"/>
          <a:ea typeface="宋体" panose="02010600030101010101" pitchFamily="2" charset="-122"/>
        </a:defRPr>
      </a:lvl3pPr>
      <a:lvl4pPr algn="ctr" defTabSz="1894205" rtl="0" eaLnBrk="0" fontAlgn="base" hangingPunct="0">
        <a:spcBef>
          <a:spcPct val="0"/>
        </a:spcBef>
        <a:spcAft>
          <a:spcPct val="0"/>
        </a:spcAft>
        <a:defRPr kumimoji="1" sz="9100">
          <a:solidFill>
            <a:schemeClr val="tx2"/>
          </a:solidFill>
          <a:latin typeface="Times New Roman" panose="02020603050405020304" pitchFamily="18" charset="0"/>
          <a:ea typeface="宋体" panose="02010600030101010101" pitchFamily="2" charset="-122"/>
        </a:defRPr>
      </a:lvl4pPr>
      <a:lvl5pPr algn="ctr" defTabSz="1894205" rtl="0" eaLnBrk="0" fontAlgn="base" hangingPunct="0">
        <a:spcBef>
          <a:spcPct val="0"/>
        </a:spcBef>
        <a:spcAft>
          <a:spcPct val="0"/>
        </a:spcAft>
        <a:defRPr kumimoji="1" sz="9100">
          <a:solidFill>
            <a:schemeClr val="tx2"/>
          </a:solidFill>
          <a:latin typeface="Times New Roman" panose="02020603050405020304" pitchFamily="18" charset="0"/>
          <a:ea typeface="宋体" panose="02010600030101010101" pitchFamily="2" charset="-122"/>
        </a:defRPr>
      </a:lvl5pPr>
      <a:lvl6pPr marL="457200" algn="ctr" defTabSz="1894205" rtl="0" fontAlgn="base">
        <a:spcBef>
          <a:spcPct val="0"/>
        </a:spcBef>
        <a:spcAft>
          <a:spcPct val="0"/>
        </a:spcAft>
        <a:defRPr kumimoji="1" sz="9100">
          <a:solidFill>
            <a:schemeClr val="tx2"/>
          </a:solidFill>
          <a:latin typeface="Times New Roman" panose="02020603050405020304" pitchFamily="18" charset="0"/>
          <a:ea typeface="宋体" panose="02010600030101010101" pitchFamily="2" charset="-122"/>
        </a:defRPr>
      </a:lvl6pPr>
      <a:lvl7pPr marL="914400" algn="ctr" defTabSz="1894205" rtl="0" fontAlgn="base">
        <a:spcBef>
          <a:spcPct val="0"/>
        </a:spcBef>
        <a:spcAft>
          <a:spcPct val="0"/>
        </a:spcAft>
        <a:defRPr kumimoji="1" sz="9100">
          <a:solidFill>
            <a:schemeClr val="tx2"/>
          </a:solidFill>
          <a:latin typeface="Times New Roman" panose="02020603050405020304" pitchFamily="18" charset="0"/>
          <a:ea typeface="宋体" panose="02010600030101010101" pitchFamily="2" charset="-122"/>
        </a:defRPr>
      </a:lvl7pPr>
      <a:lvl8pPr marL="1371600" algn="ctr" defTabSz="1894205" rtl="0" fontAlgn="base">
        <a:spcBef>
          <a:spcPct val="0"/>
        </a:spcBef>
        <a:spcAft>
          <a:spcPct val="0"/>
        </a:spcAft>
        <a:defRPr kumimoji="1" sz="9100">
          <a:solidFill>
            <a:schemeClr val="tx2"/>
          </a:solidFill>
          <a:latin typeface="Times New Roman" panose="02020603050405020304" pitchFamily="18" charset="0"/>
          <a:ea typeface="宋体" panose="02010600030101010101" pitchFamily="2" charset="-122"/>
        </a:defRPr>
      </a:lvl8pPr>
      <a:lvl9pPr marL="1828800" algn="ctr" defTabSz="1894205" rtl="0" fontAlgn="base">
        <a:spcBef>
          <a:spcPct val="0"/>
        </a:spcBef>
        <a:spcAft>
          <a:spcPct val="0"/>
        </a:spcAft>
        <a:defRPr kumimoji="1" sz="9100">
          <a:solidFill>
            <a:schemeClr val="tx2"/>
          </a:solidFill>
          <a:latin typeface="Times New Roman" panose="02020603050405020304" pitchFamily="18" charset="0"/>
          <a:ea typeface="宋体" panose="02010600030101010101" pitchFamily="2" charset="-122"/>
        </a:defRPr>
      </a:lvl9pPr>
    </p:titleStyle>
    <p:bodyStyle>
      <a:lvl1pPr marL="709930" indent="-709930" algn="l" defTabSz="1894205" rtl="0" eaLnBrk="0" fontAlgn="base" hangingPunct="0">
        <a:spcBef>
          <a:spcPct val="20000"/>
        </a:spcBef>
        <a:spcAft>
          <a:spcPct val="0"/>
        </a:spcAft>
        <a:buChar char="•"/>
        <a:defRPr kumimoji="1" sz="6600">
          <a:solidFill>
            <a:schemeClr val="tx1"/>
          </a:solidFill>
          <a:latin typeface="+mn-lt"/>
          <a:ea typeface="+mn-ea"/>
          <a:cs typeface="+mn-cs"/>
        </a:defRPr>
      </a:lvl1pPr>
      <a:lvl2pPr marL="1538605" indent="-590550" algn="l" defTabSz="1894205" rtl="0" eaLnBrk="0" fontAlgn="base" hangingPunct="0">
        <a:spcBef>
          <a:spcPct val="20000"/>
        </a:spcBef>
        <a:spcAft>
          <a:spcPct val="0"/>
        </a:spcAft>
        <a:buChar char="–"/>
        <a:defRPr kumimoji="1" sz="5800">
          <a:solidFill>
            <a:schemeClr val="tx1"/>
          </a:solidFill>
          <a:latin typeface="+mn-lt"/>
          <a:ea typeface="+mn-ea"/>
        </a:defRPr>
      </a:lvl2pPr>
      <a:lvl3pPr marL="2367280" indent="-473075" algn="l" defTabSz="1894205" rtl="0" eaLnBrk="0" fontAlgn="base" hangingPunct="0">
        <a:spcBef>
          <a:spcPct val="20000"/>
        </a:spcBef>
        <a:spcAft>
          <a:spcPct val="0"/>
        </a:spcAft>
        <a:buChar char="•"/>
        <a:defRPr kumimoji="1" sz="5000">
          <a:solidFill>
            <a:schemeClr val="tx1"/>
          </a:solidFill>
          <a:latin typeface="+mn-lt"/>
          <a:ea typeface="+mn-ea"/>
        </a:defRPr>
      </a:lvl3pPr>
      <a:lvl4pPr marL="3314700" indent="-473075" algn="l" defTabSz="1894205" rtl="0" eaLnBrk="0" fontAlgn="base" hangingPunct="0">
        <a:spcBef>
          <a:spcPct val="20000"/>
        </a:spcBef>
        <a:spcAft>
          <a:spcPct val="0"/>
        </a:spcAft>
        <a:buChar char="–"/>
        <a:defRPr kumimoji="1" sz="4100">
          <a:solidFill>
            <a:schemeClr val="tx1"/>
          </a:solidFill>
          <a:latin typeface="+mn-lt"/>
          <a:ea typeface="+mn-ea"/>
        </a:defRPr>
      </a:lvl4pPr>
      <a:lvl5pPr marL="4262755" indent="-474980" algn="l" defTabSz="1894205" rtl="0" eaLnBrk="0" fontAlgn="base" hangingPunct="0">
        <a:spcBef>
          <a:spcPct val="20000"/>
        </a:spcBef>
        <a:spcAft>
          <a:spcPct val="0"/>
        </a:spcAft>
        <a:buChar char="»"/>
        <a:defRPr kumimoji="1" sz="4100">
          <a:solidFill>
            <a:schemeClr val="tx1"/>
          </a:solidFill>
          <a:latin typeface="+mn-lt"/>
          <a:ea typeface="+mn-ea"/>
        </a:defRPr>
      </a:lvl5pPr>
      <a:lvl6pPr marL="4719955" indent="-474980" algn="l" defTabSz="1894205" rtl="0" fontAlgn="base">
        <a:spcBef>
          <a:spcPct val="20000"/>
        </a:spcBef>
        <a:spcAft>
          <a:spcPct val="0"/>
        </a:spcAft>
        <a:buChar char="»"/>
        <a:defRPr kumimoji="1" sz="4100">
          <a:solidFill>
            <a:schemeClr val="tx1"/>
          </a:solidFill>
          <a:latin typeface="+mn-lt"/>
          <a:ea typeface="+mn-ea"/>
        </a:defRPr>
      </a:lvl6pPr>
      <a:lvl7pPr marL="5177155" indent="-474980" algn="l" defTabSz="1894205" rtl="0" fontAlgn="base">
        <a:spcBef>
          <a:spcPct val="20000"/>
        </a:spcBef>
        <a:spcAft>
          <a:spcPct val="0"/>
        </a:spcAft>
        <a:buChar char="»"/>
        <a:defRPr kumimoji="1" sz="4100">
          <a:solidFill>
            <a:schemeClr val="tx1"/>
          </a:solidFill>
          <a:latin typeface="+mn-lt"/>
          <a:ea typeface="+mn-ea"/>
        </a:defRPr>
      </a:lvl7pPr>
      <a:lvl8pPr marL="5634355" indent="-474980" algn="l" defTabSz="1894205" rtl="0" fontAlgn="base">
        <a:spcBef>
          <a:spcPct val="20000"/>
        </a:spcBef>
        <a:spcAft>
          <a:spcPct val="0"/>
        </a:spcAft>
        <a:buChar char="»"/>
        <a:defRPr kumimoji="1" sz="4100">
          <a:solidFill>
            <a:schemeClr val="tx1"/>
          </a:solidFill>
          <a:latin typeface="+mn-lt"/>
          <a:ea typeface="+mn-ea"/>
        </a:defRPr>
      </a:lvl8pPr>
      <a:lvl9pPr marL="6091555" indent="-474980" algn="l" defTabSz="1894205" rtl="0" fontAlgn="base">
        <a:spcBef>
          <a:spcPct val="20000"/>
        </a:spcBef>
        <a:spcAft>
          <a:spcPct val="0"/>
        </a:spcAft>
        <a:buChar char="»"/>
        <a:defRPr kumimoji="1" sz="41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jpe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12.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9.jpeg"/><Relationship Id="rId1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pic>
        <p:nvPicPr>
          <p:cNvPr id="4098" name="Picture 2" descr="\\192.168.4.99\单页宣传资料\1 母版\控详\封面\7建邺区.jpg"/>
          <p:cNvPicPr>
            <a:picLocks noChangeAspect="1"/>
          </p:cNvPicPr>
          <p:nvPr/>
        </p:nvPicPr>
        <p:blipFill>
          <a:blip r:embed="rId4"/>
          <a:srcRect l="858" r="743" b="2180"/>
          <a:stretch>
            <a:fillRect/>
          </a:stretch>
        </p:blipFill>
        <p:spPr>
          <a:xfrm>
            <a:off x="-40005" y="-92075"/>
            <a:ext cx="22098000" cy="11141075"/>
          </a:xfrm>
          <a:prstGeom prst="rect">
            <a:avLst/>
          </a:prstGeom>
          <a:noFill/>
          <a:ln w="9525">
            <a:noFill/>
          </a:ln>
        </p:spPr>
      </p:pic>
      <p:sp>
        <p:nvSpPr>
          <p:cNvPr id="4100" name="Text Box 11"/>
          <p:cNvSpPr txBox="1"/>
          <p:nvPr/>
        </p:nvSpPr>
        <p:spPr>
          <a:xfrm>
            <a:off x="10042525" y="2895600"/>
            <a:ext cx="549275" cy="3048000"/>
          </a:xfrm>
          <a:prstGeom prst="rect">
            <a:avLst/>
          </a:prstGeom>
          <a:noFill/>
          <a:ln w="9525">
            <a:noFill/>
          </a:ln>
        </p:spPr>
        <p:txBody>
          <a:bodyPr vert="eaVert">
            <a:spAutoFit/>
          </a:bodyPr>
          <a:lstStyle/>
          <a:p>
            <a:pPr eaLnBrk="1" hangingPunct="1">
              <a:spcBef>
                <a:spcPct val="50000"/>
              </a:spcBef>
            </a:pPr>
            <a:endParaRPr lang="zh-CN" altLang="zh-CN" sz="2400" dirty="0">
              <a:latin typeface="Times New Roman" panose="02020603050405020304" pitchFamily="18" charset="0"/>
            </a:endParaRPr>
          </a:p>
        </p:txBody>
      </p:sp>
      <p:sp>
        <p:nvSpPr>
          <p:cNvPr id="4101" name="Text Box 6"/>
          <p:cNvSpPr txBox="1"/>
          <p:nvPr/>
        </p:nvSpPr>
        <p:spPr>
          <a:xfrm>
            <a:off x="12468225" y="9999663"/>
            <a:ext cx="4248150" cy="629920"/>
          </a:xfrm>
          <a:prstGeom prst="rect">
            <a:avLst/>
          </a:prstGeom>
          <a:noFill/>
          <a:ln w="9525">
            <a:noFill/>
          </a:ln>
        </p:spPr>
        <p:txBody>
          <a:bodyPr>
            <a:spAutoFit/>
          </a:bodyPr>
          <a:lstStyle/>
          <a:p>
            <a:pPr algn="ctr">
              <a:spcBef>
                <a:spcPct val="50000"/>
              </a:spcBef>
            </a:pPr>
            <a:r>
              <a:rPr lang="zh-CN" altLang="en-US" dirty="0">
                <a:latin typeface="黑体" panose="02010609060101010101" pitchFamily="49" charset="-122"/>
                <a:ea typeface="黑体" panose="02010609060101010101" pitchFamily="49" charset="-122"/>
              </a:rPr>
              <a:t>南京市规划和自然资源局</a:t>
            </a:r>
            <a:endParaRPr lang="en-US" altLang="zh-CN" dirty="0">
              <a:latin typeface="黑体" panose="02010609060101010101" pitchFamily="49" charset="-122"/>
              <a:ea typeface="黑体" panose="02010609060101010101" pitchFamily="49" charset="-122"/>
            </a:endParaRPr>
          </a:p>
          <a:p>
            <a:pPr algn="ctr">
              <a:spcBef>
                <a:spcPct val="50000"/>
              </a:spcBef>
            </a:pPr>
            <a:r>
              <a:rPr lang="zh-CN" altLang="en-US" smtClean="0">
                <a:latin typeface="黑体" panose="02010609060101010101" pitchFamily="49" charset="-122"/>
                <a:ea typeface="黑体" panose="02010609060101010101" pitchFamily="49" charset="-122"/>
              </a:rPr>
              <a:t>二〇二六年八月</a:t>
            </a:r>
            <a:endParaRPr lang="zh-CN" altLang="en-US" dirty="0">
              <a:latin typeface="黑体" panose="02010609060101010101" pitchFamily="49" charset="-122"/>
              <a:ea typeface="黑体" panose="02010609060101010101" pitchFamily="49" charset="-122"/>
            </a:endParaRPr>
          </a:p>
        </p:txBody>
      </p:sp>
      <p:sp>
        <p:nvSpPr>
          <p:cNvPr id="4102" name="文本框 12"/>
          <p:cNvSpPr txBox="1"/>
          <p:nvPr/>
        </p:nvSpPr>
        <p:spPr>
          <a:xfrm>
            <a:off x="5878513" y="9786938"/>
            <a:ext cx="2794000" cy="1016000"/>
          </a:xfrm>
          <a:prstGeom prst="rect">
            <a:avLst/>
          </a:prstGeom>
          <a:solidFill>
            <a:srgbClr val="FEFFF1"/>
          </a:solidFill>
          <a:ln w="9525">
            <a:noFill/>
          </a:ln>
        </p:spPr>
        <p:txBody>
          <a:bodyPr>
            <a:spAutoFit/>
          </a:bodyPr>
          <a:lstStyle/>
          <a:p>
            <a:pPr marL="171450" indent="-171450">
              <a:lnSpc>
                <a:spcPct val="150000"/>
              </a:lnSpc>
              <a:buFont typeface="Arial" panose="020B0604020202020204" pitchFamily="34" charset="0"/>
              <a:buChar char="•"/>
            </a:pPr>
            <a:r>
              <a:rPr lang="zh-CN" altLang="en-US" sz="1000" dirty="0">
                <a:latin typeface="微软雅黑" panose="020B0503020204020204" pitchFamily="34" charset="-122"/>
                <a:ea typeface="微软雅黑" panose="020B0503020204020204" pitchFamily="34" charset="-122"/>
              </a:rPr>
              <a:t>地       址：南京市鼓楼区中山路</a:t>
            </a:r>
            <a:r>
              <a:rPr lang="en-US" altLang="zh-CN" sz="1000" dirty="0">
                <a:latin typeface="+mn-lt"/>
                <a:ea typeface="微软雅黑" panose="020B0503020204020204" pitchFamily="34" charset="-122"/>
              </a:rPr>
              <a:t>171</a:t>
            </a:r>
            <a:r>
              <a:rPr lang="zh-CN" altLang="en-US" sz="1000" dirty="0">
                <a:latin typeface="微软雅黑" panose="020B0503020204020204" pitchFamily="34" charset="-122"/>
                <a:ea typeface="微软雅黑" panose="020B0503020204020204" pitchFamily="34" charset="-122"/>
              </a:rPr>
              <a:t>号</a:t>
            </a:r>
            <a:endParaRPr lang="en-US" altLang="zh-CN" sz="1000" dirty="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000" dirty="0">
                <a:latin typeface="微软雅黑" panose="020B0503020204020204" pitchFamily="34" charset="-122"/>
                <a:ea typeface="微软雅黑" panose="020B0503020204020204" pitchFamily="34" charset="-122"/>
              </a:rPr>
              <a:t>邮       编：</a:t>
            </a:r>
            <a:r>
              <a:rPr lang="en-US" altLang="zh-CN" sz="1000" dirty="0">
                <a:latin typeface="+mn-lt"/>
                <a:ea typeface="微软雅黑" panose="020B0503020204020204" pitchFamily="34" charset="-122"/>
              </a:rPr>
              <a:t>210005</a:t>
            </a:r>
          </a:p>
          <a:p>
            <a:pPr marL="171450" indent="-171450">
              <a:lnSpc>
                <a:spcPct val="150000"/>
              </a:lnSpc>
              <a:buFont typeface="Arial" panose="020B0604020202020204" pitchFamily="34" charset="0"/>
              <a:buChar char="•"/>
            </a:pPr>
            <a:r>
              <a:rPr lang="zh-CN" altLang="en-US" sz="1000" dirty="0">
                <a:latin typeface="微软雅黑" panose="020B0503020204020204" pitchFamily="34" charset="-122"/>
                <a:ea typeface="微软雅黑" panose="020B0503020204020204" pitchFamily="34" charset="-122"/>
              </a:rPr>
              <a:t>网       址：</a:t>
            </a:r>
            <a:r>
              <a:rPr lang="en-US" altLang="zh-CN" sz="1000" dirty="0">
                <a:latin typeface="微软雅黑" panose="020B0503020204020204" pitchFamily="34" charset="-122"/>
                <a:ea typeface="微软雅黑" panose="020B0503020204020204" pitchFamily="34" charset="-122"/>
              </a:rPr>
              <a:t>ghj.nanjing.gov.cn</a:t>
            </a:r>
          </a:p>
          <a:p>
            <a:pPr marL="171450" indent="-171450">
              <a:lnSpc>
                <a:spcPct val="150000"/>
              </a:lnSpc>
              <a:buFont typeface="Arial" panose="020B0604020202020204" pitchFamily="34" charset="0"/>
              <a:buChar char="•"/>
            </a:pPr>
            <a:r>
              <a:rPr lang="zh-CN" altLang="en-US" sz="1000" dirty="0">
                <a:latin typeface="微软雅黑" panose="020B0503020204020204" pitchFamily="34" charset="-122"/>
                <a:ea typeface="微软雅黑" panose="020B0503020204020204" pitchFamily="34" charset="-122"/>
              </a:rPr>
              <a:t>咨询电话：</a:t>
            </a:r>
            <a:r>
              <a:rPr lang="en-US" altLang="zh-CN" sz="1000" dirty="0">
                <a:latin typeface="+mn-lt"/>
                <a:ea typeface="微软雅黑" panose="020B0503020204020204" pitchFamily="34" charset="-122"/>
              </a:rPr>
              <a:t>025-57758357</a:t>
            </a:r>
            <a:endParaRPr lang="zh-CN" altLang="en-US" sz="1000" dirty="0">
              <a:latin typeface="+mn-lt"/>
              <a:ea typeface="微软雅黑" panose="020B0503020204020204" pitchFamily="34" charset="-122"/>
            </a:endParaRPr>
          </a:p>
        </p:txBody>
      </p:sp>
      <p:sp>
        <p:nvSpPr>
          <p:cNvPr id="4103" name="矩形 13"/>
          <p:cNvSpPr/>
          <p:nvPr/>
        </p:nvSpPr>
        <p:spPr>
          <a:xfrm>
            <a:off x="7016750" y="3270250"/>
            <a:ext cx="2087563" cy="2109788"/>
          </a:xfrm>
          <a:prstGeom prst="rect">
            <a:avLst/>
          </a:prstGeom>
          <a:solidFill>
            <a:srgbClr val="FEFFF1"/>
          </a:solidFill>
          <a:ln w="9525">
            <a:noFill/>
          </a:ln>
        </p:spPr>
        <p:txBody>
          <a:bodyPr/>
          <a:lstStyle/>
          <a:p>
            <a:pPr eaLnBrk="1" hangingPunct="1"/>
            <a:endParaRPr lang="zh-CN" altLang="en-US" dirty="0">
              <a:latin typeface="Times New Roman" panose="02020603050405020304" pitchFamily="18" charset="0"/>
            </a:endParaRPr>
          </a:p>
        </p:txBody>
      </p:sp>
      <p:sp>
        <p:nvSpPr>
          <p:cNvPr id="4104" name="矩形 14"/>
          <p:cNvSpPr/>
          <p:nvPr/>
        </p:nvSpPr>
        <p:spPr>
          <a:xfrm>
            <a:off x="14289088" y="584200"/>
            <a:ext cx="2089150" cy="260350"/>
          </a:xfrm>
          <a:prstGeom prst="rect">
            <a:avLst/>
          </a:prstGeom>
          <a:solidFill>
            <a:srgbClr val="FEFFF1"/>
          </a:solidFill>
          <a:ln w="9525">
            <a:noFill/>
          </a:ln>
        </p:spPr>
        <p:txBody>
          <a:bodyPr wrap="none">
            <a:spAutoFit/>
          </a:bodyPr>
          <a:lstStyle/>
          <a:p>
            <a:r>
              <a:rPr lang="zh-CN" altLang="en-US" sz="1100" dirty="0">
                <a:latin typeface="微软雅黑" panose="020B0503020204020204" pitchFamily="34" charset="-122"/>
                <a:ea typeface="微软雅黑" panose="020B0503020204020204" pitchFamily="34" charset="-122"/>
              </a:rPr>
              <a:t>南京市城乡规划编制成果介绍</a:t>
            </a:r>
          </a:p>
        </p:txBody>
      </p:sp>
      <p:sp>
        <p:nvSpPr>
          <p:cNvPr id="4105" name="Text Box 12"/>
          <p:cNvSpPr txBox="1"/>
          <p:nvPr/>
        </p:nvSpPr>
        <p:spPr>
          <a:xfrm>
            <a:off x="12331701" y="2620963"/>
            <a:ext cx="4261916" cy="968375"/>
          </a:xfrm>
          <a:prstGeom prst="rect">
            <a:avLst/>
          </a:prstGeom>
          <a:noFill/>
          <a:ln w="9525">
            <a:noFill/>
          </a:ln>
        </p:spPr>
        <p:txBody>
          <a:bodyPr wrap="square">
            <a:spAutoFit/>
          </a:bodyPr>
          <a:lstStyle/>
          <a:p>
            <a:pPr eaLnBrk="1" hangingPunct="1">
              <a:lnSpc>
                <a:spcPct val="150000"/>
              </a:lnSpc>
              <a:spcBef>
                <a:spcPct val="50000"/>
              </a:spcBef>
            </a:pPr>
            <a:r>
              <a:rPr lang="zh-CN" altLang="en-US" sz="1900" b="1" dirty="0">
                <a:solidFill>
                  <a:schemeClr val="bg1"/>
                </a:solidFill>
                <a:latin typeface="微软雅黑" panose="020B0503020204020204" pitchFamily="34" charset="-122"/>
                <a:ea typeface="微软雅黑" panose="020B0503020204020204" pitchFamily="34" charset="-122"/>
              </a:rPr>
              <a:t>南京高淳老街历史文化街区保护规划（</a:t>
            </a:r>
            <a:r>
              <a:rPr lang="en-US" altLang="zh-CN" sz="1900" b="1" dirty="0">
                <a:solidFill>
                  <a:schemeClr val="bg1"/>
                </a:solidFill>
                <a:latin typeface="+mj-lt"/>
                <a:ea typeface="微软雅黑" panose="020B0503020204020204" pitchFamily="34" charset="-122"/>
              </a:rPr>
              <a:t>2021</a:t>
            </a:r>
            <a:r>
              <a:rPr lang="en-US" altLang="zh-CN" sz="1900" b="1" dirty="0">
                <a:solidFill>
                  <a:schemeClr val="bg1"/>
                </a:solidFill>
                <a:latin typeface="微软雅黑" panose="020B0503020204020204" pitchFamily="34" charset="-122"/>
                <a:ea typeface="微软雅黑" panose="020B0503020204020204" pitchFamily="34" charset="-122"/>
              </a:rPr>
              <a:t>-</a:t>
            </a:r>
            <a:r>
              <a:rPr lang="en-US" altLang="zh-CN" sz="1900" b="1" dirty="0">
                <a:solidFill>
                  <a:schemeClr val="bg1"/>
                </a:solidFill>
                <a:latin typeface="+mj-lt"/>
                <a:ea typeface="微软雅黑" panose="020B0503020204020204" pitchFamily="34" charset="-122"/>
              </a:rPr>
              <a:t>2035</a:t>
            </a:r>
            <a:r>
              <a:rPr lang="zh-CN" altLang="en-US" sz="1900" b="1" dirty="0">
                <a:solidFill>
                  <a:schemeClr val="bg1"/>
                </a:solidFill>
                <a:latin typeface="微软雅黑" panose="020B0503020204020204" pitchFamily="34" charset="-122"/>
                <a:ea typeface="微软雅黑" panose="020B0503020204020204" pitchFamily="34" charset="-122"/>
              </a:rPr>
              <a:t>年）</a:t>
            </a:r>
          </a:p>
        </p:txBody>
      </p:sp>
      <p:sp>
        <p:nvSpPr>
          <p:cNvPr id="4107" name="Rectangle 61"/>
          <p:cNvSpPr>
            <a:spLocks noChangeArrowheads="1"/>
          </p:cNvSpPr>
          <p:nvPr/>
        </p:nvSpPr>
        <p:spPr bwMode="auto">
          <a:xfrm>
            <a:off x="17221200" y="7310438"/>
            <a:ext cx="4321175" cy="3093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863600">
              <a:defRPr kumimoji="1" sz="1400">
                <a:solidFill>
                  <a:schemeClr val="tx1"/>
                </a:solidFill>
                <a:latin typeface="Times New Roman" panose="02020603050405020304" pitchFamily="18" charset="0"/>
                <a:ea typeface="宋体" panose="02010600030101010101" pitchFamily="2" charset="-122"/>
              </a:defRPr>
            </a:lvl1pPr>
            <a:lvl2pPr marL="742950" indent="-285750" defTabSz="863600">
              <a:defRPr kumimoji="1" sz="1400">
                <a:solidFill>
                  <a:schemeClr val="tx1"/>
                </a:solidFill>
                <a:latin typeface="Times New Roman" panose="02020603050405020304" pitchFamily="18" charset="0"/>
                <a:ea typeface="宋体" panose="02010600030101010101" pitchFamily="2" charset="-122"/>
              </a:defRPr>
            </a:lvl2pPr>
            <a:lvl3pPr marL="1143000" indent="-228600" defTabSz="863600">
              <a:defRPr kumimoji="1" sz="1400">
                <a:solidFill>
                  <a:schemeClr val="tx1"/>
                </a:solidFill>
                <a:latin typeface="Times New Roman" panose="02020603050405020304" pitchFamily="18" charset="0"/>
                <a:ea typeface="宋体" panose="02010600030101010101" pitchFamily="2" charset="-122"/>
              </a:defRPr>
            </a:lvl3pPr>
            <a:lvl4pPr marL="1600200" indent="-228600" defTabSz="863600">
              <a:defRPr kumimoji="1" sz="1400">
                <a:solidFill>
                  <a:schemeClr val="tx1"/>
                </a:solidFill>
                <a:latin typeface="Times New Roman" panose="02020603050405020304" pitchFamily="18" charset="0"/>
                <a:ea typeface="宋体" panose="02010600030101010101" pitchFamily="2" charset="-122"/>
              </a:defRPr>
            </a:lvl4pPr>
            <a:lvl5pPr marL="2057400" indent="-228600" defTabSz="863600">
              <a:defRPr kumimoji="1" sz="1400">
                <a:solidFill>
                  <a:schemeClr val="tx1"/>
                </a:solidFill>
                <a:latin typeface="Times New Roman" panose="02020603050405020304" pitchFamily="18" charset="0"/>
                <a:ea typeface="宋体" panose="02010600030101010101" pitchFamily="2" charset="-122"/>
              </a:defRPr>
            </a:lvl5pPr>
            <a:lvl6pPr marL="2514600" indent="-228600" defTabSz="863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6pPr>
            <a:lvl7pPr marL="2971800" indent="-228600" defTabSz="863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7pPr>
            <a:lvl8pPr marL="3429000" indent="-228600" defTabSz="863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8pPr>
            <a:lvl9pPr marL="3886200" indent="-228600" defTabSz="863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9pPr>
          </a:lstStyle>
          <a:p>
            <a:pPr marL="0" marR="0" lvl="0" indent="0" algn="just" defTabSz="863600" rtl="0" eaLnBrk="1" fontAlgn="base" latinLnBrk="0" hangingPunct="1">
              <a:lnSpc>
                <a:spcPct val="150000"/>
              </a:lnSpc>
              <a:spcBef>
                <a:spcPct val="0"/>
              </a:spcBef>
              <a:spcAft>
                <a:spcPct val="0"/>
              </a:spcAft>
              <a:buClrTx/>
              <a:buSzTx/>
              <a:buFontTx/>
              <a:buNone/>
              <a:defRPr/>
            </a:pPr>
            <a:r>
              <a:rPr kumimoji="1" lang="zh-CN" altLang="en-US" sz="1400" b="0" i="0" u="none" strike="noStrike" kern="1200" cap="none" spc="0" normalizeH="0" baseline="0" noProof="0" dirty="0" smtClean="0">
                <a:ln>
                  <a:noFill/>
                </a:ln>
                <a:solidFill>
                  <a:schemeClr val="tx1"/>
                </a:solidFill>
                <a:effectLst/>
                <a:uLnTx/>
                <a:uFillTx/>
                <a:latin typeface="+mn-lt"/>
                <a:ea typeface="黑体" panose="02010609060101010101" pitchFamily="49" charset="-122"/>
                <a:cs typeface="+mn-cs"/>
              </a:rPr>
              <a:t>    说明</a:t>
            </a:r>
            <a:endParaRPr kumimoji="1" lang="en-US" altLang="zh-CN" sz="1400" b="0" i="0" u="none" strike="noStrike" kern="1200" cap="none" spc="0" normalizeH="0" baseline="0" noProof="0" dirty="0" smtClean="0">
              <a:ln>
                <a:noFill/>
              </a:ln>
              <a:solidFill>
                <a:schemeClr val="tx1"/>
              </a:solidFill>
              <a:effectLst/>
              <a:uLnTx/>
              <a:uFillTx/>
              <a:latin typeface="+mn-lt"/>
              <a:ea typeface="黑体" panose="02010609060101010101" pitchFamily="49" charset="-122"/>
              <a:cs typeface="+mn-cs"/>
            </a:endParaRPr>
          </a:p>
          <a:p>
            <a:pPr marL="0" marR="0" lvl="0" indent="0" algn="just" defTabSz="863600" rtl="0" eaLnBrk="1" fontAlgn="base" latinLnBrk="0" hangingPunct="1">
              <a:lnSpc>
                <a:spcPct val="250000"/>
              </a:lnSpc>
              <a:spcBef>
                <a:spcPct val="0"/>
              </a:spcBef>
              <a:spcAft>
                <a:spcPct val="0"/>
              </a:spcAft>
              <a:buClrTx/>
              <a:buSzTx/>
              <a:buFontTx/>
              <a:buNone/>
              <a:defRPr/>
            </a:pPr>
            <a:r>
              <a:rPr kumimoji="1" lang="en-US" altLang="zh-CN"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         1</a:t>
            </a:r>
            <a:r>
              <a:rPr kumimoji="1" lang="zh-CN" altLang="en-US"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、本材料是为方便公众了解城乡规划而制作的参考性文件。</a:t>
            </a:r>
            <a:endParaRPr kumimoji="1" lang="en-US" altLang="zh-CN"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endParaRPr>
          </a:p>
          <a:p>
            <a:pPr marL="0" marR="0" lvl="0" indent="0" algn="just" defTabSz="863600" rtl="0" eaLnBrk="1" fontAlgn="base" latinLnBrk="0" hangingPunct="1">
              <a:lnSpc>
                <a:spcPct val="250000"/>
              </a:lnSpc>
              <a:spcBef>
                <a:spcPct val="0"/>
              </a:spcBef>
              <a:spcAft>
                <a:spcPct val="0"/>
              </a:spcAft>
              <a:buClrTx/>
              <a:buSzTx/>
              <a:buFontTx/>
              <a:buNone/>
              <a:defRPr/>
            </a:pPr>
            <a:r>
              <a:rPr kumimoji="1" lang="en-US" altLang="zh-CN"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         2</a:t>
            </a:r>
            <a:r>
              <a:rPr kumimoji="1" lang="zh-CN" altLang="en-US"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、保护规划是历史文化街区的保护与管理规定性文件，不代表具体的项目实施计划和实施方案。一旦有建设行为，应依据批准的具体项目建设方案实施。</a:t>
            </a:r>
          </a:p>
          <a:p>
            <a:pPr marL="0" marR="0" lvl="0" indent="0" algn="l" defTabSz="863600" rtl="0" eaLnBrk="1" fontAlgn="base" latinLnBrk="0" hangingPunct="1">
              <a:lnSpc>
                <a:spcPct val="250000"/>
              </a:lnSpc>
              <a:spcBef>
                <a:spcPct val="0"/>
              </a:spcBef>
              <a:spcAft>
                <a:spcPct val="0"/>
              </a:spcAft>
              <a:buClrTx/>
              <a:buSzTx/>
              <a:buFontTx/>
              <a:buNone/>
              <a:defRPr/>
            </a:pPr>
            <a:r>
              <a:rPr kumimoji="1" lang="en-US" altLang="zh-CN"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         3</a:t>
            </a:r>
            <a:r>
              <a:rPr kumimoji="1" lang="zh-CN" altLang="en-US"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、城乡规划是不断优化更新的过程，规划内容以南京市规划和自然资源局存档备查的最新版本为准，同一地区同内容深度规划若有更新，南京市规划和自然资源局将依法在其网站上发布，本材料自动作废。</a:t>
            </a:r>
          </a:p>
          <a:p>
            <a:pPr marL="0" marR="0" lvl="0" indent="0" algn="l" defTabSz="863600" rtl="0" eaLnBrk="1" fontAlgn="base" latinLnBrk="0" hangingPunct="1">
              <a:lnSpc>
                <a:spcPct val="250000"/>
              </a:lnSpc>
              <a:spcBef>
                <a:spcPct val="0"/>
              </a:spcBef>
              <a:spcAft>
                <a:spcPct val="0"/>
              </a:spcAft>
              <a:buClrTx/>
              <a:buSzTx/>
              <a:buFontTx/>
              <a:buNone/>
              <a:defRPr/>
            </a:pPr>
            <a:r>
              <a:rPr kumimoji="1" lang="en-US" altLang="zh-CN"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         4</a:t>
            </a:r>
            <a:r>
              <a:rPr kumimoji="1" lang="zh-CN" altLang="en-US" sz="900" b="0" i="0" u="none" strike="noStrike" kern="1200" cap="none" spc="0" normalizeH="0" baseline="0" noProof="0" dirty="0" smtClean="0">
                <a:ln>
                  <a:noFill/>
                </a:ln>
                <a:solidFill>
                  <a:schemeClr val="tx1"/>
                </a:solidFill>
                <a:effectLst/>
                <a:uLnTx/>
                <a:uFillTx/>
                <a:latin typeface="+mn-lt"/>
                <a:ea typeface="宋体" panose="02010600030101010101" pitchFamily="2" charset="-122"/>
                <a:cs typeface="+mn-cs"/>
              </a:rPr>
              <a:t>、本材料版权及解释权归南京市规划和自然资源局所有，未取得版权人的书面授权，谢绝改变、分发、发布或使用本材料图文资料。</a:t>
            </a:r>
            <a:endParaRPr kumimoji="1" lang="en-US" altLang="zh-CN" sz="900" b="0" i="0" u="none" strike="noStrike" kern="1200" cap="none" spc="0" normalizeH="0" baseline="0" noProof="0" dirty="0">
              <a:ln>
                <a:noFill/>
              </a:ln>
              <a:solidFill>
                <a:schemeClr val="tx1"/>
              </a:solidFill>
              <a:effectLst/>
              <a:uLnTx/>
              <a:uFillTx/>
              <a:latin typeface="+mn-lt"/>
              <a:ea typeface="宋体" panose="02010600030101010101" pitchFamily="2" charset="-122"/>
              <a:cs typeface="+mn-cs"/>
            </a:endParaRPr>
          </a:p>
        </p:txBody>
      </p:sp>
      <p:pic>
        <p:nvPicPr>
          <p:cNvPr id="4109" name="Picture 4108" descr="DJI_0211_std.jpg"/>
          <p:cNvPicPr>
            <a:picLocks noChangeAspect="1"/>
          </p:cNvPicPr>
          <p:nvPr/>
        </p:nvPicPr>
        <p:blipFill>
          <a:blip r:embed="rId5"/>
          <a:srcRect t="17931" b="25685"/>
          <a:stretch>
            <a:fillRect/>
          </a:stretch>
        </p:blipFill>
        <p:spPr>
          <a:xfrm>
            <a:off x="0" y="4021455"/>
            <a:ext cx="5432425" cy="2294890"/>
          </a:xfrm>
          <a:prstGeom prst="rect">
            <a:avLst/>
          </a:prstGeom>
        </p:spPr>
      </p:pic>
      <p:sp>
        <p:nvSpPr>
          <p:cNvPr id="4" name="Rectangle 9"/>
          <p:cNvSpPr>
            <a:spLocks noChangeArrowheads="1"/>
          </p:cNvSpPr>
          <p:nvPr/>
        </p:nvSpPr>
        <p:spPr bwMode="auto">
          <a:xfrm>
            <a:off x="17221200" y="581025"/>
            <a:ext cx="4321175" cy="2711512"/>
          </a:xfrm>
          <a:prstGeom prst="rect">
            <a:avLst/>
          </a:prstGeom>
          <a:noFill/>
          <a:ln>
            <a:noFill/>
          </a:ln>
        </p:spPr>
        <p:txBody>
          <a:bodyPr lIns="0" tIns="0" rIns="0" bIns="0">
            <a:spAutoFit/>
          </a:bodyPr>
          <a:lstStyle/>
          <a:p>
            <a:pPr algn="just" eaLnBrk="1" hangingPunct="1">
              <a:lnSpc>
                <a:spcPct val="140000"/>
              </a:lnSpc>
              <a:buClrTx/>
              <a:buSzTx/>
              <a:buFontTx/>
              <a:defRPr/>
            </a:pPr>
            <a:r>
              <a:rPr kumimoji="1" lang="zh-CN" altLang="en-US" noProof="0" dirty="0">
                <a:ln>
                  <a:noFill/>
                </a:ln>
                <a:effectLst/>
                <a:uLnTx/>
                <a:uFillTx/>
                <a:latin typeface="黑体" panose="02010609060101010101" pitchFamily="49" charset="-122"/>
                <a:ea typeface="黑体" panose="02010609060101010101" pitchFamily="49" charset="-122"/>
              </a:rPr>
              <a:t>  前言</a:t>
            </a:r>
          </a:p>
          <a:p>
            <a:pPr algn="just" eaLnBrk="1" hangingPunct="1">
              <a:lnSpc>
                <a:spcPct val="140000"/>
              </a:lnSpc>
              <a:buClrTx/>
              <a:buSzTx/>
              <a:buFontTx/>
              <a:defRPr/>
            </a:pPr>
            <a:endParaRPr kumimoji="1" lang="zh-CN" altLang="en-US" sz="900" noProof="0" dirty="0">
              <a:ln>
                <a:noFill/>
              </a:ln>
              <a:effectLst/>
              <a:uLnTx/>
              <a:uFillTx/>
              <a:latin typeface="+mn-ea"/>
              <a:ea typeface="+mn-ea"/>
            </a:endParaRPr>
          </a:p>
          <a:p>
            <a:pPr indent="228600" algn="just" eaLnBrk="1" hangingPunct="1">
              <a:lnSpc>
                <a:spcPct val="250000"/>
              </a:lnSpc>
              <a:buClrTx/>
              <a:buSzTx/>
              <a:buFontTx/>
              <a:defRPr/>
              <a:extLst>
                <a:ext uri="{35155182-B16C-46BC-9424-99874614C6A1}">
                  <wpsdc:indentchars xmlns:wpsdc="http://www.wps.cn/officeDocument/2017/drawingmlCustomData" xmlns="" val="200" checksum="982035570"/>
                </a:ext>
              </a:extLst>
            </a:pPr>
            <a:r>
              <a:rPr kumimoji="1" lang="zh-CN" altLang="en-US" sz="900" noProof="0" dirty="0" smtClean="0">
                <a:ln>
                  <a:noFill/>
                </a:ln>
                <a:effectLst/>
                <a:uLnTx/>
                <a:uFillTx/>
                <a:latin typeface="+mn-ea"/>
                <a:ea typeface="+mn-ea"/>
              </a:rPr>
              <a:t>高淳</a:t>
            </a:r>
            <a:r>
              <a:rPr kumimoji="1" lang="zh-CN" altLang="en-US" sz="900" noProof="0" dirty="0">
                <a:ln>
                  <a:noFill/>
                </a:ln>
                <a:effectLst/>
                <a:uLnTx/>
                <a:uFillTx/>
                <a:latin typeface="+mn-ea"/>
                <a:ea typeface="+mn-ea"/>
              </a:rPr>
              <a:t>老街历史文化</a:t>
            </a:r>
            <a:r>
              <a:rPr kumimoji="1" lang="zh-CN" altLang="en-US" sz="900" noProof="0" dirty="0" smtClean="0">
                <a:ln>
                  <a:noFill/>
                </a:ln>
                <a:effectLst/>
                <a:uLnTx/>
                <a:uFillTx/>
                <a:latin typeface="+mn-ea"/>
                <a:ea typeface="+mn-ea"/>
              </a:rPr>
              <a:t>街区是</a:t>
            </a:r>
            <a:r>
              <a:rPr kumimoji="1" lang="en-US" altLang="zh-CN" sz="900" noProof="0" dirty="0" smtClean="0">
                <a:ln>
                  <a:noFill/>
                </a:ln>
                <a:effectLst/>
                <a:uLnTx/>
                <a:uFillTx/>
                <a:latin typeface="+mn-ea"/>
                <a:ea typeface="+mn-ea"/>
              </a:rPr>
              <a:t>2016</a:t>
            </a:r>
            <a:r>
              <a:rPr kumimoji="1" lang="zh-CN" altLang="en-US" sz="900" noProof="0" dirty="0" smtClean="0">
                <a:ln>
                  <a:noFill/>
                </a:ln>
                <a:effectLst/>
                <a:uLnTx/>
                <a:uFillTx/>
                <a:latin typeface="+mn-ea"/>
                <a:ea typeface="+mn-ea"/>
              </a:rPr>
              <a:t>年由</a:t>
            </a:r>
            <a:r>
              <a:rPr kumimoji="1" lang="zh-CN" altLang="en-US" sz="900" dirty="0">
                <a:latin typeface="+mn-ea"/>
                <a:ea typeface="+mn-ea"/>
              </a:rPr>
              <a:t>江苏</a:t>
            </a:r>
            <a:r>
              <a:rPr kumimoji="1" lang="zh-CN" altLang="en-US" sz="900" noProof="0" dirty="0" smtClean="0">
                <a:ln>
                  <a:noFill/>
                </a:ln>
                <a:effectLst/>
                <a:uLnTx/>
                <a:uFillTx/>
                <a:latin typeface="+mn-ea"/>
                <a:ea typeface="+mn-ea"/>
              </a:rPr>
              <a:t>省政府批准公布的第一批江苏省历史</a:t>
            </a:r>
            <a:r>
              <a:rPr kumimoji="1" lang="zh-CN" altLang="en-US" sz="900" noProof="0" dirty="0">
                <a:ln>
                  <a:noFill/>
                </a:ln>
                <a:effectLst/>
                <a:uLnTx/>
                <a:uFillTx/>
                <a:latin typeface="+mn-ea"/>
                <a:ea typeface="+mn-ea"/>
              </a:rPr>
              <a:t>文化街区之一，本规划贯彻落实国家和江苏省对历史文化街区的保护工作要求，经法定程序公布后，将成为高淳老街历史文化街区保护和管理工作的法定依据，指导和控制街区各项建设活动。</a:t>
            </a:r>
          </a:p>
          <a:p>
            <a:pPr indent="228600" algn="just" eaLnBrk="1" hangingPunct="1">
              <a:lnSpc>
                <a:spcPct val="250000"/>
              </a:lnSpc>
              <a:buClrTx/>
              <a:buSzTx/>
              <a:buFontTx/>
              <a:defRPr/>
              <a:extLst>
                <a:ext uri="{35155182-B16C-46BC-9424-99874614C6A1}">
                  <wpsdc:indentchars xmlns:wpsdc="http://www.wps.cn/officeDocument/2017/drawingmlCustomData" xmlns="" val="200" checksum="982035570"/>
                </a:ext>
              </a:extLst>
            </a:pPr>
            <a:r>
              <a:rPr kumimoji="1" lang="zh-CN" altLang="en-US" sz="900" noProof="0" dirty="0">
                <a:ln>
                  <a:noFill/>
                </a:ln>
                <a:effectLst/>
                <a:uLnTx/>
                <a:uFillTx/>
                <a:latin typeface="+mn-ea"/>
                <a:ea typeface="+mn-ea"/>
              </a:rPr>
              <a:t>根据《中华人民共和国城乡规划法》，现将经市政府批复的</a:t>
            </a:r>
            <a:r>
              <a:rPr kumimoji="1" lang="zh-CN" altLang="en-US" sz="900" noProof="0" dirty="0" smtClean="0">
                <a:ln>
                  <a:noFill/>
                </a:ln>
                <a:effectLst/>
                <a:uLnTx/>
                <a:uFillTx/>
                <a:latin typeface="+mn-ea"/>
                <a:ea typeface="+mn-ea"/>
              </a:rPr>
              <a:t>《南京高淳老街历史文化街区保护规划（</a:t>
            </a:r>
            <a:r>
              <a:rPr kumimoji="1" lang="en-US" altLang="zh-CN" sz="900" noProof="0" dirty="0" smtClean="0">
                <a:ln>
                  <a:noFill/>
                </a:ln>
                <a:effectLst/>
                <a:uLnTx/>
                <a:uFillTx/>
                <a:latin typeface="+mn-lt"/>
                <a:ea typeface="+mn-ea"/>
              </a:rPr>
              <a:t>2021</a:t>
            </a:r>
            <a:r>
              <a:rPr kumimoji="1" lang="en-US" altLang="zh-CN" sz="900" noProof="0" dirty="0" smtClean="0">
                <a:ln>
                  <a:noFill/>
                </a:ln>
                <a:effectLst/>
                <a:uLnTx/>
                <a:uFillTx/>
                <a:latin typeface="+mn-ea"/>
                <a:ea typeface="+mn-ea"/>
              </a:rPr>
              <a:t>-</a:t>
            </a:r>
            <a:r>
              <a:rPr kumimoji="1" lang="en-US" altLang="zh-CN" sz="900" noProof="0" dirty="0" smtClean="0">
                <a:ln>
                  <a:noFill/>
                </a:ln>
                <a:effectLst/>
                <a:uLnTx/>
                <a:uFillTx/>
                <a:latin typeface="+mn-lt"/>
                <a:ea typeface="+mn-ea"/>
              </a:rPr>
              <a:t>2035</a:t>
            </a:r>
            <a:r>
              <a:rPr kumimoji="1" lang="zh-CN" altLang="en-US" sz="900" noProof="0" dirty="0" smtClean="0">
                <a:ln>
                  <a:noFill/>
                </a:ln>
                <a:effectLst/>
                <a:uLnTx/>
                <a:uFillTx/>
                <a:latin typeface="+mn-ea"/>
                <a:ea typeface="+mn-ea"/>
              </a:rPr>
              <a:t>年）》</a:t>
            </a:r>
            <a:r>
              <a:rPr kumimoji="1" lang="zh-CN" altLang="en-US" sz="900" noProof="0" dirty="0">
                <a:ln>
                  <a:noFill/>
                </a:ln>
                <a:effectLst/>
                <a:uLnTx/>
                <a:uFillTx/>
                <a:latin typeface="+mn-ea"/>
                <a:ea typeface="+mn-ea"/>
              </a:rPr>
              <a:t>向社会予以公布。</a:t>
            </a:r>
          </a:p>
          <a:p>
            <a:endParaRPr kumimoji="1" lang="zh-CN" altLang="en-US" sz="900" noProof="0" dirty="0">
              <a:ln>
                <a:noFill/>
              </a:ln>
              <a:effectLst/>
              <a:uLnTx/>
              <a:uFillTx/>
              <a:latin typeface="+mn-ea"/>
              <a:ea typeface="+mn-ea"/>
            </a:endParaRPr>
          </a:p>
        </p:txBody>
      </p:sp>
      <p:pic>
        <p:nvPicPr>
          <p:cNvPr id="5" name="图片 4"/>
          <p:cNvPicPr>
            <a:picLocks noChangeAspect="1"/>
          </p:cNvPicPr>
          <p:nvPr/>
        </p:nvPicPr>
        <p:blipFill>
          <a:blip r:embed="rId6"/>
          <a:srcRect t="18349"/>
          <a:stretch>
            <a:fillRect/>
          </a:stretch>
        </p:blipFill>
        <p:spPr>
          <a:xfrm>
            <a:off x="12080875" y="7397115"/>
            <a:ext cx="4602480" cy="25628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5"/>
          <a:stretch>
            <a:fillRect/>
          </a:stretch>
        </a:blipFill>
        <a:effectLst/>
      </p:bgPr>
    </p:bg>
    <p:spTree>
      <p:nvGrpSpPr>
        <p:cNvPr id="1" name=""/>
        <p:cNvGrpSpPr/>
        <p:nvPr/>
      </p:nvGrpSpPr>
      <p:grpSpPr>
        <a:xfrm>
          <a:off x="0" y="0"/>
          <a:ext cx="0" cy="0"/>
          <a:chOff x="0" y="0"/>
          <a:chExt cx="0" cy="0"/>
        </a:xfrm>
      </p:grpSpPr>
      <p:sp>
        <p:nvSpPr>
          <p:cNvPr id="2" name="Rectangle 7"/>
          <p:cNvSpPr>
            <a:spLocks noChangeArrowheads="1"/>
          </p:cNvSpPr>
          <p:nvPr/>
        </p:nvSpPr>
        <p:spPr bwMode="auto">
          <a:xfrm>
            <a:off x="5670550" y="4011772"/>
            <a:ext cx="5130800" cy="414020"/>
          </a:xfrm>
          <a:prstGeom prst="rect">
            <a:avLst/>
          </a:prstGeom>
          <a:noFill/>
          <a:ln>
            <a:noFill/>
          </a:ln>
        </p:spPr>
        <p:txBody>
          <a:bodyPr anchor="ctr">
            <a:spAutoFit/>
          </a:bodyPr>
          <a:lstStyle>
            <a:lvl1pPr>
              <a:spcBef>
                <a:spcPct val="20000"/>
              </a:spcBef>
              <a:buChar char="•"/>
              <a:defRPr kumimoji="1" sz="66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5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50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41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41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9pPr>
          </a:lstStyle>
          <a:p>
            <a:pPr marL="0" marR="0" lvl="0" algn="l" defTabSz="914400" rtl="0" eaLnBrk="0" fontAlgn="base" latinLnBrk="0" hangingPunct="0">
              <a:lnSpc>
                <a:spcPct val="150000"/>
              </a:lnSpc>
              <a:buClr>
                <a:schemeClr val="accent2"/>
              </a:buClr>
              <a:buSzPct val="110000"/>
              <a:buFontTx/>
              <a:buNone/>
              <a:defRPr/>
            </a:pPr>
            <a:r>
              <a:rPr kumimoji="1" lang="zh-CN" altLang="en-US" sz="1400" b="1" i="0" u="none" strike="noStrike" kern="1200" cap="none" spc="0" normalizeH="0" baseline="0" noProof="0" dirty="0" smtClean="0">
                <a:ln>
                  <a:noFill/>
                </a:ln>
                <a:solidFill>
                  <a:schemeClr val="tx1"/>
                </a:solidFill>
                <a:effectLst/>
                <a:uLnTx/>
                <a:uFillTx/>
                <a:latin typeface="+mn-lt"/>
                <a:ea typeface="华文细黑" charset="0"/>
                <a:cs typeface="+mn-cs"/>
              </a:rPr>
              <a:t>重要保护对象的确定</a:t>
            </a:r>
          </a:p>
        </p:txBody>
      </p:sp>
      <p:sp>
        <p:nvSpPr>
          <p:cNvPr id="6147" name="Line 2"/>
          <p:cNvSpPr/>
          <p:nvPr/>
        </p:nvSpPr>
        <p:spPr>
          <a:xfrm flipH="1">
            <a:off x="5562081" y="771525"/>
            <a:ext cx="519" cy="10160635"/>
          </a:xfrm>
          <a:prstGeom prst="line">
            <a:avLst/>
          </a:prstGeom>
          <a:ln w="9525" cap="flat" cmpd="sng">
            <a:solidFill>
              <a:schemeClr val="tx1"/>
            </a:solidFill>
            <a:prstDash val="solid"/>
            <a:headEnd type="none" w="med" len="med"/>
            <a:tailEnd type="none" w="med" len="med"/>
          </a:ln>
        </p:spPr>
      </p:sp>
      <p:sp>
        <p:nvSpPr>
          <p:cNvPr id="6148" name="Line 3"/>
          <p:cNvSpPr/>
          <p:nvPr/>
        </p:nvSpPr>
        <p:spPr>
          <a:xfrm flipH="1" flipV="1">
            <a:off x="16611600" y="771521"/>
            <a:ext cx="11120" cy="10160639"/>
          </a:xfrm>
          <a:prstGeom prst="line">
            <a:avLst/>
          </a:prstGeom>
          <a:ln w="9525" cap="flat" cmpd="sng">
            <a:solidFill>
              <a:schemeClr val="tx1"/>
            </a:solidFill>
            <a:prstDash val="solid"/>
            <a:headEnd type="none" w="med" len="med"/>
            <a:tailEnd type="none" w="med" len="med"/>
          </a:ln>
        </p:spPr>
      </p:sp>
      <p:sp>
        <p:nvSpPr>
          <p:cNvPr id="6150" name="Rectangle 122"/>
          <p:cNvSpPr>
            <a:spLocks noChangeArrowheads="1"/>
          </p:cNvSpPr>
          <p:nvPr/>
        </p:nvSpPr>
        <p:spPr bwMode="auto">
          <a:xfrm>
            <a:off x="404813" y="772160"/>
            <a:ext cx="5119688" cy="1703070"/>
          </a:xfrm>
          <a:prstGeom prst="rect">
            <a:avLst/>
          </a:prstGeom>
          <a:noFill/>
          <a:ln>
            <a:noFill/>
          </a:ln>
        </p:spPr>
        <p:txBody>
          <a:bodyPr>
            <a:spAutoFit/>
          </a:bodyPr>
          <a:lstStyle>
            <a:lvl1pPr indent="266700">
              <a:defRPr kumimoji="1" sz="1400">
                <a:solidFill>
                  <a:schemeClr val="tx1"/>
                </a:solidFill>
                <a:latin typeface="Times New Roman" panose="02020603050405020304" pitchFamily="18" charset="0"/>
                <a:ea typeface="宋体" panose="02010600030101010101" pitchFamily="2" charset="-122"/>
              </a:defRPr>
            </a:lvl1pPr>
            <a:lvl2pPr marL="742950" indent="-285750">
              <a:defRPr kumimoji="1" sz="1400">
                <a:solidFill>
                  <a:schemeClr val="tx1"/>
                </a:solidFill>
                <a:latin typeface="Times New Roman" panose="02020603050405020304" pitchFamily="18" charset="0"/>
                <a:ea typeface="宋体" panose="02010600030101010101" pitchFamily="2" charset="-122"/>
              </a:defRPr>
            </a:lvl2pPr>
            <a:lvl3pPr marL="1143000" indent="-228600">
              <a:defRPr kumimoji="1" sz="1400">
                <a:solidFill>
                  <a:schemeClr val="tx1"/>
                </a:solidFill>
                <a:latin typeface="Times New Roman" panose="02020603050405020304" pitchFamily="18" charset="0"/>
                <a:ea typeface="宋体" panose="02010600030101010101" pitchFamily="2" charset="-122"/>
              </a:defRPr>
            </a:lvl3pPr>
            <a:lvl4pPr marL="1600200" indent="-228600">
              <a:defRPr kumimoji="1" sz="1400">
                <a:solidFill>
                  <a:schemeClr val="tx1"/>
                </a:solidFill>
                <a:latin typeface="Times New Roman" panose="02020603050405020304" pitchFamily="18" charset="0"/>
                <a:ea typeface="宋体" panose="02010600030101010101" pitchFamily="2" charset="-122"/>
              </a:defRPr>
            </a:lvl4pPr>
            <a:lvl5pPr marL="2057400" indent="-228600">
              <a:defRPr kumimoji="1" sz="1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9pPr>
          </a:lstStyle>
          <a:p>
            <a:pPr marR="0" lvl="0" indent="0" algn="l" defTabSz="914400" rtl="0" eaLnBrk="1" hangingPunct="1">
              <a:lnSpc>
                <a:spcPct val="200000"/>
              </a:lnSpc>
              <a:buClrTx/>
              <a:buSzTx/>
              <a:buFontTx/>
              <a:buNone/>
              <a:defRPr/>
            </a:pPr>
            <a:r>
              <a:rPr kumimoji="1" lang="zh-CN" altLang="en-US" sz="1400" b="1" i="0" u="none" strike="noStrike" kern="1200" cap="none" spc="0" normalizeH="0" baseline="0" noProof="0" dirty="0">
                <a:ln>
                  <a:noFill/>
                </a:ln>
                <a:solidFill>
                  <a:schemeClr val="tx1"/>
                </a:solidFill>
                <a:effectLst/>
                <a:uLnTx/>
                <a:uFillTx/>
                <a:latin typeface="+mn-lt"/>
                <a:ea typeface="华文细黑" charset="0"/>
                <a:cs typeface="+mn-cs"/>
                <a:sym typeface="华文细黑" charset="0"/>
              </a:rPr>
              <a:t>项目区位与</a:t>
            </a:r>
            <a:r>
              <a:rPr kumimoji="1" lang="zh-CN" altLang="en-US" sz="1400" b="1" i="0" u="none" strike="noStrike" kern="1200" cap="none" spc="0" normalizeH="0" baseline="0" noProof="0" dirty="0" smtClean="0">
                <a:ln>
                  <a:noFill/>
                </a:ln>
                <a:solidFill>
                  <a:schemeClr val="tx1"/>
                </a:solidFill>
                <a:effectLst/>
                <a:uLnTx/>
                <a:uFillTx/>
                <a:latin typeface="+mn-lt"/>
                <a:ea typeface="华文细黑" charset="0"/>
                <a:cs typeface="+mn-cs"/>
                <a:sym typeface="华文细黑" charset="0"/>
              </a:rPr>
              <a:t>背景</a:t>
            </a:r>
          </a:p>
          <a:p>
            <a:pPr lvl="0" eaLnBrk="1" hangingPunct="1">
              <a:lnSpc>
                <a:spcPct val="150000"/>
              </a:lnSpc>
              <a:spcBef>
                <a:spcPct val="20000"/>
              </a:spcBef>
              <a:defRPr/>
            </a:pPr>
            <a:r>
              <a:rPr lang="en-US" altLang="zh-CN" sz="1200" dirty="0">
                <a:latin typeface="华文细黑" panose="02010600040101010101" pitchFamily="2" charset="-122"/>
                <a:ea typeface="华文细黑" panose="02010600040101010101" pitchFamily="2" charset="-122"/>
                <a:sym typeface="+mn-ea"/>
              </a:rPr>
              <a:t> </a:t>
            </a:r>
            <a:r>
              <a:rPr lang="en-US" altLang="zh-CN" sz="1200" noProof="0" dirty="0" smtClean="0">
                <a:ln>
                  <a:noFill/>
                </a:ln>
                <a:effectLst/>
                <a:uLnTx/>
                <a:uFillTx/>
                <a:latin typeface="华文细黑" panose="02010600040101010101" pitchFamily="2" charset="-122"/>
                <a:ea typeface="华文细黑" panose="02010600040101010101" pitchFamily="2" charset="-122"/>
                <a:sym typeface="+mn-ea"/>
              </a:rPr>
              <a:t>高淳老街位于南京市高淳区淳溪街道，紧邻官溪河，是高淳历史城区的重要组成部分。</a:t>
            </a:r>
            <a:r>
              <a:rPr lang="en-US" altLang="zh-CN" sz="1200" noProof="0" dirty="0" smtClean="0">
                <a:ln>
                  <a:noFill/>
                </a:ln>
                <a:effectLst/>
                <a:uLnTx/>
                <a:uFillTx/>
                <a:latin typeface="+mn-lt"/>
                <a:ea typeface="华文细黑" panose="02010600040101010101" pitchFamily="2" charset="-122"/>
                <a:sym typeface="+mn-ea"/>
              </a:rPr>
              <a:t>2016</a:t>
            </a:r>
            <a:r>
              <a:rPr lang="en-US" altLang="zh-CN" sz="1200" noProof="0" dirty="0" smtClean="0">
                <a:ln>
                  <a:noFill/>
                </a:ln>
                <a:effectLst/>
                <a:uLnTx/>
                <a:uFillTx/>
                <a:latin typeface="华文细黑" panose="02010600040101010101" pitchFamily="2" charset="-122"/>
                <a:ea typeface="华文细黑" panose="02010600040101010101" pitchFamily="2" charset="-122"/>
                <a:sym typeface="+mn-ea"/>
              </a:rPr>
              <a:t>年</a:t>
            </a:r>
            <a:r>
              <a:rPr lang="en-US" altLang="zh-CN" sz="1200" dirty="0">
                <a:latin typeface="华文细黑" panose="02010600040101010101" pitchFamily="2" charset="-122"/>
                <a:ea typeface="华文细黑" panose="02010600040101010101" pitchFamily="2" charset="-122"/>
                <a:sym typeface="+mn-ea"/>
              </a:rPr>
              <a:t>，</a:t>
            </a:r>
            <a:r>
              <a:rPr lang="en-US" altLang="zh-CN" sz="1200" dirty="0" err="1" smtClean="0">
                <a:latin typeface="华文细黑" panose="02010600040101010101" pitchFamily="2" charset="-122"/>
                <a:ea typeface="华文细黑" panose="02010600040101010101" pitchFamily="2" charset="-122"/>
                <a:sym typeface="+mn-ea"/>
              </a:rPr>
              <a:t>高淳老街由</a:t>
            </a:r>
            <a:r>
              <a:rPr lang="zh-CN" altLang="en-US" sz="1200" smtClean="0">
                <a:latin typeface="华文细黑" panose="02010600040101010101" pitchFamily="2" charset="-122"/>
                <a:ea typeface="华文细黑" panose="02010600040101010101" pitchFamily="2" charset="-122"/>
                <a:sym typeface="+mn-ea"/>
              </a:rPr>
              <a:t>江苏</a:t>
            </a:r>
            <a:r>
              <a:rPr lang="en-US" altLang="zh-CN" sz="1200" smtClean="0">
                <a:latin typeface="华文细黑" panose="02010600040101010101" pitchFamily="2" charset="-122"/>
                <a:ea typeface="华文细黑" panose="02010600040101010101" pitchFamily="2" charset="-122"/>
                <a:sym typeface="+mn-ea"/>
              </a:rPr>
              <a:t>省政府</a:t>
            </a:r>
            <a:r>
              <a:rPr lang="zh-CN" altLang="en-US" sz="1200" dirty="0" smtClean="0">
                <a:latin typeface="华文细黑" panose="02010600040101010101" pitchFamily="2" charset="-122"/>
                <a:ea typeface="华文细黑" panose="02010600040101010101" pitchFamily="2" charset="-122"/>
                <a:sym typeface="+mn-ea"/>
              </a:rPr>
              <a:t>批准</a:t>
            </a:r>
            <a:r>
              <a:rPr lang="zh-CN" altLang="en-US" sz="1200" dirty="0">
                <a:latin typeface="华文细黑" panose="02010600040101010101" pitchFamily="2" charset="-122"/>
                <a:ea typeface="华文细黑" panose="02010600040101010101" pitchFamily="2" charset="-122"/>
                <a:sym typeface="+mn-ea"/>
              </a:rPr>
              <a:t>公布</a:t>
            </a:r>
            <a:r>
              <a:rPr lang="en-US" altLang="zh-CN" sz="1200" dirty="0" err="1" smtClean="0">
                <a:latin typeface="华文细黑" panose="02010600040101010101" pitchFamily="2" charset="-122"/>
                <a:ea typeface="华文细黑" panose="02010600040101010101" pitchFamily="2" charset="-122"/>
                <a:sym typeface="+mn-ea"/>
              </a:rPr>
              <a:t>为第一批江苏省历史文化街区</a:t>
            </a:r>
            <a:r>
              <a:rPr lang="en-US" altLang="zh-CN" sz="1200" noProof="0" dirty="0" smtClean="0">
                <a:ln>
                  <a:noFill/>
                </a:ln>
                <a:effectLst/>
                <a:uLnTx/>
                <a:uFillTx/>
                <a:latin typeface="华文细黑" panose="02010600040101010101" pitchFamily="2" charset="-122"/>
                <a:ea typeface="华文细黑" panose="02010600040101010101" pitchFamily="2" charset="-122"/>
                <a:sym typeface="+mn-ea"/>
              </a:rPr>
              <a:t>。</a:t>
            </a:r>
          </a:p>
          <a:p>
            <a:pPr marL="0" marR="0" lvl="0" algn="l" defTabSz="914400" rtl="0" eaLnBrk="1" fontAlgn="base" latinLnBrk="0" hangingPunct="1">
              <a:lnSpc>
                <a:spcPct val="150000"/>
              </a:lnSpc>
              <a:spcBef>
                <a:spcPct val="20000"/>
              </a:spcBef>
              <a:buClrTx/>
              <a:buSzTx/>
              <a:buFontTx/>
              <a:buNone/>
              <a:defRPr/>
            </a:pPr>
            <a:endParaRPr kumimoji="1" lang="en-US" altLang="zh-CN" sz="1200" b="0" i="0" u="none" strike="noStrike" kern="1200" cap="none" spc="0" normalizeH="0" baseline="0" noProof="0" dirty="0">
              <a:ln>
                <a:noFill/>
              </a:ln>
              <a:solidFill>
                <a:schemeClr val="tx1"/>
              </a:solidFill>
              <a:effectLst/>
              <a:uLnTx/>
              <a:uFillTx/>
              <a:latin typeface="+mn-lt"/>
              <a:ea typeface="华文细黑" charset="0"/>
              <a:cs typeface="+mn-cs"/>
            </a:endParaRPr>
          </a:p>
        </p:txBody>
      </p:sp>
      <p:sp>
        <p:nvSpPr>
          <p:cNvPr id="3" name="Text Box 181"/>
          <p:cNvSpPr txBox="1"/>
          <p:nvPr/>
        </p:nvSpPr>
        <p:spPr>
          <a:xfrm>
            <a:off x="16611600" y="1201738"/>
            <a:ext cx="5022850" cy="537210"/>
          </a:xfrm>
          <a:prstGeom prst="rect">
            <a:avLst/>
          </a:prstGeom>
          <a:noFill/>
          <a:ln w="9525">
            <a:noFill/>
          </a:ln>
        </p:spPr>
        <p:txBody>
          <a:bodyPr>
            <a:spAutoFit/>
          </a:bodyPr>
          <a:lstStyle/>
          <a:p>
            <a:pPr eaLnBrk="1" hangingPunct="1"/>
            <a:endParaRPr lang="zh-CN" altLang="en-US" sz="1100" dirty="0">
              <a:solidFill>
                <a:srgbClr val="FF0000"/>
              </a:solidFill>
              <a:latin typeface="华文细黑" charset="0"/>
              <a:ea typeface="华文细黑" charset="0"/>
              <a:sym typeface="华文细黑" charset="0"/>
            </a:endParaRPr>
          </a:p>
          <a:p>
            <a:pPr eaLnBrk="1" hangingPunct="1">
              <a:lnSpc>
                <a:spcPct val="150000"/>
              </a:lnSpc>
            </a:pPr>
            <a:endParaRPr lang="zh-CN" altLang="en-US" sz="1200" dirty="0">
              <a:latin typeface="华文细黑" charset="0"/>
              <a:ea typeface="华文细黑" charset="0"/>
              <a:sym typeface="华文细黑" charset="0"/>
            </a:endParaRPr>
          </a:p>
        </p:txBody>
      </p:sp>
      <p:sp>
        <p:nvSpPr>
          <p:cNvPr id="6151" name="Text Box 6"/>
          <p:cNvSpPr txBox="1"/>
          <p:nvPr/>
        </p:nvSpPr>
        <p:spPr>
          <a:xfrm>
            <a:off x="16597630" y="786130"/>
            <a:ext cx="5309870" cy="1861185"/>
          </a:xfrm>
          <a:prstGeom prst="rect">
            <a:avLst/>
          </a:prstGeom>
          <a:noFill/>
          <a:ln w="9525">
            <a:noFill/>
          </a:ln>
        </p:spPr>
        <p:txBody>
          <a:bodyPr wrap="square">
            <a:spAutoFit/>
          </a:bodyPr>
          <a:lstStyle/>
          <a:p>
            <a:pPr algn="l" eaLnBrk="1" hangingPunct="1">
              <a:lnSpc>
                <a:spcPct val="200000"/>
              </a:lnSpc>
              <a:spcBef>
                <a:spcPct val="20000"/>
              </a:spcBef>
              <a:buClrTx/>
              <a:buSzTx/>
              <a:buFontTx/>
              <a:defRPr/>
            </a:pPr>
            <a:r>
              <a:rPr kumimoji="1" lang="zh-CN" altLang="en-US" b="1" noProof="0" dirty="0">
                <a:ln>
                  <a:noFill/>
                </a:ln>
                <a:effectLst/>
                <a:uLnTx/>
                <a:uFillTx/>
                <a:latin typeface="+mn-lt"/>
                <a:ea typeface="华文细黑" charset="0"/>
                <a:sym typeface="华文细黑" charset="0"/>
              </a:rPr>
              <a:t>展示利用结构</a:t>
            </a:r>
          </a:p>
          <a:p>
            <a:pPr algn="l" eaLnBrk="1" hangingPunct="1">
              <a:lnSpc>
                <a:spcPct val="150000"/>
              </a:lnSpc>
              <a:buClrTx/>
              <a:buSzTx/>
              <a:buFontTx/>
              <a:buNone/>
              <a:defRPr/>
            </a:pPr>
            <a:r>
              <a:rPr kumimoji="1" lang="en-US" altLang="zh-CN" sz="1200" noProof="0" dirty="0">
                <a:ln>
                  <a:noFill/>
                </a:ln>
                <a:effectLst/>
                <a:uLnTx/>
                <a:uFillTx/>
                <a:latin typeface="+mn-lt"/>
                <a:ea typeface="华文细黑" charset="0"/>
                <a:sym typeface="+mn-ea"/>
              </a:rPr>
              <a:t>      </a:t>
            </a:r>
            <a:r>
              <a:rPr kumimoji="1" lang="en-US" altLang="zh-CN" sz="1200" noProof="0" dirty="0" smtClean="0">
                <a:ln>
                  <a:noFill/>
                </a:ln>
                <a:effectLst/>
                <a:uLnTx/>
                <a:uFillTx/>
                <a:latin typeface="+mn-lt"/>
                <a:ea typeface="华文细黑" charset="0"/>
                <a:sym typeface="+mn-ea"/>
              </a:rPr>
              <a:t> </a:t>
            </a:r>
            <a:r>
              <a:rPr kumimoji="1" lang="en-US" altLang="zh-CN" sz="1200" noProof="0" dirty="0" err="1" smtClean="0">
                <a:ln>
                  <a:noFill/>
                </a:ln>
                <a:effectLst/>
                <a:uLnTx/>
                <a:uFillTx/>
                <a:latin typeface="+mn-lt"/>
                <a:ea typeface="华文细黑" charset="0"/>
                <a:sym typeface="+mn-ea"/>
              </a:rPr>
              <a:t>规划中山大街</a:t>
            </a:r>
            <a:r>
              <a:rPr kumimoji="1" lang="en-US" altLang="zh-CN" sz="1200" noProof="0" dirty="0" err="1">
                <a:ln>
                  <a:noFill/>
                </a:ln>
                <a:effectLst/>
                <a:uLnTx/>
                <a:uFillTx/>
                <a:latin typeface="+mn-lt"/>
                <a:ea typeface="华文细黑" charset="0"/>
                <a:sym typeface="+mn-ea"/>
              </a:rPr>
              <a:t>、县府路、官溪路三条展示利用轴线，八片特色文化展示区：中山大街</a:t>
            </a:r>
            <a:r>
              <a:rPr kumimoji="1" lang="en-US" altLang="zh-CN" sz="1200" noProof="0" dirty="0" smtClean="0">
                <a:ln>
                  <a:noFill/>
                </a:ln>
                <a:effectLst/>
                <a:uLnTx/>
                <a:uFillTx/>
                <a:latin typeface="+mn-lt"/>
                <a:ea typeface="华文细黑" charset="0"/>
                <a:sym typeface="+mn-ea"/>
              </a:rPr>
              <a:t>——</a:t>
            </a:r>
            <a:r>
              <a:rPr kumimoji="1" lang="en-US" altLang="zh-CN" sz="1200" noProof="0" dirty="0" err="1" smtClean="0">
                <a:ln>
                  <a:noFill/>
                </a:ln>
                <a:effectLst/>
                <a:uLnTx/>
                <a:uFillTx/>
                <a:latin typeface="+mn-lt"/>
                <a:ea typeface="华文细黑" charset="0"/>
                <a:sym typeface="+mn-ea"/>
              </a:rPr>
              <a:t>传统服务业商业历史文化轴</a:t>
            </a:r>
            <a:r>
              <a:rPr kumimoji="1" lang="en-US" altLang="zh-CN" sz="1200" noProof="0" dirty="0" err="1">
                <a:ln>
                  <a:noFill/>
                </a:ln>
                <a:effectLst/>
                <a:uLnTx/>
                <a:uFillTx/>
                <a:latin typeface="+mn-lt"/>
                <a:ea typeface="华文细黑" charset="0"/>
                <a:sym typeface="+mn-ea"/>
              </a:rPr>
              <a:t>、县府路</a:t>
            </a:r>
            <a:r>
              <a:rPr kumimoji="1" lang="en-US" altLang="zh-CN" sz="1200" noProof="0" dirty="0">
                <a:ln>
                  <a:noFill/>
                </a:ln>
                <a:effectLst/>
                <a:uLnTx/>
                <a:uFillTx/>
                <a:latin typeface="+mn-lt"/>
                <a:ea typeface="华文细黑" charset="0"/>
                <a:sym typeface="+mn-ea"/>
              </a:rPr>
              <a:t>——日常生活休闲轴、官溪路——</a:t>
            </a:r>
            <a:r>
              <a:rPr kumimoji="1" lang="en-US" altLang="zh-CN" sz="1200" noProof="0" dirty="0" err="1" smtClean="0">
                <a:ln>
                  <a:noFill/>
                </a:ln>
                <a:effectLst/>
                <a:uLnTx/>
                <a:uFillTx/>
                <a:latin typeface="+mn-lt"/>
                <a:ea typeface="华文细黑" charset="0"/>
                <a:sym typeface="+mn-ea"/>
              </a:rPr>
              <a:t>运河文化体验轴</a:t>
            </a:r>
            <a:r>
              <a:rPr kumimoji="1" lang="zh-CN" altLang="en-US" sz="1200" noProof="0" dirty="0" smtClean="0">
                <a:ln>
                  <a:noFill/>
                </a:ln>
                <a:effectLst/>
                <a:uLnTx/>
                <a:uFillTx/>
                <a:latin typeface="+mn-lt"/>
                <a:ea typeface="华文细黑" charset="0"/>
                <a:sym typeface="+mn-ea"/>
              </a:rPr>
              <a:t>。</a:t>
            </a:r>
            <a:endParaRPr kumimoji="1" lang="zh-CN" altLang="en-US" sz="1200" noProof="0" dirty="0">
              <a:ln>
                <a:noFill/>
              </a:ln>
              <a:effectLst/>
              <a:uLnTx/>
              <a:uFillTx/>
              <a:latin typeface="+mn-lt"/>
              <a:ea typeface="华文细黑" charset="0"/>
              <a:sym typeface="华文细黑" charset="0"/>
            </a:endParaRPr>
          </a:p>
          <a:p>
            <a:pPr>
              <a:lnSpc>
                <a:spcPct val="150000"/>
              </a:lnSpc>
            </a:pPr>
            <a:r>
              <a:rPr kumimoji="1" lang="zh-CN" altLang="en-US" sz="1400" b="1" noProof="0" dirty="0">
                <a:ln>
                  <a:noFill/>
                </a:ln>
                <a:effectLst/>
                <a:uLnTx/>
                <a:uFillTx/>
                <a:latin typeface="+mn-lt"/>
                <a:ea typeface="华文细黑" charset="0"/>
                <a:sym typeface="华文细黑" charset="0"/>
              </a:rPr>
              <a:t>道路交通规划</a:t>
            </a:r>
          </a:p>
          <a:p>
            <a:pPr algn="l">
              <a:lnSpc>
                <a:spcPct val="100000"/>
              </a:lnSpc>
              <a:buClrTx/>
              <a:buSzTx/>
              <a:buFont typeface="Wingdings" panose="05000000000000000000" charset="0"/>
            </a:pPr>
            <a:endParaRPr kumimoji="1" lang="zh-CN" altLang="en-US" sz="1200" noProof="0" dirty="0">
              <a:ln>
                <a:noFill/>
              </a:ln>
              <a:effectLst/>
              <a:uLnTx/>
              <a:uFillTx/>
              <a:latin typeface="+mn-lt"/>
              <a:ea typeface="华文细黑" charset="0"/>
              <a:sym typeface="华文细黑" charset="0"/>
            </a:endParaRPr>
          </a:p>
        </p:txBody>
      </p:sp>
      <p:sp>
        <p:nvSpPr>
          <p:cNvPr id="5139" name="Rectangle 7"/>
          <p:cNvSpPr>
            <a:spLocks noChangeArrowheads="1"/>
          </p:cNvSpPr>
          <p:nvPr/>
        </p:nvSpPr>
        <p:spPr bwMode="auto">
          <a:xfrm>
            <a:off x="10737533" y="757555"/>
            <a:ext cx="5829300" cy="1353185"/>
          </a:xfrm>
          <a:prstGeom prst="rect">
            <a:avLst/>
          </a:prstGeom>
          <a:noFill/>
          <a:ln>
            <a:noFill/>
          </a:ln>
        </p:spPr>
        <p:txBody>
          <a:bodyPr anchor="ctr">
            <a:spAutoFit/>
          </a:bodyPr>
          <a:lstStyle>
            <a:lvl1pPr>
              <a:spcBef>
                <a:spcPct val="20000"/>
              </a:spcBef>
              <a:buChar char="•"/>
              <a:defRPr kumimoji="1" sz="66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5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50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41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41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9pPr>
          </a:lstStyle>
          <a:p>
            <a:pPr marL="0" marR="0" lvl="0" algn="l" defTabSz="914400" rtl="0" eaLnBrk="1" fontAlgn="base" latinLnBrk="0" hangingPunct="1">
              <a:lnSpc>
                <a:spcPct val="200000"/>
              </a:lnSpc>
              <a:buClrTx/>
              <a:buSzTx/>
              <a:buFontTx/>
              <a:buNone/>
              <a:defRPr/>
            </a:pPr>
            <a:r>
              <a:rPr kumimoji="1" lang="zh-CN" altLang="en-US" sz="1400" b="1" i="0" u="none" strike="noStrike" kern="1200" cap="none" spc="0" normalizeH="0" baseline="0" noProof="0" dirty="0">
                <a:ln>
                  <a:noFill/>
                </a:ln>
                <a:solidFill>
                  <a:schemeClr val="tx1"/>
                </a:solidFill>
                <a:effectLst/>
                <a:uLnTx/>
                <a:uFillTx/>
                <a:latin typeface="+mn-lt"/>
                <a:ea typeface="华文细黑" charset="0"/>
                <a:cs typeface="+mn-cs"/>
              </a:rPr>
              <a:t>功能发展定位与人口</a:t>
            </a:r>
          </a:p>
          <a:p>
            <a:pPr marL="0" marR="0" lvl="0" indent="0" algn="l" defTabSz="914400" rtl="0" eaLnBrk="1" fontAlgn="base" latinLnBrk="0" hangingPunct="1">
              <a:lnSpc>
                <a:spcPct val="150000"/>
              </a:lnSpc>
              <a:spcBef>
                <a:spcPct val="0"/>
              </a:spcBef>
              <a:spcAft>
                <a:spcPct val="0"/>
              </a:spcAft>
              <a:buClrTx/>
              <a:buSzTx/>
              <a:buFontTx/>
              <a:buNone/>
              <a:defRPr/>
            </a:pPr>
            <a:r>
              <a:rPr kumimoji="1" lang="en-US" altLang="zh-CN" sz="1200" b="0" i="0" u="none" strike="noStrike" kern="1200" cap="none" spc="0" normalizeH="0" baseline="0" noProof="0" dirty="0">
                <a:ln>
                  <a:noFill/>
                </a:ln>
                <a:solidFill>
                  <a:schemeClr val="tx1"/>
                </a:solidFill>
                <a:effectLst/>
                <a:uLnTx/>
                <a:uFillTx/>
                <a:latin typeface="+mn-lt"/>
                <a:ea typeface="华文细黑" charset="0"/>
                <a:cs typeface="+mn-cs"/>
              </a:rPr>
              <a:t>     </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   </a:t>
            </a:r>
            <a:r>
              <a:rPr kumimoji="1" lang="zh-CN" altLang="en-US" sz="1200" b="0" i="0" u="none" strike="noStrike" kern="1200" cap="none" spc="0" normalizeH="0" baseline="0" noProof="0" dirty="0">
                <a:ln>
                  <a:noFill/>
                </a:ln>
                <a:solidFill>
                  <a:schemeClr val="tx1"/>
                </a:solidFill>
                <a:effectLst/>
                <a:uLnTx/>
                <a:uFillTx/>
                <a:latin typeface="+mn-lt"/>
                <a:ea typeface="华文细黑" charset="0"/>
                <a:cs typeface="+mn-cs"/>
              </a:rPr>
              <a:t>高淳老街作为华东地区明清老街之代表，是独具江南圩田特色的运河文化展示区、新四军东征江苏第一站的红色研学基地、江苏传统民俗非遗沉浸式活态体验街区</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。按人均</a:t>
            </a:r>
            <a:r>
              <a:rPr lang="en-US" altLang="zh-CN" sz="1200" dirty="0" smtClean="0">
                <a:latin typeface="+mn-lt"/>
                <a:ea typeface="华文细黑" charset="0"/>
              </a:rPr>
              <a:t>40</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平方米</a:t>
            </a:r>
            <a:r>
              <a:rPr kumimoji="1" lang="zh-CN" altLang="en-US" sz="1200" b="0" i="0" u="none" strike="noStrike" kern="1200" cap="none" spc="0" normalizeH="0" baseline="0" noProof="0" dirty="0">
                <a:ln>
                  <a:noFill/>
                </a:ln>
                <a:solidFill>
                  <a:schemeClr val="tx1"/>
                </a:solidFill>
                <a:effectLst/>
                <a:uLnTx/>
                <a:uFillTx/>
                <a:latin typeface="+mn-lt"/>
                <a:ea typeface="华文细黑" charset="0"/>
                <a:cs typeface="+mn-cs"/>
              </a:rPr>
              <a:t>计算，适宜容纳居住</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人口</a:t>
            </a:r>
            <a:r>
              <a:rPr lang="en-US" altLang="zh-CN" sz="1200" dirty="0" smtClean="0">
                <a:latin typeface="+mn-lt"/>
                <a:ea typeface="华文细黑" charset="0"/>
              </a:rPr>
              <a:t>810</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人</a:t>
            </a:r>
            <a:r>
              <a:rPr kumimoji="1" lang="zh-CN" altLang="en-US" sz="1200" b="0" i="0" u="none" strike="noStrike" kern="1200" cap="none" spc="0" normalizeH="0" baseline="0" noProof="0" dirty="0">
                <a:ln>
                  <a:noFill/>
                </a:ln>
                <a:solidFill>
                  <a:schemeClr val="tx1"/>
                </a:solidFill>
                <a:effectLst/>
                <a:uLnTx/>
                <a:uFillTx/>
                <a:latin typeface="+mn-lt"/>
                <a:ea typeface="华文细黑" charset="0"/>
                <a:cs typeface="+mn-cs"/>
              </a:rPr>
              <a:t>。</a:t>
            </a:r>
          </a:p>
        </p:txBody>
      </p:sp>
      <p:sp>
        <p:nvSpPr>
          <p:cNvPr id="6155" name="Text Box 2"/>
          <p:cNvSpPr txBox="1"/>
          <p:nvPr/>
        </p:nvSpPr>
        <p:spPr>
          <a:xfrm>
            <a:off x="0" y="211138"/>
            <a:ext cx="22098000" cy="465455"/>
          </a:xfrm>
          <a:prstGeom prst="rect">
            <a:avLst/>
          </a:prstGeom>
          <a:noFill/>
          <a:ln w="9525">
            <a:noFill/>
          </a:ln>
        </p:spPr>
        <p:txBody>
          <a:bodyPr lIns="96695" tIns="48344" rIns="96695" bIns="48344">
            <a:spAutoFit/>
          </a:bodyPr>
          <a:lstStyle/>
          <a:p>
            <a:pPr algn="ctr">
              <a:spcBef>
                <a:spcPct val="50000"/>
              </a:spcBef>
              <a:buClrTx/>
              <a:buSzTx/>
              <a:buFontTx/>
            </a:pPr>
            <a:r>
              <a:rPr lang="zh-CN" altLang="en-US" sz="2400" b="1" dirty="0">
                <a:solidFill>
                  <a:schemeClr val="tx1"/>
                </a:solidFill>
                <a:latin typeface="黑体" panose="02010609060101010101" pitchFamily="49" charset="-122"/>
                <a:ea typeface="黑体" panose="02010609060101010101" pitchFamily="49" charset="-122"/>
                <a:sym typeface="+mn-ea"/>
              </a:rPr>
              <a:t>南京高淳老街历史文化街区保护规划（</a:t>
            </a:r>
            <a:r>
              <a:rPr lang="en-US" altLang="zh-CN" sz="2400" b="1" dirty="0">
                <a:solidFill>
                  <a:schemeClr val="tx1"/>
                </a:solidFill>
                <a:latin typeface="+mj-lt"/>
                <a:ea typeface="黑体" panose="02010609060101010101" pitchFamily="49" charset="-122"/>
                <a:sym typeface="+mn-ea"/>
              </a:rPr>
              <a:t>2021</a:t>
            </a:r>
            <a:r>
              <a:rPr lang="en-US" altLang="zh-CN" sz="2400" b="1" dirty="0">
                <a:solidFill>
                  <a:schemeClr val="tx1"/>
                </a:solidFill>
                <a:latin typeface="黑体" panose="02010609060101010101" pitchFamily="49" charset="-122"/>
                <a:ea typeface="黑体" panose="02010609060101010101" pitchFamily="49" charset="-122"/>
                <a:sym typeface="+mn-ea"/>
              </a:rPr>
              <a:t>-</a:t>
            </a:r>
            <a:r>
              <a:rPr lang="en-US" altLang="zh-CN" sz="2400" b="1" dirty="0">
                <a:solidFill>
                  <a:schemeClr val="tx1"/>
                </a:solidFill>
                <a:latin typeface="+mj-lt"/>
                <a:ea typeface="黑体" panose="02010609060101010101" pitchFamily="49" charset="-122"/>
                <a:sym typeface="+mn-ea"/>
              </a:rPr>
              <a:t>2035</a:t>
            </a:r>
            <a:r>
              <a:rPr lang="zh-CN" altLang="en-US" sz="2400" b="1" dirty="0">
                <a:solidFill>
                  <a:schemeClr val="tx1"/>
                </a:solidFill>
                <a:latin typeface="黑体" panose="02010609060101010101" pitchFamily="49" charset="-122"/>
                <a:ea typeface="黑体" panose="02010609060101010101" pitchFamily="49" charset="-122"/>
                <a:sym typeface="+mn-ea"/>
              </a:rPr>
              <a:t>年）</a:t>
            </a:r>
            <a:r>
              <a:rPr lang="zh-CN" altLang="en-US" sz="2400" b="1" dirty="0">
                <a:solidFill>
                  <a:schemeClr val="tx1"/>
                </a:solidFill>
                <a:latin typeface="黑体" panose="02010609060101010101" pitchFamily="49" charset="-122"/>
                <a:ea typeface="黑体" panose="02010609060101010101" pitchFamily="49" charset="-122"/>
              </a:rPr>
              <a:t>公布</a:t>
            </a:r>
          </a:p>
        </p:txBody>
      </p:sp>
      <p:sp>
        <p:nvSpPr>
          <p:cNvPr id="157" name="Text Box 12"/>
          <p:cNvSpPr txBox="1">
            <a:spLocks noChangeArrowheads="1"/>
          </p:cNvSpPr>
          <p:nvPr/>
        </p:nvSpPr>
        <p:spPr bwMode="auto">
          <a:xfrm>
            <a:off x="20939760" y="19050"/>
            <a:ext cx="1242695" cy="321945"/>
          </a:xfrm>
          <a:prstGeom prst="rect">
            <a:avLst/>
          </a:prstGeom>
          <a:noFill/>
          <a:ln>
            <a:noFill/>
          </a:ln>
        </p:spPr>
        <p:txBody>
          <a:bodyPr wrap="square">
            <a:spAutoFit/>
          </a:bodyPr>
          <a:lstStyle>
            <a:lvl1pPr eaLnBrk="0" hangingPunct="0">
              <a:defRPr kumimoji="1" sz="1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1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1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1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1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1" lang="zh-CN" altLang="en-US" sz="600" b="1" i="0" u="none" strike="noStrike" kern="1200" cap="none" spc="0" normalizeH="0" baseline="0" noProof="0" dirty="0">
                <a:ln>
                  <a:noFill/>
                </a:ln>
                <a:solidFill>
                  <a:schemeClr val="bg1"/>
                </a:solidFill>
                <a:effectLst/>
                <a:uLnTx/>
                <a:uFillTx/>
                <a:latin typeface="+mn-ea"/>
                <a:ea typeface="+mn-ea"/>
                <a:cs typeface="+mn-cs"/>
              </a:rPr>
              <a:t>南京高淳老街历史文化街区</a:t>
            </a:r>
          </a:p>
          <a:p>
            <a:pPr marL="0" marR="0" lvl="0" indent="0" algn="l" defTabSz="914400" rtl="0" eaLnBrk="1" fontAlgn="base" latinLnBrk="0" hangingPunct="1">
              <a:lnSpc>
                <a:spcPct val="100000"/>
              </a:lnSpc>
              <a:spcBef>
                <a:spcPct val="50000"/>
              </a:spcBef>
              <a:spcAft>
                <a:spcPct val="0"/>
              </a:spcAft>
              <a:buClrTx/>
              <a:buSzTx/>
              <a:buFontTx/>
              <a:buNone/>
              <a:defRPr/>
            </a:pPr>
            <a:r>
              <a:rPr kumimoji="1" lang="zh-CN" altLang="en-US" sz="600" b="1" i="0" u="none" strike="noStrike" kern="1200" cap="none" spc="0" normalizeH="0" baseline="0" noProof="0" dirty="0">
                <a:ln>
                  <a:noFill/>
                </a:ln>
                <a:solidFill>
                  <a:schemeClr val="bg1"/>
                </a:solidFill>
                <a:effectLst/>
                <a:uLnTx/>
                <a:uFillTx/>
                <a:latin typeface="+mn-ea"/>
                <a:ea typeface="+mn-ea"/>
                <a:cs typeface="+mn-cs"/>
              </a:rPr>
              <a:t>保护规划（</a:t>
            </a:r>
            <a:r>
              <a:rPr kumimoji="1" lang="en-US" altLang="zh-CN" sz="600" b="1" i="0" u="none" strike="noStrike" kern="1200" cap="none" spc="0" normalizeH="0" baseline="0" noProof="0" dirty="0">
                <a:ln>
                  <a:noFill/>
                </a:ln>
                <a:solidFill>
                  <a:schemeClr val="bg1"/>
                </a:solidFill>
                <a:effectLst/>
                <a:uLnTx/>
                <a:uFillTx/>
                <a:latin typeface="+mn-ea"/>
                <a:ea typeface="+mn-ea"/>
                <a:cs typeface="+mn-cs"/>
              </a:rPr>
              <a:t>2021-2035</a:t>
            </a:r>
            <a:r>
              <a:rPr kumimoji="1" lang="zh-CN" altLang="en-US" sz="600" b="1" i="0" u="none" strike="noStrike" kern="1200" cap="none" spc="0" normalizeH="0" baseline="0" noProof="0" dirty="0">
                <a:ln>
                  <a:noFill/>
                </a:ln>
                <a:solidFill>
                  <a:schemeClr val="bg1"/>
                </a:solidFill>
                <a:effectLst/>
                <a:uLnTx/>
                <a:uFillTx/>
                <a:latin typeface="+mn-ea"/>
                <a:ea typeface="+mn-ea"/>
                <a:cs typeface="+mn-cs"/>
              </a:rPr>
              <a:t>年）公布</a:t>
            </a:r>
          </a:p>
        </p:txBody>
      </p:sp>
      <p:cxnSp>
        <p:nvCxnSpPr>
          <p:cNvPr id="6157" name="直接连接符 34"/>
          <p:cNvCxnSpPr/>
          <p:nvPr/>
        </p:nvCxnSpPr>
        <p:spPr>
          <a:xfrm>
            <a:off x="0" y="771525"/>
            <a:ext cx="22098000" cy="0"/>
          </a:xfrm>
          <a:prstGeom prst="line">
            <a:avLst/>
          </a:prstGeom>
          <a:ln w="9525" cap="flat" cmpd="sng">
            <a:solidFill>
              <a:schemeClr val="tx1"/>
            </a:solidFill>
            <a:prstDash val="solid"/>
            <a:headEnd type="none" w="med" len="med"/>
            <a:tailEnd type="none" w="med" len="med"/>
          </a:ln>
        </p:spPr>
      </p:cxnSp>
      <p:sp>
        <p:nvSpPr>
          <p:cNvPr id="6178" name="Text Box 181"/>
          <p:cNvSpPr txBox="1">
            <a:spLocks noChangeArrowheads="1"/>
          </p:cNvSpPr>
          <p:nvPr/>
        </p:nvSpPr>
        <p:spPr bwMode="auto">
          <a:xfrm>
            <a:off x="16643028" y="3130550"/>
            <a:ext cx="5358765" cy="1985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kumimoji="1" sz="1400">
                <a:solidFill>
                  <a:schemeClr val="tx1"/>
                </a:solidFill>
                <a:latin typeface="Times New Roman" panose="02020603050405020304" pitchFamily="18" charset="0"/>
                <a:ea typeface="宋体" panose="02010600030101010101" pitchFamily="2" charset="-122"/>
              </a:defRPr>
            </a:lvl1pPr>
            <a:lvl2pPr marL="742950" indent="-285750">
              <a:defRPr kumimoji="1" sz="1400">
                <a:solidFill>
                  <a:schemeClr val="tx1"/>
                </a:solidFill>
                <a:latin typeface="Times New Roman" panose="02020603050405020304" pitchFamily="18" charset="0"/>
                <a:ea typeface="宋体" panose="02010600030101010101" pitchFamily="2" charset="-122"/>
              </a:defRPr>
            </a:lvl2pPr>
            <a:lvl3pPr marL="1143000" indent="-228600">
              <a:defRPr kumimoji="1" sz="1400">
                <a:solidFill>
                  <a:schemeClr val="tx1"/>
                </a:solidFill>
                <a:latin typeface="Times New Roman" panose="02020603050405020304" pitchFamily="18" charset="0"/>
                <a:ea typeface="宋体" panose="02010600030101010101" pitchFamily="2" charset="-122"/>
              </a:defRPr>
            </a:lvl3pPr>
            <a:lvl4pPr marL="1600200" indent="-228600">
              <a:defRPr kumimoji="1" sz="1400">
                <a:solidFill>
                  <a:schemeClr val="tx1"/>
                </a:solidFill>
                <a:latin typeface="Times New Roman" panose="02020603050405020304" pitchFamily="18" charset="0"/>
                <a:ea typeface="宋体" panose="02010600030101010101" pitchFamily="2" charset="-122"/>
              </a:defRPr>
            </a:lvl4pPr>
            <a:lvl5pPr marL="2057400" indent="-228600">
              <a:defRPr kumimoji="1" sz="1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9pPr>
          </a:lstStyle>
          <a:p>
            <a:pPr marL="0" marR="0" lvl="0" algn="l" defTabSz="914400" rtl="0" eaLnBrk="1" fontAlgn="base" latinLnBrk="0" hangingPunct="1">
              <a:lnSpc>
                <a:spcPct val="150000"/>
              </a:lnSpc>
              <a:buClrTx/>
              <a:buSzTx/>
              <a:buFontTx/>
              <a:buNone/>
              <a:defRPr/>
            </a:pPr>
            <a:r>
              <a:rPr kumimoji="1" lang="zh-CN" altLang="en-US" sz="1400" b="1" i="0" u="none" strike="noStrike" kern="1200" cap="none" spc="0" normalizeH="0" baseline="0" noProof="0" dirty="0" smtClean="0">
                <a:ln>
                  <a:noFill/>
                </a:ln>
                <a:solidFill>
                  <a:schemeClr val="tx1"/>
                </a:solidFill>
                <a:effectLst/>
                <a:uLnTx/>
                <a:uFillTx/>
                <a:latin typeface="+mn-lt"/>
                <a:ea typeface="华文细黑" charset="0"/>
                <a:cs typeface="+mn-cs"/>
              </a:rPr>
              <a:t>建筑高度控制</a:t>
            </a:r>
            <a:endPar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endParaRPr>
          </a:p>
          <a:p>
            <a:pPr marR="0" lvl="0" indent="304800" algn="l" defTabSz="914400" rtl="0" eaLnBrk="1" hangingPunct="1">
              <a:lnSpc>
                <a:spcPct val="150000"/>
              </a:lnSpc>
              <a:spcBef>
                <a:spcPct val="0"/>
              </a:spcBef>
              <a:spcAft>
                <a:spcPct val="0"/>
              </a:spcAft>
              <a:buClrTx/>
              <a:buSzTx/>
              <a:buFontTx/>
              <a:buNone/>
              <a:defRPr/>
              <a:extLst>
                <a:ext uri="{35155182-B16C-46BC-9424-99874614C6A1}">
                  <wpsdc:indentchars xmlns:wpsdc="http://www.wps.cn/officeDocument/2017/drawingmlCustomData" xmlns="" val="200" checksum="1077528236"/>
                </a:ext>
              </a:extLst>
            </a:pP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不可移动文物、历史建筑、传统风貌建筑严格控制维持原高度。</a:t>
            </a:r>
          </a:p>
          <a:p>
            <a:pPr marR="0" lvl="0" indent="304800" algn="l" defTabSz="914400" rtl="0" eaLnBrk="1" hangingPunct="1">
              <a:lnSpc>
                <a:spcPct val="150000"/>
              </a:lnSpc>
              <a:spcBef>
                <a:spcPct val="0"/>
              </a:spcBef>
              <a:spcAft>
                <a:spcPct val="0"/>
              </a:spcAft>
              <a:buClrTx/>
              <a:buSzTx/>
              <a:buFontTx/>
              <a:buNone/>
              <a:defRPr/>
              <a:extLst>
                <a:ext uri="{35155182-B16C-46BC-9424-99874614C6A1}">
                  <wpsdc:indentchars xmlns:wpsdc="http://www.wps.cn/officeDocument/2017/drawingmlCustomData" xmlns="" val="200" checksum="1077528236"/>
                </a:ext>
              </a:extLst>
            </a:pP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核心保护范围内新建建筑严格控制并维持为</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1</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层</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-2</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层，一层建筑檐口高度</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4米，屋脊高度</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6米；二层建筑檐口高度</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8米，屋脊高度</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9米。</a:t>
            </a:r>
          </a:p>
          <a:p>
            <a:pPr marR="0" lvl="0" indent="304800" algn="l" defTabSz="914400" rtl="0" eaLnBrk="1" hangingPunct="1">
              <a:lnSpc>
                <a:spcPct val="150000"/>
              </a:lnSpc>
              <a:spcBef>
                <a:spcPct val="0"/>
              </a:spcBef>
              <a:spcAft>
                <a:spcPct val="0"/>
              </a:spcAft>
              <a:buClrTx/>
              <a:buSzTx/>
              <a:buFontTx/>
              <a:buNone/>
              <a:defRPr/>
              <a:extLst>
                <a:ext uri="{35155182-B16C-46BC-9424-99874614C6A1}">
                  <wpsdc:indentchars xmlns:wpsdc="http://www.wps.cn/officeDocument/2017/drawingmlCustomData" xmlns="" val="200" checksum="1077528236"/>
                </a:ext>
              </a:extLst>
            </a:pP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核心保护范围外分两级进行高度控制。老街东侧及崇仁街两侧，建筑高度不突破老街东侧现状，新建、改扩建建筑高度</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12米。其他区域新建、改扩建建筑高度</a:t>
            </a:r>
            <a:r>
              <a:rPr kumimoji="1" lang="en-US" altLang="zh-CN" sz="1200" b="0" i="0" u="none" strike="noStrike" kern="1200" cap="none" spc="0" normalizeH="0" baseline="0" noProof="0" dirty="0" smtClean="0">
                <a:ln>
                  <a:noFill/>
                </a:ln>
                <a:solidFill>
                  <a:schemeClr val="tx1"/>
                </a:solidFill>
                <a:effectLst/>
                <a:uLnTx/>
                <a:uFillTx/>
                <a:latin typeface="+mn-lt"/>
                <a:ea typeface="华文细黑" charset="0"/>
                <a:cs typeface="+mn-cs"/>
              </a:rPr>
              <a:t>≤</a:t>
            </a:r>
            <a:r>
              <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rPr>
              <a:t>18米。</a:t>
            </a:r>
          </a:p>
        </p:txBody>
      </p:sp>
      <p:sp>
        <p:nvSpPr>
          <p:cNvPr id="11" name="Rectangle 122"/>
          <p:cNvSpPr>
            <a:spLocks noChangeArrowheads="1"/>
          </p:cNvSpPr>
          <p:nvPr/>
        </p:nvSpPr>
        <p:spPr bwMode="auto">
          <a:xfrm>
            <a:off x="5669598" y="757555"/>
            <a:ext cx="5132388" cy="3365500"/>
          </a:xfrm>
          <a:prstGeom prst="rect">
            <a:avLst/>
          </a:prstGeom>
          <a:noFill/>
          <a:ln>
            <a:noFill/>
          </a:ln>
        </p:spPr>
        <p:txBody>
          <a:bodyPr>
            <a:spAutoFit/>
          </a:bodyPr>
          <a:lstStyle>
            <a:lvl1pPr indent="266700">
              <a:defRPr kumimoji="1" sz="1400">
                <a:solidFill>
                  <a:schemeClr val="tx1"/>
                </a:solidFill>
                <a:latin typeface="Times New Roman" panose="02020603050405020304" pitchFamily="18" charset="0"/>
                <a:ea typeface="宋体" panose="02010600030101010101" pitchFamily="2" charset="-122"/>
              </a:defRPr>
            </a:lvl1pPr>
            <a:lvl2pPr marL="742950" indent="-285750">
              <a:defRPr kumimoji="1" sz="1400">
                <a:solidFill>
                  <a:schemeClr val="tx1"/>
                </a:solidFill>
                <a:latin typeface="Times New Roman" panose="02020603050405020304" pitchFamily="18" charset="0"/>
                <a:ea typeface="宋体" panose="02010600030101010101" pitchFamily="2" charset="-122"/>
              </a:defRPr>
            </a:lvl2pPr>
            <a:lvl3pPr marL="1143000" indent="-228600">
              <a:defRPr kumimoji="1" sz="1400">
                <a:solidFill>
                  <a:schemeClr val="tx1"/>
                </a:solidFill>
                <a:latin typeface="Times New Roman" panose="02020603050405020304" pitchFamily="18" charset="0"/>
                <a:ea typeface="宋体" panose="02010600030101010101" pitchFamily="2" charset="-122"/>
              </a:defRPr>
            </a:lvl3pPr>
            <a:lvl4pPr marL="1600200" indent="-228600">
              <a:defRPr kumimoji="1" sz="1400">
                <a:solidFill>
                  <a:schemeClr val="tx1"/>
                </a:solidFill>
                <a:latin typeface="Times New Roman" panose="02020603050405020304" pitchFamily="18" charset="0"/>
                <a:ea typeface="宋体" panose="02010600030101010101" pitchFamily="2" charset="-122"/>
              </a:defRPr>
            </a:lvl4pPr>
            <a:lvl5pPr marL="2057400" indent="-228600">
              <a:defRPr kumimoji="1" sz="1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9pPr>
          </a:lstStyle>
          <a:p>
            <a:pPr marR="0" lvl="0" indent="0" algn="l" defTabSz="914400" rtl="0" eaLnBrk="1" hangingPunct="1">
              <a:lnSpc>
                <a:spcPct val="200000"/>
              </a:lnSpc>
              <a:buClrTx/>
              <a:buSzTx/>
              <a:buFontTx/>
              <a:buNone/>
              <a:defRPr/>
            </a:pPr>
            <a:r>
              <a:rPr kumimoji="1" lang="zh-CN" altLang="en-US" sz="1400" b="1" i="0" u="none" strike="noStrike" kern="1200" cap="none" spc="0" normalizeH="0" baseline="0" noProof="0" dirty="0">
                <a:ln>
                  <a:noFill/>
                </a:ln>
                <a:solidFill>
                  <a:schemeClr val="tx1"/>
                </a:solidFill>
                <a:effectLst/>
                <a:uLnTx/>
                <a:uFillTx/>
                <a:latin typeface="+mn-lt"/>
                <a:ea typeface="华文细黑" charset="0"/>
                <a:cs typeface="+mn-cs"/>
              </a:rPr>
              <a:t>特色与价值总结</a:t>
            </a:r>
          </a:p>
          <a:p>
            <a:pPr marL="0" marR="0" lvl="0" indent="266700" algn="l" defTabSz="914400" rtl="0" eaLnBrk="1" fontAlgn="base" latinLnBrk="0" hangingPunct="1">
              <a:lnSpc>
                <a:spcPct val="150000"/>
              </a:lnSpc>
              <a:spcBef>
                <a:spcPct val="20000"/>
              </a:spcBef>
              <a:buClr>
                <a:schemeClr val="accent2"/>
              </a:buClr>
              <a:buSzPct val="110000"/>
              <a:buFontTx/>
              <a:buNone/>
              <a:defRPr/>
            </a:pPr>
            <a:r>
              <a:rPr kumimoji="1" lang="zh-CN" altLang="en-US" sz="1200" b="1" i="0" u="none" strike="noStrike" kern="1200" cap="none" spc="0" normalizeH="0" baseline="0" noProof="0" dirty="0" smtClean="0">
                <a:ln>
                  <a:noFill/>
                </a:ln>
                <a:solidFill>
                  <a:schemeClr val="tx1"/>
                </a:solidFill>
                <a:effectLst/>
                <a:uLnTx/>
                <a:uFillTx/>
                <a:latin typeface="+mn-lt"/>
                <a:ea typeface="华文细黑" charset="0"/>
                <a:cs typeface="+mn-cs"/>
              </a:rPr>
              <a:t>  特色</a:t>
            </a:r>
            <a:r>
              <a:rPr kumimoji="1" lang="zh-CN" altLang="en-US" sz="1200" b="1" i="0" u="none" strike="noStrike" kern="1200" cap="none" spc="0" normalizeH="0" baseline="0" noProof="0" dirty="0">
                <a:ln>
                  <a:noFill/>
                </a:ln>
                <a:solidFill>
                  <a:schemeClr val="tx1"/>
                </a:solidFill>
                <a:effectLst/>
                <a:uLnTx/>
                <a:uFillTx/>
                <a:latin typeface="+mn-lt"/>
                <a:ea typeface="华文细黑" charset="0"/>
                <a:cs typeface="+mn-cs"/>
              </a:rPr>
              <a:t>：</a:t>
            </a:r>
            <a:r>
              <a:rPr kumimoji="1" lang="zh-CN" altLang="en-US" sz="1200" i="0" u="none" strike="noStrike" kern="1200" cap="none" spc="0" normalizeH="0" baseline="0" noProof="0" dirty="0">
                <a:ln>
                  <a:noFill/>
                </a:ln>
                <a:solidFill>
                  <a:schemeClr val="tx1"/>
                </a:solidFill>
                <a:effectLst/>
                <a:uLnTx/>
                <a:uFillTx/>
                <a:latin typeface="+mn-lt"/>
                <a:ea typeface="华文细黑" charset="0"/>
                <a:cs typeface="+mn-cs"/>
              </a:rPr>
              <a:t>高淳老街是江苏省乃至华东地区保存最为完整的明清古街；是历史上苏皖间边贸的重要节点与商业中心；是新四军东征进军江苏的第一站，高淳人民抗战期间忠心向党、忠贞不屈的斗争精神的见证地；是南京乃至江苏民俗文化资源最为丰富、氛围最为浓厚的历史文化街区。</a:t>
            </a:r>
          </a:p>
          <a:p>
            <a:pPr marL="0" marR="0" lvl="0" indent="266700" algn="l" defTabSz="914400" rtl="0" eaLnBrk="1" fontAlgn="base" latinLnBrk="0" hangingPunct="1">
              <a:lnSpc>
                <a:spcPct val="150000"/>
              </a:lnSpc>
              <a:spcBef>
                <a:spcPct val="20000"/>
              </a:spcBef>
              <a:buClr>
                <a:schemeClr val="accent2"/>
              </a:buClr>
              <a:buSzPct val="110000"/>
              <a:buFontTx/>
              <a:buNone/>
              <a:defRPr/>
            </a:pPr>
            <a:r>
              <a:rPr kumimoji="1" lang="zh-CN" altLang="en-US" sz="1200" b="1" i="0" u="none" strike="noStrike" kern="1200" cap="none" spc="0" normalizeH="0" baseline="0" noProof="0" dirty="0" smtClean="0">
                <a:ln>
                  <a:noFill/>
                </a:ln>
                <a:solidFill>
                  <a:schemeClr val="tx1"/>
                </a:solidFill>
                <a:effectLst/>
                <a:uLnTx/>
                <a:uFillTx/>
                <a:latin typeface="+mn-lt"/>
                <a:ea typeface="华文细黑" charset="0"/>
                <a:cs typeface="+mn-cs"/>
              </a:rPr>
              <a:t> 价值</a:t>
            </a:r>
            <a:r>
              <a:rPr kumimoji="1" lang="zh-CN" altLang="en-US" sz="1200" b="1" i="0" u="none" strike="noStrike" kern="1200" cap="none" spc="0" normalizeH="0" baseline="0" noProof="0" dirty="0">
                <a:ln>
                  <a:noFill/>
                </a:ln>
                <a:solidFill>
                  <a:schemeClr val="tx1"/>
                </a:solidFill>
                <a:effectLst/>
                <a:uLnTx/>
                <a:uFillTx/>
                <a:latin typeface="+mn-lt"/>
                <a:ea typeface="华文细黑" charset="0"/>
                <a:cs typeface="+mn-cs"/>
              </a:rPr>
              <a:t>：</a:t>
            </a:r>
            <a:r>
              <a:rPr kumimoji="1" lang="zh-CN" altLang="en-US" sz="1200" i="0" u="none" strike="noStrike" kern="1200" cap="none" spc="0" normalizeH="0" baseline="0" noProof="0" dirty="0">
                <a:ln>
                  <a:noFill/>
                </a:ln>
                <a:solidFill>
                  <a:schemeClr val="tx1"/>
                </a:solidFill>
                <a:effectLst/>
                <a:uLnTx/>
                <a:uFillTx/>
                <a:latin typeface="+mn-lt"/>
                <a:ea typeface="华文细黑" charset="0"/>
                <a:cs typeface="+mn-cs"/>
              </a:rPr>
              <a:t>高淳老街历史悠久、遗存丰富，是研究江南水乡在水运商贸、城镇发展、革命历程与建筑演进等方面的重要实物载体；其兼具物质与非物质文化遗产，深刻体现了运河文化、民俗传统与红色精神；街区内融合江南水乡风貌与徽派特色的建筑群，具有独特的艺术价值；而自宋元以来持续发展的圩区水系与传统民居营造技艺，为探索古代水利技术、商贸布局与建筑科学提供了真实且详实的范例。</a:t>
            </a:r>
          </a:p>
        </p:txBody>
      </p:sp>
      <p:graphicFrame>
        <p:nvGraphicFramePr>
          <p:cNvPr id="8" name="表格 7"/>
          <p:cNvGraphicFramePr/>
          <p:nvPr>
            <p:extLst>
              <p:ext uri="{D42A27DB-BD31-4B8C-83A1-F6EECF244321}">
                <p14:modId xmlns:p14="http://schemas.microsoft.com/office/powerpoint/2010/main" val="2905784256"/>
              </p:ext>
            </p:extLst>
          </p:nvPr>
        </p:nvGraphicFramePr>
        <p:xfrm>
          <a:off x="5672714" y="4425792"/>
          <a:ext cx="4897955" cy="5880740"/>
        </p:xfrm>
        <a:graphic>
          <a:graphicData uri="http://schemas.openxmlformats.org/drawingml/2006/table">
            <a:tbl>
              <a:tblPr/>
              <a:tblGrid>
                <a:gridCol w="162560">
                  <a:extLst>
                    <a:ext uri="{9D8B030D-6E8A-4147-A177-3AD203B41FA5}">
                      <a16:colId xmlns:a16="http://schemas.microsoft.com/office/drawing/2014/main" val="20000"/>
                    </a:ext>
                  </a:extLst>
                </a:gridCol>
                <a:gridCol w="880745">
                  <a:extLst>
                    <a:ext uri="{9D8B030D-6E8A-4147-A177-3AD203B41FA5}">
                      <a16:colId xmlns:a16="http://schemas.microsoft.com/office/drawing/2014/main" val="20001"/>
                    </a:ext>
                  </a:extLst>
                </a:gridCol>
                <a:gridCol w="1259840">
                  <a:extLst>
                    <a:ext uri="{9D8B030D-6E8A-4147-A177-3AD203B41FA5}">
                      <a16:colId xmlns:a16="http://schemas.microsoft.com/office/drawing/2014/main" val="20002"/>
                    </a:ext>
                  </a:extLst>
                </a:gridCol>
                <a:gridCol w="2594810">
                  <a:extLst>
                    <a:ext uri="{9D8B030D-6E8A-4147-A177-3AD203B41FA5}">
                      <a16:colId xmlns:a16="http://schemas.microsoft.com/office/drawing/2014/main" val="20003"/>
                    </a:ext>
                  </a:extLst>
                </a:gridCol>
              </a:tblGrid>
              <a:tr h="0">
                <a:tc gridSpan="4">
                  <a:txBody>
                    <a:bodyPr/>
                    <a:lstStyle/>
                    <a:p>
                      <a:pPr marL="0" indent="0" algn="ctr">
                        <a:lnSpc>
                          <a:spcPct val="150000"/>
                        </a:lnSpc>
                        <a:spcBef>
                          <a:spcPts val="600"/>
                        </a:spcBef>
                        <a:spcAft>
                          <a:spcPts val="600"/>
                        </a:spcAft>
                      </a:pPr>
                      <a:r>
                        <a:rPr lang="zh-CN" sz="900" b="1" dirty="0">
                          <a:solidFill>
                            <a:srgbClr val="000000"/>
                          </a:solidFill>
                          <a:latin typeface="华文细黑" charset="0"/>
                          <a:ea typeface="华文细黑" charset="0"/>
                        </a:rPr>
                        <a:t>表：历史文化街区核心保护范围内重要保护对象</a:t>
                      </a:r>
                      <a:r>
                        <a:rPr lang="zh-CN" sz="900" b="1" dirty="0" smtClean="0">
                          <a:solidFill>
                            <a:srgbClr val="000000"/>
                          </a:solidFill>
                          <a:latin typeface="华文细黑" charset="0"/>
                          <a:ea typeface="华文细黑" charset="0"/>
                        </a:rPr>
                        <a:t>一览表</a:t>
                      </a:r>
                      <a:endParaRPr lang="zh-CN" sz="900" b="1" dirty="0">
                        <a:solidFill>
                          <a:srgbClr val="000000"/>
                        </a:solidFill>
                        <a:latin typeface="华文细黑" charset="0"/>
                        <a:ea typeface="华文细黑" charset="0"/>
                      </a:endParaRP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xBody>
                    <a:bodyPr/>
                    <a:lstStyle/>
                    <a:p>
                      <a:endParaRPr lang="zh-CN"/>
                    </a:p>
                  </a:txBody>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00"/>
                  </a:ext>
                </a:extLst>
              </a:tr>
              <a:tr h="0">
                <a:tc gridSpan="2">
                  <a:txBody>
                    <a:bodyPr/>
                    <a:lstStyle/>
                    <a:p>
                      <a:pPr marL="0" indent="0" algn="ctr">
                        <a:lnSpc>
                          <a:spcPct val="150000"/>
                        </a:lnSpc>
                        <a:spcBef>
                          <a:spcPts val="600"/>
                        </a:spcBef>
                        <a:spcAft>
                          <a:spcPts val="600"/>
                        </a:spcAft>
                      </a:pPr>
                      <a:r>
                        <a:rPr lang="zh-CN" sz="900" b="1">
                          <a:latin typeface="华文细黑" charset="0"/>
                          <a:ea typeface="华文细黑" charset="0"/>
                        </a:rPr>
                        <a:t>遗存类别</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gridSpan="2">
                  <a:txBody>
                    <a:bodyPr/>
                    <a:lstStyle/>
                    <a:p>
                      <a:pPr marL="0" indent="0" algn="ctr">
                        <a:lnSpc>
                          <a:spcPct val="150000"/>
                        </a:lnSpc>
                        <a:spcBef>
                          <a:spcPts val="600"/>
                        </a:spcBef>
                        <a:spcAft>
                          <a:spcPts val="600"/>
                        </a:spcAft>
                      </a:pPr>
                      <a:r>
                        <a:rPr lang="zh-CN" sz="900" b="1" dirty="0">
                          <a:latin typeface="华文细黑" charset="0"/>
                          <a:ea typeface="华文细黑" charset="0"/>
                        </a:rPr>
                        <a:t>具体对象</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01"/>
                  </a:ext>
                </a:extLst>
              </a:tr>
              <a:tr h="0">
                <a:tc rowSpan="10">
                  <a:txBody>
                    <a:bodyPr/>
                    <a:lstStyle/>
                    <a:p>
                      <a:pPr marL="0" indent="0" algn="ctr">
                        <a:lnSpc>
                          <a:spcPct val="150000"/>
                        </a:lnSpc>
                        <a:spcBef>
                          <a:spcPts val="600"/>
                        </a:spcBef>
                        <a:spcAft>
                          <a:spcPts val="600"/>
                        </a:spcAft>
                      </a:pPr>
                      <a:r>
                        <a:rPr lang="zh-CN" sz="900">
                          <a:latin typeface="华文细黑" charset="0"/>
                          <a:ea typeface="华文细黑" charset="0"/>
                        </a:rPr>
                        <a:t>物质文化遗产</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rowSpan="4">
                  <a:txBody>
                    <a:bodyPr/>
                    <a:lstStyle/>
                    <a:p>
                      <a:pPr marL="0" indent="0" algn="ctr">
                        <a:lnSpc>
                          <a:spcPct val="150000"/>
                        </a:lnSpc>
                        <a:spcBef>
                          <a:spcPts val="600"/>
                        </a:spcBef>
                        <a:spcAft>
                          <a:spcPts val="600"/>
                        </a:spcAft>
                      </a:pPr>
                      <a:r>
                        <a:rPr lang="zh-CN" sz="900">
                          <a:latin typeface="华文细黑" charset="0"/>
                          <a:ea typeface="华文细黑" charset="0"/>
                        </a:rPr>
                        <a:t>历史空间格局</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ts val="600"/>
                        </a:spcBef>
                        <a:spcAft>
                          <a:spcPts val="600"/>
                        </a:spcAft>
                      </a:pPr>
                      <a:r>
                        <a:rPr lang="zh-CN" sz="900">
                          <a:latin typeface="华文细黑" charset="0"/>
                          <a:ea typeface="华文细黑" charset="0"/>
                        </a:rPr>
                        <a:t>整体格局：街区与河共生、河街一体的空间格局</a:t>
                      </a:r>
                      <a:endParaRPr lang="zh-CN" sz="900">
                        <a:highlight>
                          <a:srgbClr val="FFFF00"/>
                        </a:highlight>
                        <a:latin typeface="华文细黑" charset="0"/>
                        <a:ea typeface="华文细黑" charset="0"/>
                      </a:endParaRP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02"/>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gridSpan="2">
                  <a:txBody>
                    <a:bodyPr/>
                    <a:lstStyle/>
                    <a:p>
                      <a:pPr marL="0" indent="0" algn="ctr">
                        <a:lnSpc>
                          <a:spcPct val="150000"/>
                        </a:lnSpc>
                        <a:spcBef>
                          <a:spcPts val="600"/>
                        </a:spcBef>
                        <a:spcAft>
                          <a:spcPts val="600"/>
                        </a:spcAft>
                      </a:pPr>
                      <a:r>
                        <a:rPr lang="zh-CN" sz="900" dirty="0">
                          <a:latin typeface="华文细黑" charset="0"/>
                          <a:ea typeface="华文细黑" charset="0"/>
                        </a:rPr>
                        <a:t>街巷格局：以中山大街为主干，以傅家巷、徐家巷、迎薰门等纵街为支巷所形成的鱼骨状街巷格局</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03"/>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gridSpan="2">
                  <a:txBody>
                    <a:bodyPr/>
                    <a:lstStyle/>
                    <a:p>
                      <a:pPr marL="0" indent="0" algn="ctr">
                        <a:lnSpc>
                          <a:spcPct val="150000"/>
                        </a:lnSpc>
                        <a:spcBef>
                          <a:spcPts val="600"/>
                        </a:spcBef>
                        <a:spcAft>
                          <a:spcPts val="600"/>
                        </a:spcAft>
                      </a:pPr>
                      <a:r>
                        <a:rPr lang="zh-CN" sz="900" dirty="0">
                          <a:latin typeface="华文细黑" charset="0"/>
                          <a:ea typeface="华文细黑" charset="0"/>
                        </a:rPr>
                        <a:t>重要界面与场所空间：县府路、中山大街、官溪路三条各具特色的沿街界面，预备仓、万寿观、五显庙、养济院，水龙局等重要场所，宾阳门、望洋门、迎薰门等现无遗迹的城门位置</a:t>
                      </a:r>
                      <a:endParaRPr lang="zh-CN" sz="900" dirty="0">
                        <a:highlight>
                          <a:srgbClr val="FFFF00"/>
                        </a:highlight>
                        <a:latin typeface="华文细黑" charset="0"/>
                        <a:ea typeface="华文细黑" charset="0"/>
                      </a:endParaRP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04"/>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gridSpan="2">
                  <a:txBody>
                    <a:bodyPr/>
                    <a:lstStyle/>
                    <a:p>
                      <a:pPr marL="0" indent="0" algn="ctr">
                        <a:lnSpc>
                          <a:spcPct val="150000"/>
                        </a:lnSpc>
                        <a:spcBef>
                          <a:spcPts val="600"/>
                        </a:spcBef>
                        <a:spcAft>
                          <a:spcPts val="600"/>
                        </a:spcAft>
                      </a:pPr>
                      <a:r>
                        <a:rPr lang="zh-CN" sz="900" dirty="0">
                          <a:latin typeface="华文细黑" charset="0"/>
                          <a:ea typeface="华文细黑" charset="0"/>
                          <a:cs typeface="华文细黑" charset="0"/>
                        </a:rPr>
                        <a:t>建筑格局：街区整体建筑垂直于主街的分布格局以及以</a:t>
                      </a:r>
                      <a:r>
                        <a:rPr lang="zh-CN" altLang="en-US" sz="900" dirty="0">
                          <a:latin typeface="华文细黑" charset="0"/>
                          <a:ea typeface="华文细黑" charset="0"/>
                          <a:cs typeface="华文细黑" charset="0"/>
                        </a:rPr>
                        <a:t>“回”字形</a:t>
                      </a:r>
                      <a:r>
                        <a:rPr lang="zh-CN" sz="900" dirty="0">
                          <a:latin typeface="华文细黑" charset="0"/>
                          <a:ea typeface="华文细黑" charset="0"/>
                          <a:cs typeface="华文细黑" charset="0"/>
                        </a:rPr>
                        <a:t>、</a:t>
                      </a:r>
                      <a:r>
                        <a:rPr lang="zh-CN" altLang="en-US" sz="900" dirty="0">
                          <a:latin typeface="华文细黑" charset="0"/>
                          <a:ea typeface="华文细黑" charset="0"/>
                          <a:cs typeface="华文细黑" charset="0"/>
                        </a:rPr>
                        <a:t>“匚”字形院落为原型的院落格局</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05"/>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rowSpan="3">
                  <a:txBody>
                    <a:bodyPr/>
                    <a:lstStyle/>
                    <a:p>
                      <a:pPr marL="0" indent="0" algn="ctr">
                        <a:lnSpc>
                          <a:spcPct val="150000"/>
                        </a:lnSpc>
                        <a:spcBef>
                          <a:spcPts val="600"/>
                        </a:spcBef>
                        <a:spcAft>
                          <a:spcPts val="600"/>
                        </a:spcAft>
                      </a:pPr>
                      <a:r>
                        <a:rPr lang="zh-CN" sz="900">
                          <a:latin typeface="华文细黑" charset="0"/>
                          <a:ea typeface="华文细黑" charset="0"/>
                        </a:rPr>
                        <a:t>建筑遗产</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indent="0" algn="ctr">
                        <a:lnSpc>
                          <a:spcPct val="150000"/>
                        </a:lnSpc>
                        <a:spcBef>
                          <a:spcPts val="600"/>
                        </a:spcBef>
                        <a:spcAft>
                          <a:spcPts val="600"/>
                        </a:spcAft>
                      </a:pPr>
                      <a:r>
                        <a:rPr lang="zh-CN" sz="900">
                          <a:latin typeface="华文细黑" charset="0"/>
                          <a:ea typeface="华文细黑" charset="0"/>
                        </a:rPr>
                        <a:t>文物保护单位</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algn="ctr">
                        <a:lnSpc>
                          <a:spcPct val="150000"/>
                        </a:lnSpc>
                        <a:spcBef>
                          <a:spcPts val="600"/>
                        </a:spcBef>
                        <a:spcAft>
                          <a:spcPts val="600"/>
                        </a:spcAft>
                        <a:buClrTx/>
                        <a:buSzTx/>
                        <a:buFontTx/>
                      </a:pPr>
                      <a:r>
                        <a:rPr lang="zh-CN" sz="900">
                          <a:latin typeface="华文细黑" charset="0"/>
                          <a:ea typeface="华文细黑" charset="0"/>
                        </a:rPr>
                        <a:t>江苏省文物保护单位</a:t>
                      </a:r>
                      <a:r>
                        <a:rPr lang="zh-CN" sz="900">
                          <a:latin typeface="+mn-lt"/>
                          <a:ea typeface="华文细黑" charset="0"/>
                        </a:rPr>
                        <a:t>2</a:t>
                      </a:r>
                      <a:r>
                        <a:rPr lang="zh-CN" sz="900">
                          <a:latin typeface="华文细黑" charset="0"/>
                          <a:ea typeface="华文细黑" charset="0"/>
                        </a:rPr>
                        <a:t>处、高淳县文物保护单位</a:t>
                      </a:r>
                      <a:r>
                        <a:rPr lang="zh-CN" sz="900">
                          <a:latin typeface="+mn-lt"/>
                          <a:ea typeface="华文细黑" charset="0"/>
                        </a:rPr>
                        <a:t>14</a:t>
                      </a:r>
                      <a:r>
                        <a:rPr lang="zh-CN" sz="900">
                          <a:latin typeface="华文细黑" charset="0"/>
                          <a:ea typeface="华文细黑" charset="0"/>
                        </a:rPr>
                        <a:t>处</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6"/>
                  </a:ext>
                </a:extLst>
              </a:tr>
              <a:tr h="38100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lstStyle/>
                    <a:p>
                      <a:pPr marL="0" indent="0" algn="ctr">
                        <a:lnSpc>
                          <a:spcPct val="150000"/>
                        </a:lnSpc>
                        <a:spcBef>
                          <a:spcPts val="600"/>
                        </a:spcBef>
                        <a:spcAft>
                          <a:spcPts val="600"/>
                        </a:spcAft>
                      </a:pPr>
                      <a:r>
                        <a:rPr lang="zh-CN" sz="900">
                          <a:latin typeface="华文细黑" charset="0"/>
                          <a:ea typeface="华文细黑" charset="0"/>
                        </a:rPr>
                        <a:t>未定级不可移动文物</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indent="0" algn="ctr">
                        <a:lnSpc>
                          <a:spcPct val="150000"/>
                        </a:lnSpc>
                        <a:spcBef>
                          <a:spcPts val="600"/>
                        </a:spcBef>
                        <a:spcAft>
                          <a:spcPts val="600"/>
                        </a:spcAft>
                      </a:pPr>
                      <a:r>
                        <a:rPr lang="zh-CN" sz="900" dirty="0">
                          <a:latin typeface="华文细黑" charset="0"/>
                          <a:ea typeface="华文细黑" charset="0"/>
                          <a:cs typeface="华文细黑" charset="0"/>
                        </a:rPr>
                        <a:t>吴氏牌坊、河滨街</a:t>
                      </a:r>
                      <a:r>
                        <a:rPr lang="en-US" altLang="zh-CN" sz="900" dirty="0">
                          <a:latin typeface="+mn-lt"/>
                          <a:ea typeface="华文细黑" charset="0"/>
                          <a:cs typeface="华文细黑" charset="0"/>
                        </a:rPr>
                        <a:t>20</a:t>
                      </a:r>
                      <a:r>
                        <a:rPr lang="zh-CN" sz="900" dirty="0">
                          <a:latin typeface="华文细黑" charset="0"/>
                          <a:ea typeface="华文细黑" charset="0"/>
                          <a:cs typeface="华文细黑" charset="0"/>
                        </a:rPr>
                        <a:t>号民居、小河沿</a:t>
                      </a:r>
                      <a:r>
                        <a:rPr lang="en-US" altLang="zh-CN" sz="900" dirty="0">
                          <a:latin typeface="+mn-lt"/>
                          <a:ea typeface="华文细黑" charset="0"/>
                          <a:cs typeface="华文细黑" charset="0"/>
                        </a:rPr>
                        <a:t>6</a:t>
                      </a:r>
                      <a:r>
                        <a:rPr lang="zh-CN" sz="900" dirty="0">
                          <a:latin typeface="华文细黑" charset="0"/>
                          <a:ea typeface="华文细黑" charset="0"/>
                          <a:cs typeface="华文细黑" charset="0"/>
                        </a:rPr>
                        <a:t>号民居等共计</a:t>
                      </a:r>
                      <a:r>
                        <a:rPr lang="en-US" altLang="zh-CN" sz="900" dirty="0">
                          <a:latin typeface="+mn-lt"/>
                          <a:ea typeface="华文细黑" charset="0"/>
                          <a:cs typeface="华文细黑" charset="0"/>
                        </a:rPr>
                        <a:t>116</a:t>
                      </a:r>
                      <a:r>
                        <a:rPr lang="zh-CN" sz="900" dirty="0">
                          <a:latin typeface="华文细黑" charset="0"/>
                          <a:ea typeface="华文细黑" charset="0"/>
                          <a:cs typeface="华文细黑" charset="0"/>
                        </a:rPr>
                        <a:t>处</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7"/>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lstStyle/>
                    <a:p>
                      <a:pPr marL="0" indent="0" algn="ctr">
                        <a:lnSpc>
                          <a:spcPct val="150000"/>
                        </a:lnSpc>
                        <a:spcBef>
                          <a:spcPts val="600"/>
                        </a:spcBef>
                        <a:spcAft>
                          <a:spcPts val="600"/>
                        </a:spcAft>
                      </a:pPr>
                      <a:r>
                        <a:rPr lang="zh-CN" sz="900">
                          <a:latin typeface="华文细黑" charset="0"/>
                          <a:ea typeface="华文细黑" charset="0"/>
                        </a:rPr>
                        <a:t>历史建筑</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indent="0" algn="ctr">
                        <a:lnSpc>
                          <a:spcPct val="150000"/>
                        </a:lnSpc>
                        <a:spcBef>
                          <a:spcPts val="600"/>
                        </a:spcBef>
                        <a:spcAft>
                          <a:spcPts val="600"/>
                        </a:spcAft>
                      </a:pPr>
                      <a:r>
                        <a:rPr lang="zh-CN" sz="900">
                          <a:latin typeface="华文细黑" charset="0"/>
                          <a:ea typeface="华文细黑" charset="0"/>
                          <a:cs typeface="华文细黑" charset="0"/>
                        </a:rPr>
                        <a:t>南京市历史建筑</a:t>
                      </a:r>
                      <a:r>
                        <a:rPr lang="en-US" altLang="zh-CN" sz="900">
                          <a:latin typeface="+mn-lt"/>
                          <a:ea typeface="华文细黑" charset="0"/>
                          <a:cs typeface="华文细黑" charset="0"/>
                        </a:rPr>
                        <a:t>1</a:t>
                      </a:r>
                      <a:r>
                        <a:rPr lang="zh-CN" sz="900">
                          <a:latin typeface="华文细黑" charset="0"/>
                          <a:ea typeface="华文细黑" charset="0"/>
                          <a:cs typeface="华文细黑" charset="0"/>
                        </a:rPr>
                        <a:t>处：徐家巷</a:t>
                      </a:r>
                      <a:r>
                        <a:rPr lang="en-US" altLang="zh-CN" sz="900">
                          <a:latin typeface="+mn-lt"/>
                          <a:ea typeface="华文细黑" charset="0"/>
                          <a:cs typeface="华文细黑" charset="0"/>
                        </a:rPr>
                        <a:t>5</a:t>
                      </a:r>
                      <a:r>
                        <a:rPr lang="zh-CN" sz="900">
                          <a:latin typeface="华文细黑" charset="0"/>
                          <a:ea typeface="华文细黑" charset="0"/>
                          <a:cs typeface="华文细黑" charset="0"/>
                        </a:rPr>
                        <a:t>号民居</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8"/>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rowSpan="3">
                  <a:txBody>
                    <a:bodyPr/>
                    <a:lstStyle/>
                    <a:p>
                      <a:pPr marL="0" indent="0" algn="ctr">
                        <a:lnSpc>
                          <a:spcPct val="150000"/>
                        </a:lnSpc>
                        <a:spcBef>
                          <a:spcPts val="600"/>
                        </a:spcBef>
                        <a:spcAft>
                          <a:spcPts val="600"/>
                        </a:spcAft>
                      </a:pPr>
                      <a:r>
                        <a:rPr lang="zh-CN" sz="900">
                          <a:latin typeface="华文细黑" charset="0"/>
                          <a:ea typeface="华文细黑" charset="0"/>
                        </a:rPr>
                        <a:t>历史环境要素</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indent="0" algn="ctr">
                        <a:lnSpc>
                          <a:spcPct val="150000"/>
                        </a:lnSpc>
                        <a:spcBef>
                          <a:spcPts val="600"/>
                        </a:spcBef>
                        <a:spcAft>
                          <a:spcPts val="600"/>
                        </a:spcAft>
                      </a:pPr>
                      <a:r>
                        <a:rPr lang="zh-CN" sz="900">
                          <a:latin typeface="华文细黑" charset="0"/>
                          <a:ea typeface="华文细黑" charset="0"/>
                        </a:rPr>
                        <a:t>古树名木与大树</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indent="0" algn="ctr">
                        <a:lnSpc>
                          <a:spcPct val="150000"/>
                        </a:lnSpc>
                        <a:spcBef>
                          <a:spcPts val="600"/>
                        </a:spcBef>
                        <a:spcAft>
                          <a:spcPts val="600"/>
                        </a:spcAft>
                      </a:pPr>
                      <a:r>
                        <a:rPr lang="zh-CN" sz="900" dirty="0">
                          <a:latin typeface="华文细黑" charset="0"/>
                          <a:ea typeface="华文细黑" charset="0"/>
                          <a:cs typeface="华文细黑" charset="0"/>
                        </a:rPr>
                        <a:t>市级古树名木</a:t>
                      </a:r>
                      <a:r>
                        <a:rPr lang="en-US" altLang="zh-CN" sz="900" dirty="0">
                          <a:latin typeface="+mn-lt"/>
                          <a:ea typeface="华文细黑" charset="0"/>
                          <a:cs typeface="华文细黑" charset="0"/>
                        </a:rPr>
                        <a:t>1</a:t>
                      </a:r>
                      <a:r>
                        <a:rPr lang="zh-CN" sz="900" dirty="0">
                          <a:latin typeface="华文细黑" charset="0"/>
                          <a:ea typeface="华文细黑" charset="0"/>
                          <a:cs typeface="华文细黑" charset="0"/>
                        </a:rPr>
                        <a:t>株、大树</a:t>
                      </a:r>
                      <a:r>
                        <a:rPr lang="en-US" altLang="zh-CN" sz="900" dirty="0">
                          <a:latin typeface="+mn-lt"/>
                          <a:ea typeface="华文细黑" charset="0"/>
                          <a:cs typeface="华文细黑" charset="0"/>
                        </a:rPr>
                        <a:t>22</a:t>
                      </a:r>
                      <a:r>
                        <a:rPr lang="zh-CN" sz="900" dirty="0">
                          <a:latin typeface="华文细黑" charset="0"/>
                          <a:ea typeface="华文细黑" charset="0"/>
                          <a:cs typeface="华文细黑" charset="0"/>
                        </a:rPr>
                        <a:t>株</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09"/>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lstStyle/>
                    <a:p>
                      <a:pPr marL="0" indent="0" algn="ctr">
                        <a:lnSpc>
                          <a:spcPct val="150000"/>
                        </a:lnSpc>
                        <a:spcBef>
                          <a:spcPts val="600"/>
                        </a:spcBef>
                        <a:spcAft>
                          <a:spcPts val="600"/>
                        </a:spcAft>
                      </a:pPr>
                      <a:r>
                        <a:rPr lang="zh-CN" sz="900">
                          <a:latin typeface="华文细黑" charset="0"/>
                          <a:ea typeface="华文细黑" charset="0"/>
                        </a:rPr>
                        <a:t>水井</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indent="0" algn="ctr">
                        <a:lnSpc>
                          <a:spcPct val="150000"/>
                        </a:lnSpc>
                        <a:spcBef>
                          <a:spcPts val="600"/>
                        </a:spcBef>
                        <a:spcAft>
                          <a:spcPts val="600"/>
                        </a:spcAft>
                      </a:pPr>
                      <a:r>
                        <a:rPr lang="en-US" altLang="zh-CN" sz="900" dirty="0">
                          <a:latin typeface="+mn-lt"/>
                          <a:ea typeface="华文细黑" charset="0"/>
                          <a:cs typeface="华文细黑" charset="0"/>
                        </a:rPr>
                        <a:t>1</a:t>
                      </a:r>
                      <a:r>
                        <a:rPr lang="zh-CN" sz="900" dirty="0">
                          <a:latin typeface="华文细黑" charset="0"/>
                          <a:ea typeface="华文细黑" charset="0"/>
                          <a:cs typeface="华文细黑" charset="0"/>
                        </a:rPr>
                        <a:t>个：原公安局宿舍水井</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10"/>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lstStyle/>
                    <a:p>
                      <a:pPr marL="0" indent="0" algn="ctr">
                        <a:lnSpc>
                          <a:spcPct val="150000"/>
                        </a:lnSpc>
                        <a:spcBef>
                          <a:spcPts val="600"/>
                        </a:spcBef>
                        <a:spcAft>
                          <a:spcPts val="600"/>
                        </a:spcAft>
                      </a:pPr>
                      <a:r>
                        <a:rPr lang="zh-CN" sz="900">
                          <a:latin typeface="华文细黑" charset="0"/>
                          <a:ea typeface="华文细黑" charset="0"/>
                        </a:rPr>
                        <a:t>牌坊</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indent="0" algn="ctr">
                        <a:lnSpc>
                          <a:spcPct val="150000"/>
                        </a:lnSpc>
                        <a:spcBef>
                          <a:spcPts val="600"/>
                        </a:spcBef>
                        <a:spcAft>
                          <a:spcPts val="600"/>
                        </a:spcAft>
                      </a:pPr>
                      <a:r>
                        <a:rPr lang="en-US" altLang="zh-CN" sz="900" dirty="0">
                          <a:latin typeface="+mn-lt"/>
                          <a:ea typeface="华文细黑" charset="0"/>
                          <a:cs typeface="华文细黑" charset="0"/>
                        </a:rPr>
                        <a:t>2</a:t>
                      </a:r>
                      <a:r>
                        <a:rPr lang="zh-CN" sz="900" dirty="0">
                          <a:latin typeface="华文细黑" charset="0"/>
                          <a:ea typeface="华文细黑" charset="0"/>
                          <a:cs typeface="华文细黑" charset="0"/>
                        </a:rPr>
                        <a:t>处：老街西门牌坊、江南圣地巷口牌坊</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extLst>
                  <a:ext uri="{0D108BD9-81ED-4DB2-BD59-A6C34878D82A}">
                    <a16:rowId xmlns:a16="http://schemas.microsoft.com/office/drawing/2014/main" val="10011"/>
                  </a:ext>
                </a:extLst>
              </a:tr>
              <a:tr h="0">
                <a:tc rowSpan="8">
                  <a:txBody>
                    <a:bodyPr/>
                    <a:lstStyle/>
                    <a:p>
                      <a:pPr marL="0" indent="0" algn="ctr">
                        <a:lnSpc>
                          <a:spcPct val="150000"/>
                        </a:lnSpc>
                        <a:spcBef>
                          <a:spcPts val="600"/>
                        </a:spcBef>
                        <a:spcAft>
                          <a:spcPts val="600"/>
                        </a:spcAft>
                      </a:pPr>
                      <a:r>
                        <a:rPr lang="zh-CN" sz="900">
                          <a:latin typeface="华文细黑" charset="0"/>
                          <a:ea typeface="华文细黑" charset="0"/>
                        </a:rPr>
                        <a:t>非物质文化遗产</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marL="0" indent="0" algn="ctr">
                        <a:lnSpc>
                          <a:spcPct val="150000"/>
                        </a:lnSpc>
                        <a:spcBef>
                          <a:spcPts val="600"/>
                        </a:spcBef>
                        <a:spcAft>
                          <a:spcPts val="600"/>
                        </a:spcAft>
                      </a:pPr>
                      <a:r>
                        <a:rPr lang="zh-CN" sz="900">
                          <a:latin typeface="华文细黑" charset="0"/>
                          <a:ea typeface="华文细黑" charset="0"/>
                        </a:rPr>
                        <a:t>历史地名</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ts val="600"/>
                        </a:spcBef>
                        <a:spcAft>
                          <a:spcPts val="600"/>
                        </a:spcAft>
                      </a:pPr>
                      <a:r>
                        <a:rPr lang="zh-CN" sz="900">
                          <a:latin typeface="华文细黑" charset="0"/>
                          <a:ea typeface="华文细黑" charset="0"/>
                          <a:cs typeface="华文细黑" charset="0"/>
                        </a:rPr>
                        <a:t>淳溪、中山大街、傅家巷、关王庙等各类历史地名</a:t>
                      </a:r>
                      <a:r>
                        <a:rPr lang="en-US" altLang="zh-CN" sz="900">
                          <a:latin typeface="+mn-lt"/>
                          <a:ea typeface="华文细黑" charset="0"/>
                          <a:cs typeface="华文细黑" charset="0"/>
                        </a:rPr>
                        <a:t>54</a:t>
                      </a:r>
                      <a:r>
                        <a:rPr lang="zh-CN" sz="900">
                          <a:latin typeface="华文细黑" charset="0"/>
                          <a:ea typeface="华文细黑" charset="0"/>
                          <a:cs typeface="华文细黑" charset="0"/>
                        </a:rPr>
                        <a:t>个</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12"/>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lstStyle/>
                    <a:p>
                      <a:pPr marL="0" indent="0" algn="ctr">
                        <a:lnSpc>
                          <a:spcPct val="150000"/>
                        </a:lnSpc>
                        <a:spcBef>
                          <a:spcPts val="600"/>
                        </a:spcBef>
                        <a:spcAft>
                          <a:spcPts val="600"/>
                        </a:spcAft>
                      </a:pPr>
                      <a:r>
                        <a:rPr lang="zh-CN" sz="900">
                          <a:latin typeface="华文细黑" charset="0"/>
                          <a:ea typeface="华文细黑" charset="0"/>
                        </a:rPr>
                        <a:t>传统工商业老字号</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ts val="600"/>
                        </a:spcBef>
                        <a:spcAft>
                          <a:spcPts val="600"/>
                        </a:spcAft>
                      </a:pPr>
                      <a:r>
                        <a:rPr lang="zh-CN" sz="900" dirty="0">
                          <a:latin typeface="华文细黑" charset="0"/>
                          <a:ea typeface="华文细黑" charset="0"/>
                          <a:cs typeface="华文细黑" charset="0"/>
                        </a:rPr>
                        <a:t>焦恒源、朱永隆、恒益源、吴永昌、徐惠康等老字号</a:t>
                      </a:r>
                      <a:r>
                        <a:rPr lang="en-US" altLang="zh-CN" sz="900" dirty="0">
                          <a:latin typeface="+mn-lt"/>
                          <a:ea typeface="华文细黑" charset="0"/>
                          <a:cs typeface="华文细黑" charset="0"/>
                        </a:rPr>
                        <a:t>54</a:t>
                      </a:r>
                      <a:r>
                        <a:rPr lang="zh-CN" sz="900" dirty="0">
                          <a:latin typeface="华文细黑" charset="0"/>
                          <a:ea typeface="华文细黑" charset="0"/>
                          <a:cs typeface="华文细黑" charset="0"/>
                        </a:rPr>
                        <a:t>个</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13"/>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lstStyle/>
                    <a:p>
                      <a:pPr marL="0" indent="0" algn="ctr">
                        <a:lnSpc>
                          <a:spcPct val="150000"/>
                        </a:lnSpc>
                        <a:spcBef>
                          <a:spcPts val="600"/>
                        </a:spcBef>
                        <a:spcAft>
                          <a:spcPts val="600"/>
                        </a:spcAft>
                      </a:pPr>
                      <a:r>
                        <a:rPr lang="zh-CN" sz="900">
                          <a:latin typeface="华文细黑" charset="0"/>
                          <a:ea typeface="华文细黑" charset="0"/>
                        </a:rPr>
                        <a:t>民间传说</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ts val="600"/>
                        </a:spcBef>
                        <a:spcAft>
                          <a:spcPts val="600"/>
                        </a:spcAft>
                      </a:pPr>
                      <a:r>
                        <a:rPr lang="en-US" altLang="zh-CN" sz="900">
                          <a:latin typeface="+mn-lt"/>
                          <a:ea typeface="华文细黑" charset="0"/>
                          <a:cs typeface="华文细黑" charset="0"/>
                        </a:rPr>
                        <a:t>2</a:t>
                      </a:r>
                      <a:r>
                        <a:rPr lang="zh-CN" sz="900">
                          <a:latin typeface="华文细黑" charset="0"/>
                          <a:ea typeface="华文细黑" charset="0"/>
                          <a:cs typeface="华文细黑" charset="0"/>
                        </a:rPr>
                        <a:t>个：乾隆古井传说、乾隆题名</a:t>
                      </a:r>
                      <a:r>
                        <a:rPr lang="zh-CN" altLang="en-US" sz="900">
                          <a:latin typeface="华文细黑" charset="0"/>
                          <a:ea typeface="华文细黑" charset="0"/>
                          <a:cs typeface="华文细黑" charset="0"/>
                        </a:rPr>
                        <a:t>“江南圣地”传说</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14"/>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lstStyle/>
                    <a:p>
                      <a:pPr marL="0" indent="0" algn="ctr">
                        <a:lnSpc>
                          <a:spcPct val="150000"/>
                        </a:lnSpc>
                        <a:spcBef>
                          <a:spcPts val="600"/>
                        </a:spcBef>
                        <a:spcAft>
                          <a:spcPts val="600"/>
                        </a:spcAft>
                      </a:pPr>
                      <a:r>
                        <a:rPr lang="zh-CN" sz="900">
                          <a:latin typeface="华文细黑" charset="0"/>
                          <a:ea typeface="华文细黑" charset="0"/>
                        </a:rPr>
                        <a:t>重要历史人物与事迹</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ts val="600"/>
                        </a:spcBef>
                        <a:spcAft>
                          <a:spcPts val="600"/>
                        </a:spcAft>
                      </a:pPr>
                      <a:r>
                        <a:rPr lang="zh-CN" sz="900">
                          <a:latin typeface="华文细黑" charset="0"/>
                          <a:ea typeface="华文细黑" charset="0"/>
                        </a:rPr>
                        <a:t>古代知县宋澄、顿锐、刘启东、项维聪、李思佺、刘泽嗣、杨福鼎等人及其建设高淳事迹；新四军将领陈毅、刘炎、彭冲、戈白章等人在高淳的革命事迹</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15"/>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lstStyle/>
                    <a:p>
                      <a:pPr marL="0" indent="0" algn="ctr">
                        <a:lnSpc>
                          <a:spcPct val="150000"/>
                        </a:lnSpc>
                        <a:spcBef>
                          <a:spcPts val="600"/>
                        </a:spcBef>
                        <a:spcAft>
                          <a:spcPts val="600"/>
                        </a:spcAft>
                      </a:pPr>
                      <a:r>
                        <a:rPr lang="zh-CN" sz="900">
                          <a:latin typeface="华文细黑" charset="0"/>
                          <a:ea typeface="华文细黑" charset="0"/>
                        </a:rPr>
                        <a:t>民间舞蹈</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ts val="600"/>
                        </a:spcBef>
                        <a:spcAft>
                          <a:spcPts val="600"/>
                        </a:spcAft>
                      </a:pPr>
                      <a:r>
                        <a:rPr lang="en-US" altLang="zh-CN" sz="900">
                          <a:latin typeface="+mn-lt"/>
                          <a:ea typeface="华文细黑" charset="0"/>
                          <a:cs typeface="华文细黑" charset="0"/>
                        </a:rPr>
                        <a:t>4</a:t>
                      </a:r>
                      <a:r>
                        <a:rPr lang="zh-CN" sz="900">
                          <a:latin typeface="华文细黑" charset="0"/>
                          <a:ea typeface="华文细黑" charset="0"/>
                          <a:cs typeface="华文细黑" charset="0"/>
                        </a:rPr>
                        <a:t>种：竹马（东坝大马灯）、跳五猖、长芦抬龙、荡旱船</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16"/>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lstStyle/>
                    <a:p>
                      <a:pPr marL="0" indent="0" algn="ctr">
                        <a:lnSpc>
                          <a:spcPct val="150000"/>
                        </a:lnSpc>
                        <a:spcBef>
                          <a:spcPts val="600"/>
                        </a:spcBef>
                        <a:spcAft>
                          <a:spcPts val="600"/>
                        </a:spcAft>
                      </a:pPr>
                      <a:r>
                        <a:rPr lang="zh-CN" sz="900">
                          <a:latin typeface="华文细黑" charset="0"/>
                          <a:ea typeface="华文细黑" charset="0"/>
                        </a:rPr>
                        <a:t>传统美术</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ts val="600"/>
                        </a:spcBef>
                        <a:spcAft>
                          <a:spcPts val="600"/>
                        </a:spcAft>
                      </a:pPr>
                      <a:r>
                        <a:rPr lang="en-US" altLang="zh-CN" sz="900">
                          <a:latin typeface="+mn-lt"/>
                          <a:ea typeface="华文细黑" charset="0"/>
                          <a:cs typeface="华文细黑" charset="0"/>
                        </a:rPr>
                        <a:t>3</a:t>
                      </a:r>
                      <a:r>
                        <a:rPr lang="zh-CN" sz="900">
                          <a:latin typeface="华文细黑" charset="0"/>
                          <a:ea typeface="华文细黑" charset="0"/>
                          <a:cs typeface="华文细黑" charset="0"/>
                        </a:rPr>
                        <a:t>种：高淳木雕、高淳竹刻、建筑彩画</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17"/>
                  </a:ext>
                </a:extLst>
              </a:tr>
              <a:tr h="57150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lstStyle/>
                    <a:p>
                      <a:pPr marL="0" indent="0" algn="ctr">
                        <a:lnSpc>
                          <a:spcPct val="150000"/>
                        </a:lnSpc>
                        <a:spcBef>
                          <a:spcPts val="600"/>
                        </a:spcBef>
                        <a:spcAft>
                          <a:spcPts val="600"/>
                        </a:spcAft>
                      </a:pPr>
                      <a:r>
                        <a:rPr lang="zh-CN" sz="900">
                          <a:latin typeface="华文细黑" charset="0"/>
                          <a:ea typeface="华文细黑" charset="0"/>
                        </a:rPr>
                        <a:t>传统技艺</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ct val="0"/>
                        </a:spcBef>
                        <a:spcAft>
                          <a:spcPct val="0"/>
                        </a:spcAft>
                      </a:pPr>
                      <a:r>
                        <a:rPr lang="zh-CN" sz="900">
                          <a:latin typeface="华文细黑" charset="0"/>
                          <a:ea typeface="华文细黑" charset="0"/>
                        </a:rPr>
                        <a:t>高淳羽毛扇制作技艺、糖画、古陶瓷修复技艺、南京刺绣、高淳豆腐干制作技艺、高淳炒米糖制作技艺、高淳欢团制作技艺、高淳糕点制作技艺、高淳蒜菜制作技艺、高淳布鞋制作技艺</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18"/>
                  </a:ext>
                </a:extLst>
              </a:tr>
              <a:tr h="0">
                <a:tc vMerge="1">
                  <a:txBody>
                    <a:bodyPr/>
                    <a:lstStyle/>
                    <a:p>
                      <a:endParaRPr lang="zh-CN"/>
                    </a:p>
                  </a:txBody>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lstStyle/>
                    <a:p>
                      <a:pPr marL="0" indent="0" algn="ctr">
                        <a:lnSpc>
                          <a:spcPct val="150000"/>
                        </a:lnSpc>
                        <a:spcBef>
                          <a:spcPts val="600"/>
                        </a:spcBef>
                        <a:spcAft>
                          <a:spcPts val="600"/>
                        </a:spcAft>
                      </a:pPr>
                      <a:r>
                        <a:rPr lang="zh-CN" sz="900">
                          <a:latin typeface="华文细黑" charset="0"/>
                          <a:ea typeface="华文细黑" charset="0"/>
                        </a:rPr>
                        <a:t>民间文学</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lstStyle/>
                    <a:p>
                      <a:pPr marL="0" indent="0" algn="ctr">
                        <a:lnSpc>
                          <a:spcPct val="150000"/>
                        </a:lnSpc>
                        <a:spcBef>
                          <a:spcPct val="0"/>
                        </a:spcBef>
                        <a:spcAft>
                          <a:spcPct val="0"/>
                        </a:spcAft>
                      </a:pPr>
                      <a:r>
                        <a:rPr lang="en-US" altLang="zh-CN" sz="900" dirty="0">
                          <a:latin typeface="+mn-lt"/>
                          <a:ea typeface="华文细黑" charset="0"/>
                          <a:cs typeface="华文细黑" charset="0"/>
                        </a:rPr>
                        <a:t>1</a:t>
                      </a:r>
                      <a:r>
                        <a:rPr lang="zh-CN" sz="900" dirty="0">
                          <a:latin typeface="华文细黑" charset="0"/>
                          <a:ea typeface="华文细黑" charset="0"/>
                          <a:cs typeface="华文细黑" charset="0"/>
                        </a:rPr>
                        <a:t>种：高淳方言</a:t>
                      </a:r>
                    </a:p>
                  </a:txBody>
                  <a:tcPr marL="68580" marR="68580" marT="0" marB="0" anchor="ct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xBody>
                    <a:bodyPr/>
                    <a:lstStyle/>
                    <a:p>
                      <a:endParaRPr lang="zh-CN"/>
                    </a:p>
                  </a:txBody>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extLst>
                  <a:ext uri="{0D108BD9-81ED-4DB2-BD59-A6C34878D82A}">
                    <a16:rowId xmlns:a16="http://schemas.microsoft.com/office/drawing/2014/main" val="10019"/>
                  </a:ext>
                </a:extLst>
              </a:tr>
            </a:tbl>
          </a:graphicData>
        </a:graphic>
      </p:graphicFrame>
      <p:grpSp>
        <p:nvGrpSpPr>
          <p:cNvPr id="24" name="组合 23"/>
          <p:cNvGrpSpPr/>
          <p:nvPr/>
        </p:nvGrpSpPr>
        <p:grpSpPr>
          <a:xfrm>
            <a:off x="120650" y="2067560"/>
            <a:ext cx="5392420" cy="4425315"/>
            <a:chOff x="190" y="3143"/>
            <a:chExt cx="8492" cy="6969"/>
          </a:xfrm>
        </p:grpSpPr>
        <p:sp>
          <p:nvSpPr>
            <p:cNvPr id="4" name="Rectangle 122"/>
            <p:cNvSpPr>
              <a:spLocks noChangeArrowheads="1"/>
            </p:cNvSpPr>
            <p:nvPr/>
          </p:nvSpPr>
          <p:spPr bwMode="auto">
            <a:xfrm>
              <a:off x="638" y="3143"/>
              <a:ext cx="7952" cy="3010"/>
            </a:xfrm>
            <a:prstGeom prst="rect">
              <a:avLst/>
            </a:prstGeom>
            <a:noFill/>
            <a:ln>
              <a:noFill/>
            </a:ln>
          </p:spPr>
          <p:txBody>
            <a:bodyPr wrap="square">
              <a:spAutoFit/>
            </a:bodyPr>
            <a:lstStyle>
              <a:lvl1pPr indent="266700">
                <a:defRPr kumimoji="1" sz="1400">
                  <a:solidFill>
                    <a:schemeClr val="tx1"/>
                  </a:solidFill>
                  <a:latin typeface="Times New Roman" panose="02020603050405020304" pitchFamily="18" charset="0"/>
                  <a:ea typeface="宋体" panose="02010600030101010101" pitchFamily="2" charset="-122"/>
                </a:defRPr>
              </a:lvl1pPr>
              <a:lvl2pPr marL="742950" indent="-285750">
                <a:defRPr kumimoji="1" sz="1400">
                  <a:solidFill>
                    <a:schemeClr val="tx1"/>
                  </a:solidFill>
                  <a:latin typeface="Times New Roman" panose="02020603050405020304" pitchFamily="18" charset="0"/>
                  <a:ea typeface="宋体" panose="02010600030101010101" pitchFamily="2" charset="-122"/>
                </a:defRPr>
              </a:lvl2pPr>
              <a:lvl3pPr marL="1143000" indent="-228600">
                <a:defRPr kumimoji="1" sz="1400">
                  <a:solidFill>
                    <a:schemeClr val="tx1"/>
                  </a:solidFill>
                  <a:latin typeface="Times New Roman" panose="02020603050405020304" pitchFamily="18" charset="0"/>
                  <a:ea typeface="宋体" panose="02010600030101010101" pitchFamily="2" charset="-122"/>
                </a:defRPr>
              </a:lvl3pPr>
              <a:lvl4pPr marL="1600200" indent="-228600">
                <a:defRPr kumimoji="1" sz="1400">
                  <a:solidFill>
                    <a:schemeClr val="tx1"/>
                  </a:solidFill>
                  <a:latin typeface="Times New Roman" panose="02020603050405020304" pitchFamily="18" charset="0"/>
                  <a:ea typeface="宋体" panose="02010600030101010101" pitchFamily="2" charset="-122"/>
                </a:defRPr>
              </a:lvl4pPr>
              <a:lvl5pPr marL="2057400" indent="-228600">
                <a:defRPr kumimoji="1" sz="1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14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50000"/>
                </a:lnSpc>
                <a:spcBef>
                  <a:spcPct val="0"/>
                </a:spcBef>
                <a:spcAft>
                  <a:spcPct val="0"/>
                </a:spcAft>
                <a:buClr>
                  <a:schemeClr val="accent2"/>
                </a:buClr>
                <a:buSzPct val="110000"/>
                <a:buFontTx/>
                <a:buNone/>
                <a:defRPr/>
              </a:pPr>
              <a:r>
                <a:rPr kumimoji="1" lang="zh-CN" altLang="en-US" sz="1400" b="1" i="0" u="none" strike="noStrike" kern="1200" cap="none" spc="0" normalizeH="0" baseline="0" noProof="0" dirty="0" smtClean="0">
                  <a:ln>
                    <a:noFill/>
                  </a:ln>
                  <a:solidFill>
                    <a:schemeClr val="tx1"/>
                  </a:solidFill>
                  <a:effectLst/>
                  <a:uLnTx/>
                  <a:uFillTx/>
                  <a:latin typeface="华文细黑" panose="02010600040101010101" pitchFamily="2" charset="-122"/>
                  <a:ea typeface="华文细黑" panose="02010600040101010101" pitchFamily="2" charset="-122"/>
                </a:rPr>
                <a:t>保护范围与规划期限</a:t>
              </a:r>
              <a:endParaRPr kumimoji="1" lang="en-US" altLang="zh-CN" sz="1400" b="1" i="0" u="none" strike="noStrike" kern="1200" cap="none" spc="0" normalizeH="0" baseline="0" noProof="0" dirty="0">
                <a:ln>
                  <a:noFill/>
                </a:ln>
                <a:solidFill>
                  <a:schemeClr val="tx1"/>
                </a:solidFill>
                <a:effectLst/>
                <a:uLnTx/>
                <a:uFillTx/>
                <a:latin typeface="华文细黑" panose="02010600040101010101" pitchFamily="2" charset="-122"/>
                <a:ea typeface="华文细黑" panose="02010600040101010101" pitchFamily="2" charset="-122"/>
              </a:endParaRPr>
            </a:p>
            <a:p>
              <a:pPr algn="l" eaLnBrk="1" hangingPunct="1">
                <a:lnSpc>
                  <a:spcPct val="150000"/>
                </a:lnSpc>
                <a:spcBef>
                  <a:spcPct val="20000"/>
                </a:spcBef>
                <a:buClrTx/>
                <a:buSzTx/>
                <a:buFontTx/>
                <a:defRPr/>
              </a:pPr>
              <a:r>
                <a:rPr lang="zh-CN" altLang="en-US" sz="1200" b="1" noProof="0" dirty="0" smtClean="0">
                  <a:ln>
                    <a:noFill/>
                  </a:ln>
                  <a:effectLst/>
                  <a:uLnTx/>
                  <a:uFillTx/>
                  <a:latin typeface="华文细黑" panose="02010600040101010101" pitchFamily="2" charset="-122"/>
                  <a:ea typeface="华文细黑" panose="02010600040101010101" pitchFamily="2" charset="-122"/>
                  <a:sym typeface="+mn-ea"/>
                </a:rPr>
                <a:t> 保护</a:t>
              </a:r>
              <a:r>
                <a:rPr lang="en-US" altLang="zh-CN" sz="1200" b="1" noProof="0" dirty="0" err="1" smtClean="0">
                  <a:ln>
                    <a:noFill/>
                  </a:ln>
                  <a:effectLst/>
                  <a:uLnTx/>
                  <a:uFillTx/>
                  <a:latin typeface="华文细黑" panose="02010600040101010101" pitchFamily="2" charset="-122"/>
                  <a:ea typeface="华文细黑" panose="02010600040101010101" pitchFamily="2" charset="-122"/>
                  <a:sym typeface="+mn-ea"/>
                </a:rPr>
                <a:t>范围</a:t>
              </a:r>
              <a:r>
                <a:rPr lang="en-US" altLang="zh-CN" sz="1200" b="1" noProof="0" dirty="0" err="1">
                  <a:ln>
                    <a:noFill/>
                  </a:ln>
                  <a:effectLst/>
                  <a:uLnTx/>
                  <a:uFillTx/>
                  <a:latin typeface="华文细黑" panose="02010600040101010101" pitchFamily="2" charset="-122"/>
                  <a:ea typeface="华文细黑" panose="02010600040101010101" pitchFamily="2" charset="-122"/>
                  <a:sym typeface="+mn-ea"/>
                </a:rPr>
                <a:t>：</a:t>
              </a:r>
              <a:r>
                <a:rPr lang="en-US" altLang="zh-CN" sz="1200" noProof="0" dirty="0" err="1">
                  <a:ln>
                    <a:noFill/>
                  </a:ln>
                  <a:effectLst/>
                  <a:uLnTx/>
                  <a:uFillTx/>
                  <a:latin typeface="华文细黑" panose="02010600040101010101" pitchFamily="2" charset="-122"/>
                  <a:ea typeface="华文细黑" panose="02010600040101010101" pitchFamily="2" charset="-122"/>
                  <a:sym typeface="+mn-ea"/>
                </a:rPr>
                <a:t>东至小河路，南至淳兴路，西至官溪路，北至通贤街</a:t>
              </a:r>
              <a:r>
                <a:rPr lang="en-US" altLang="zh-CN" sz="1200" noProof="0" dirty="0" err="1">
                  <a:ln>
                    <a:noFill/>
                  </a:ln>
                  <a:effectLst/>
                  <a:uLnTx/>
                  <a:uFillTx/>
                  <a:latin typeface="华文细黑" panose="02010600040101010101" pitchFamily="2" charset="-122"/>
                  <a:ea typeface="华文细黑" panose="02010600040101010101" pitchFamily="2" charset="-122"/>
                  <a:sym typeface="Wingdings" panose="05000000000000000000" pitchFamily="2" charset="2"/>
                </a:rPr>
                <a:t>，</a:t>
              </a:r>
              <a:r>
                <a:rPr lang="en-US" altLang="zh-CN" sz="1200" noProof="0" dirty="0" err="1" smtClean="0">
                  <a:ln>
                    <a:noFill/>
                  </a:ln>
                  <a:effectLst/>
                  <a:uLnTx/>
                  <a:uFillTx/>
                  <a:latin typeface="华文细黑" panose="02010600040101010101" pitchFamily="2" charset="-122"/>
                  <a:ea typeface="华文细黑" panose="02010600040101010101" pitchFamily="2" charset="-122"/>
                  <a:sym typeface="Wingdings" panose="05000000000000000000" pitchFamily="2" charset="2"/>
                </a:rPr>
                <a:t>总</a:t>
              </a:r>
              <a:r>
                <a:rPr lang="zh-CN" altLang="en-US" sz="1200" noProof="0" dirty="0" smtClean="0">
                  <a:ln>
                    <a:noFill/>
                  </a:ln>
                  <a:effectLst/>
                  <a:uLnTx/>
                  <a:uFillTx/>
                  <a:latin typeface="华文细黑" panose="02010600040101010101" pitchFamily="2" charset="-122"/>
                  <a:ea typeface="华文细黑" panose="02010600040101010101" pitchFamily="2" charset="-122"/>
                  <a:sym typeface="Wingdings" panose="05000000000000000000" pitchFamily="2" charset="2"/>
                </a:rPr>
                <a:t>用地</a:t>
              </a:r>
              <a:r>
                <a:rPr lang="en-US" altLang="zh-CN" sz="1200" noProof="0" dirty="0" smtClean="0">
                  <a:ln>
                    <a:noFill/>
                  </a:ln>
                  <a:effectLst/>
                  <a:uLnTx/>
                  <a:uFillTx/>
                  <a:latin typeface="华文细黑" panose="02010600040101010101" pitchFamily="2" charset="-122"/>
                  <a:ea typeface="华文细黑" panose="02010600040101010101" pitchFamily="2" charset="-122"/>
                  <a:sym typeface="Wingdings" panose="05000000000000000000" pitchFamily="2" charset="2"/>
                </a:rPr>
                <a:t>面积约</a:t>
              </a:r>
              <a:r>
                <a:rPr lang="en-US" altLang="zh-CN" sz="1200" noProof="0" dirty="0">
                  <a:ln>
                    <a:noFill/>
                  </a:ln>
                  <a:effectLst/>
                  <a:uLnTx/>
                  <a:uFillTx/>
                  <a:latin typeface="+mn-lt"/>
                  <a:ea typeface="华文细黑" panose="02010600040101010101" pitchFamily="2" charset="-122"/>
                  <a:sym typeface="+mn-ea"/>
                </a:rPr>
                <a:t>18.95</a:t>
              </a:r>
              <a:r>
                <a:rPr lang="en-US" altLang="zh-CN" sz="1200" noProof="0" dirty="0" smtClean="0">
                  <a:ln>
                    <a:noFill/>
                  </a:ln>
                  <a:effectLst/>
                  <a:uLnTx/>
                  <a:uFillTx/>
                  <a:latin typeface="华文细黑" panose="02010600040101010101" pitchFamily="2" charset="-122"/>
                  <a:ea typeface="华文细黑" panose="02010600040101010101" pitchFamily="2" charset="-122"/>
                  <a:sym typeface="+mn-ea"/>
                </a:rPr>
                <a:t>公顷</a:t>
              </a:r>
              <a:r>
                <a:rPr lang="zh-CN" altLang="en-US" sz="1200" noProof="0" dirty="0" smtClean="0">
                  <a:ln>
                    <a:noFill/>
                  </a:ln>
                  <a:effectLst/>
                  <a:uLnTx/>
                  <a:uFillTx/>
                  <a:latin typeface="华文细黑" panose="02010600040101010101" pitchFamily="2" charset="-122"/>
                  <a:ea typeface="华文细黑" panose="02010600040101010101" pitchFamily="2" charset="-122"/>
                  <a:sym typeface="+mn-ea"/>
                </a:rPr>
                <a:t>。</a:t>
              </a:r>
              <a:endParaRPr lang="en-US" altLang="zh-CN" sz="1200" noProof="0" dirty="0">
                <a:ln>
                  <a:noFill/>
                </a:ln>
                <a:effectLst/>
                <a:uLnTx/>
                <a:uFillTx/>
                <a:latin typeface="华文细黑" panose="02010600040101010101" pitchFamily="2" charset="-122"/>
                <a:ea typeface="华文细黑" panose="02010600040101010101" pitchFamily="2" charset="-122"/>
              </a:endParaRPr>
            </a:p>
            <a:p>
              <a:pPr algn="l" eaLnBrk="1" hangingPunct="1">
                <a:lnSpc>
                  <a:spcPct val="150000"/>
                </a:lnSpc>
                <a:spcBef>
                  <a:spcPct val="20000"/>
                </a:spcBef>
                <a:buClrTx/>
                <a:buSzTx/>
                <a:buFontTx/>
                <a:defRPr/>
              </a:pPr>
              <a:r>
                <a:rPr lang="en-US" altLang="zh-CN" sz="1200" b="1" noProof="0" dirty="0" smtClean="0">
                  <a:ln>
                    <a:noFill/>
                  </a:ln>
                  <a:effectLst/>
                  <a:uLnTx/>
                  <a:uFillTx/>
                  <a:latin typeface="华文细黑" panose="02010600040101010101" pitchFamily="2" charset="-122"/>
                  <a:ea typeface="华文细黑" panose="02010600040101010101" pitchFamily="2" charset="-122"/>
                  <a:sym typeface="Wingdings" panose="05000000000000000000" pitchFamily="2" charset="2"/>
                </a:rPr>
                <a:t> </a:t>
              </a:r>
              <a:r>
                <a:rPr lang="en-US" altLang="zh-CN" sz="1200" b="1" noProof="0" dirty="0" err="1" smtClean="0">
                  <a:ln>
                    <a:noFill/>
                  </a:ln>
                  <a:effectLst/>
                  <a:uLnTx/>
                  <a:uFillTx/>
                  <a:latin typeface="华文细黑" panose="02010600040101010101" pitchFamily="2" charset="-122"/>
                  <a:ea typeface="华文细黑" panose="02010600040101010101" pitchFamily="2" charset="-122"/>
                  <a:sym typeface="Wingdings" panose="05000000000000000000" pitchFamily="2" charset="2"/>
                </a:rPr>
                <a:t>核心保护范围</a:t>
              </a:r>
              <a:r>
                <a:rPr lang="en-US" altLang="zh-CN" sz="1200" b="1" noProof="0" dirty="0" err="1">
                  <a:ln>
                    <a:noFill/>
                  </a:ln>
                  <a:effectLst/>
                  <a:uLnTx/>
                  <a:uFillTx/>
                  <a:latin typeface="华文细黑" panose="02010600040101010101" pitchFamily="2" charset="-122"/>
                  <a:ea typeface="华文细黑" panose="02010600040101010101" pitchFamily="2" charset="-122"/>
                  <a:sym typeface="Wingdings" panose="05000000000000000000" pitchFamily="2" charset="2"/>
                </a:rPr>
                <a:t>：</a:t>
              </a:r>
              <a:r>
                <a:rPr lang="en-US" altLang="zh-CN" sz="1200" noProof="0" dirty="0" err="1">
                  <a:ln>
                    <a:noFill/>
                  </a:ln>
                  <a:effectLst/>
                  <a:uLnTx/>
                  <a:uFillTx/>
                  <a:latin typeface="华文细黑" panose="02010600040101010101" pitchFamily="2" charset="-122"/>
                  <a:ea typeface="华文细黑" panose="02010600040101010101" pitchFamily="2" charset="-122"/>
                  <a:sym typeface="+mn-ea"/>
                </a:rPr>
                <a:t>东至小河沿、仓巷一带，南至淳兴路，西至官溪路，北至通贤街</a:t>
              </a:r>
              <a:r>
                <a:rPr lang="en-US" altLang="zh-CN" sz="1200" noProof="0" dirty="0" smtClean="0">
                  <a:ln>
                    <a:noFill/>
                  </a:ln>
                  <a:effectLst/>
                  <a:uLnTx/>
                  <a:uFillTx/>
                  <a:latin typeface="华文细黑" panose="02010600040101010101" pitchFamily="2" charset="-122"/>
                  <a:ea typeface="华文细黑" panose="02010600040101010101" pitchFamily="2" charset="-122"/>
                  <a:sym typeface="+mn-ea"/>
                </a:rPr>
                <a:t>，</a:t>
              </a:r>
              <a:r>
                <a:rPr lang="zh-CN" altLang="en-US" sz="1200" noProof="0" dirty="0" smtClean="0">
                  <a:ln>
                    <a:noFill/>
                  </a:ln>
                  <a:effectLst/>
                  <a:uLnTx/>
                  <a:uFillTx/>
                  <a:latin typeface="华文细黑" panose="02010600040101010101" pitchFamily="2" charset="-122"/>
                  <a:ea typeface="华文细黑" panose="02010600040101010101" pitchFamily="2" charset="-122"/>
                  <a:sym typeface="+mn-ea"/>
                </a:rPr>
                <a:t>用地面积</a:t>
              </a:r>
              <a:r>
                <a:rPr lang="en-US" altLang="zh-CN" sz="1200" noProof="0" dirty="0" smtClean="0">
                  <a:ln>
                    <a:noFill/>
                  </a:ln>
                  <a:effectLst/>
                  <a:uLnTx/>
                  <a:uFillTx/>
                  <a:latin typeface="华文细黑" panose="02010600040101010101" pitchFamily="2" charset="-122"/>
                  <a:ea typeface="华文细黑" panose="02010600040101010101" pitchFamily="2" charset="-122"/>
                  <a:sym typeface="+mn-ea"/>
                </a:rPr>
                <a:t>约</a:t>
              </a:r>
              <a:r>
                <a:rPr lang="en-US" altLang="zh-CN" sz="1200" noProof="0" dirty="0">
                  <a:ln>
                    <a:noFill/>
                  </a:ln>
                  <a:effectLst/>
                  <a:uLnTx/>
                  <a:uFillTx/>
                  <a:latin typeface="+mn-lt"/>
                  <a:ea typeface="华文细黑" panose="02010600040101010101" pitchFamily="2" charset="-122"/>
                  <a:sym typeface="+mn-ea"/>
                </a:rPr>
                <a:t>9.42</a:t>
              </a:r>
              <a:r>
                <a:rPr lang="en-US" altLang="zh-CN" sz="1200" noProof="0" dirty="0" smtClean="0">
                  <a:ln>
                    <a:noFill/>
                  </a:ln>
                  <a:effectLst/>
                  <a:uLnTx/>
                  <a:uFillTx/>
                  <a:latin typeface="华文细黑" panose="02010600040101010101" pitchFamily="2" charset="-122"/>
                  <a:ea typeface="华文细黑" panose="02010600040101010101" pitchFamily="2" charset="-122"/>
                  <a:sym typeface="+mn-ea"/>
                </a:rPr>
                <a:t>公顷</a:t>
              </a:r>
              <a:r>
                <a:rPr lang="zh-CN" altLang="en-US" sz="1200" noProof="0" dirty="0" smtClean="0">
                  <a:ln>
                    <a:noFill/>
                  </a:ln>
                  <a:effectLst/>
                  <a:uLnTx/>
                  <a:uFillTx/>
                  <a:latin typeface="华文细黑" panose="02010600040101010101" pitchFamily="2" charset="-122"/>
                  <a:ea typeface="华文细黑" panose="02010600040101010101" pitchFamily="2" charset="-122"/>
                  <a:sym typeface="+mn-ea"/>
                </a:rPr>
                <a:t>。</a:t>
              </a:r>
              <a:endParaRPr lang="en-US" altLang="zh-CN" sz="1200" noProof="0" dirty="0">
                <a:ln>
                  <a:noFill/>
                </a:ln>
                <a:effectLst/>
                <a:uLnTx/>
                <a:uFillTx/>
                <a:latin typeface="华文细黑" panose="02010600040101010101" pitchFamily="2" charset="-122"/>
                <a:ea typeface="华文细黑" panose="02010600040101010101" pitchFamily="2" charset="-122"/>
              </a:endParaRPr>
            </a:p>
            <a:p>
              <a:pPr eaLnBrk="1" hangingPunct="1">
                <a:lnSpc>
                  <a:spcPct val="150000"/>
                </a:lnSpc>
                <a:spcBef>
                  <a:spcPct val="20000"/>
                </a:spcBef>
                <a:defRPr/>
              </a:pPr>
              <a:r>
                <a:rPr lang="en-US" altLang="zh-CN" sz="1200" b="1" noProof="0" dirty="0" smtClean="0">
                  <a:ln>
                    <a:noFill/>
                  </a:ln>
                  <a:effectLst/>
                  <a:uLnTx/>
                  <a:uFillTx/>
                  <a:latin typeface="华文细黑" panose="02010600040101010101" pitchFamily="2" charset="-122"/>
                  <a:ea typeface="华文细黑" panose="02010600040101010101" pitchFamily="2" charset="-122"/>
                  <a:sym typeface="Wingdings" panose="05000000000000000000" pitchFamily="2" charset="2"/>
                </a:rPr>
                <a:t> </a:t>
              </a:r>
              <a:r>
                <a:rPr lang="en-US" altLang="zh-CN" sz="1200" b="1" noProof="0" dirty="0" err="1" smtClean="0">
                  <a:ln>
                    <a:noFill/>
                  </a:ln>
                  <a:effectLst/>
                  <a:uLnTx/>
                  <a:uFillTx/>
                  <a:latin typeface="华文细黑" panose="02010600040101010101" pitchFamily="2" charset="-122"/>
                  <a:ea typeface="华文细黑" panose="02010600040101010101" pitchFamily="2" charset="-122"/>
                  <a:sym typeface="Wingdings" panose="05000000000000000000" pitchFamily="2" charset="2"/>
                </a:rPr>
                <a:t>规划期限</a:t>
              </a:r>
              <a:r>
                <a:rPr lang="en-US" altLang="zh-CN" sz="1200" b="1" noProof="0" dirty="0" smtClean="0">
                  <a:ln>
                    <a:noFill/>
                  </a:ln>
                  <a:effectLst/>
                  <a:uLnTx/>
                  <a:uFillTx/>
                  <a:latin typeface="华文细黑" panose="02010600040101010101" pitchFamily="2" charset="-122"/>
                  <a:ea typeface="华文细黑" panose="02010600040101010101" pitchFamily="2" charset="-122"/>
                  <a:sym typeface="Wingdings" panose="05000000000000000000" pitchFamily="2" charset="2"/>
                </a:rPr>
                <a:t>：</a:t>
              </a:r>
              <a:r>
                <a:rPr lang="en-US" altLang="zh-CN" sz="1200" dirty="0">
                  <a:latin typeface="+mn-lt"/>
                  <a:ea typeface="华文细黑" panose="02010600040101010101" pitchFamily="2" charset="-122"/>
                  <a:sym typeface="Wingdings" panose="05000000000000000000" pitchFamily="2" charset="2"/>
                </a:rPr>
                <a:t>2021</a:t>
              </a:r>
              <a:r>
                <a:rPr lang="en-US" altLang="zh-CN" sz="1200" dirty="0">
                  <a:latin typeface="+mn-lt"/>
                  <a:ea typeface="华文细黑" panose="02010600040101010101" pitchFamily="2" charset="-122"/>
                  <a:sym typeface="+mn-ea"/>
                </a:rPr>
                <a:t>-2035</a:t>
              </a:r>
              <a:r>
                <a:rPr lang="zh-CN" altLang="en-US" sz="1200" dirty="0" smtClean="0">
                  <a:latin typeface="华文细黑" panose="02010600040101010101" pitchFamily="2" charset="-122"/>
                  <a:ea typeface="华文细黑" panose="02010600040101010101" pitchFamily="2" charset="-122"/>
                  <a:sym typeface="+mn-ea"/>
                </a:rPr>
                <a:t>年。</a:t>
              </a:r>
              <a:endParaRPr kumimoji="1" lang="en-US" altLang="zh-CN" sz="1200" b="0" i="0" u="none" strike="noStrike" kern="1200" cap="none" spc="0" normalizeH="0" baseline="0" noProof="0" dirty="0">
                <a:ln>
                  <a:noFill/>
                </a:ln>
                <a:solidFill>
                  <a:schemeClr val="tx1"/>
                </a:solidFill>
                <a:effectLst/>
                <a:uLnTx/>
                <a:uFillTx/>
                <a:latin typeface="华文细黑" panose="02010600040101010101" pitchFamily="2" charset="-122"/>
                <a:ea typeface="华文细黑" panose="02010600040101010101" pitchFamily="2" charset="-122"/>
              </a:endParaRPr>
            </a:p>
          </p:txBody>
        </p:sp>
        <p:grpSp>
          <p:nvGrpSpPr>
            <p:cNvPr id="23" name="组合 22"/>
            <p:cNvGrpSpPr/>
            <p:nvPr/>
          </p:nvGrpSpPr>
          <p:grpSpPr>
            <a:xfrm>
              <a:off x="190" y="6205"/>
              <a:ext cx="8492" cy="3907"/>
              <a:chOff x="190" y="5314"/>
              <a:chExt cx="8492" cy="3907"/>
            </a:xfrm>
          </p:grpSpPr>
          <p:sp>
            <p:nvSpPr>
              <p:cNvPr id="6180" name="Rectangle 5"/>
              <p:cNvSpPr/>
              <p:nvPr/>
            </p:nvSpPr>
            <p:spPr>
              <a:xfrm>
                <a:off x="190" y="8788"/>
                <a:ext cx="3260" cy="433"/>
              </a:xfrm>
              <a:prstGeom prst="rect">
                <a:avLst/>
              </a:prstGeom>
              <a:noFill/>
              <a:ln w="9525">
                <a:noFill/>
              </a:ln>
            </p:spPr>
            <p:txBody>
              <a:bodyPr>
                <a:spAutoFit/>
              </a:bodyPr>
              <a:lstStyle/>
              <a:p>
                <a:pPr algn="r" eaLnBrk="1" hangingPunct="1"/>
                <a:r>
                  <a:rPr lang="zh-CN" altLang="en-US" sz="1200" dirty="0">
                    <a:latin typeface="华文细黑" charset="0"/>
                    <a:ea typeface="华文细黑" charset="0"/>
                    <a:sym typeface="华文细黑" charset="0"/>
                  </a:rPr>
                  <a:t>区位图</a:t>
                </a:r>
              </a:p>
            </p:txBody>
          </p:sp>
          <p:sp>
            <p:nvSpPr>
              <p:cNvPr id="6181" name="Rectangle 5"/>
              <p:cNvSpPr/>
              <p:nvPr/>
            </p:nvSpPr>
            <p:spPr>
              <a:xfrm>
                <a:off x="5422" y="8787"/>
                <a:ext cx="3260" cy="433"/>
              </a:xfrm>
              <a:prstGeom prst="rect">
                <a:avLst/>
              </a:prstGeom>
              <a:noFill/>
              <a:ln w="9525">
                <a:noFill/>
              </a:ln>
            </p:spPr>
            <p:txBody>
              <a:bodyPr>
                <a:spAutoFit/>
              </a:bodyPr>
              <a:lstStyle/>
              <a:p>
                <a:pPr algn="r" eaLnBrk="1" hangingPunct="1"/>
                <a:r>
                  <a:rPr lang="zh-CN" altLang="en-US" sz="1200" dirty="0">
                    <a:latin typeface="华文细黑" charset="0"/>
                    <a:ea typeface="华文细黑" charset="0"/>
                    <a:sym typeface="华文细黑" charset="0"/>
                  </a:rPr>
                  <a:t>保护范围图</a:t>
                </a:r>
              </a:p>
            </p:txBody>
          </p:sp>
          <p:grpSp>
            <p:nvGrpSpPr>
              <p:cNvPr id="16" name="组合 15"/>
              <p:cNvGrpSpPr/>
              <p:nvPr/>
            </p:nvGrpSpPr>
            <p:grpSpPr>
              <a:xfrm>
                <a:off x="715" y="5314"/>
                <a:ext cx="7842" cy="3466"/>
                <a:chOff x="2746" y="4745"/>
                <a:chExt cx="6875" cy="3037"/>
              </a:xfrm>
            </p:grpSpPr>
            <p:grpSp>
              <p:nvGrpSpPr>
                <p:cNvPr id="15" name="组合 14"/>
                <p:cNvGrpSpPr/>
                <p:nvPr/>
              </p:nvGrpSpPr>
              <p:grpSpPr>
                <a:xfrm>
                  <a:off x="2746" y="4745"/>
                  <a:ext cx="2398" cy="3031"/>
                  <a:chOff x="2856" y="4607"/>
                  <a:chExt cx="2582" cy="3264"/>
                </a:xfrm>
              </p:grpSpPr>
              <p:pic>
                <p:nvPicPr>
                  <p:cNvPr id="12" name="图片 11"/>
                  <p:cNvPicPr>
                    <a:picLocks noChangeAspect="1"/>
                  </p:cNvPicPr>
                  <p:nvPr/>
                </p:nvPicPr>
                <p:blipFill>
                  <a:blip r:embed="rId6"/>
                  <a:stretch>
                    <a:fillRect/>
                  </a:stretch>
                </p:blipFill>
                <p:spPr>
                  <a:xfrm>
                    <a:off x="2856" y="4607"/>
                    <a:ext cx="2582" cy="1650"/>
                  </a:xfrm>
                  <a:prstGeom prst="rect">
                    <a:avLst/>
                  </a:prstGeom>
                </p:spPr>
              </p:pic>
              <p:pic>
                <p:nvPicPr>
                  <p:cNvPr id="13" name="图片 12"/>
                  <p:cNvPicPr>
                    <a:picLocks noChangeAspect="1"/>
                  </p:cNvPicPr>
                  <p:nvPr/>
                </p:nvPicPr>
                <p:blipFill>
                  <a:blip r:embed="rId7"/>
                  <a:stretch>
                    <a:fillRect/>
                  </a:stretch>
                </p:blipFill>
                <p:spPr>
                  <a:xfrm>
                    <a:off x="2856" y="6319"/>
                    <a:ext cx="2582" cy="1552"/>
                  </a:xfrm>
                  <a:prstGeom prst="rect">
                    <a:avLst/>
                  </a:prstGeom>
                </p:spPr>
              </p:pic>
            </p:grpSp>
            <p:pic>
              <p:nvPicPr>
                <p:cNvPr id="14" name="图片 13"/>
                <p:cNvPicPr>
                  <a:picLocks noChangeAspect="1"/>
                </p:cNvPicPr>
                <p:nvPr/>
              </p:nvPicPr>
              <p:blipFill>
                <a:blip r:embed="rId8"/>
                <a:srcRect l="3400" t="1095" r="5814" b="2766"/>
                <a:stretch>
                  <a:fillRect/>
                </a:stretch>
              </p:blipFill>
              <p:spPr>
                <a:xfrm>
                  <a:off x="5252" y="4763"/>
                  <a:ext cx="4369" cy="3019"/>
                </a:xfrm>
                <a:prstGeom prst="rect">
                  <a:avLst/>
                </a:prstGeom>
                <a:ln>
                  <a:solidFill>
                    <a:schemeClr val="tx1"/>
                  </a:solidFill>
                </a:ln>
              </p:spPr>
            </p:pic>
          </p:grpSp>
        </p:grpSp>
      </p:grpSp>
      <p:graphicFrame>
        <p:nvGraphicFramePr>
          <p:cNvPr id="21" name="表格 20"/>
          <p:cNvGraphicFramePr>
            <a:graphicFrameLocks noGrp="1"/>
          </p:cNvGraphicFramePr>
          <p:nvPr>
            <p:custDataLst>
              <p:tags r:id="rId1"/>
            </p:custDataLst>
            <p:extLst>
              <p:ext uri="{D42A27DB-BD31-4B8C-83A1-F6EECF244321}">
                <p14:modId xmlns:p14="http://schemas.microsoft.com/office/powerpoint/2010/main" val="1265016742"/>
              </p:ext>
            </p:extLst>
          </p:nvPr>
        </p:nvGraphicFramePr>
        <p:xfrm>
          <a:off x="18194655" y="9613265"/>
          <a:ext cx="3823970" cy="1201063"/>
        </p:xfrm>
        <a:graphic>
          <a:graphicData uri="http://schemas.openxmlformats.org/drawingml/2006/table">
            <a:tbl>
              <a:tblPr firstRow="1" bandRow="1">
                <a:tableStyleId>{073A0DAA-6AF3-43AB-8588-CEC1D06C72B9}</a:tableStyleId>
              </a:tblPr>
              <a:tblGrid>
                <a:gridCol w="918845">
                  <a:extLst>
                    <a:ext uri="{9D8B030D-6E8A-4147-A177-3AD203B41FA5}">
                      <a16:colId xmlns:a16="http://schemas.microsoft.com/office/drawing/2014/main" val="20000"/>
                    </a:ext>
                  </a:extLst>
                </a:gridCol>
                <a:gridCol w="2905125">
                  <a:extLst>
                    <a:ext uri="{9D8B030D-6E8A-4147-A177-3AD203B41FA5}">
                      <a16:colId xmlns:a16="http://schemas.microsoft.com/office/drawing/2014/main" val="20001"/>
                    </a:ext>
                  </a:extLst>
                </a:gridCol>
              </a:tblGrid>
              <a:tr h="26416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800" b="0" kern="1200" noProof="0" dirty="0">
                          <a:solidFill>
                            <a:schemeClr val="tx1"/>
                          </a:solidFill>
                          <a:latin typeface="华文细黑" charset="0"/>
                          <a:ea typeface="华文细黑" charset="0"/>
                          <a:cs typeface="+mn-cs"/>
                        </a:rPr>
                        <a:t>批准单位</a:t>
                      </a:r>
                    </a:p>
                  </a:txBody>
                  <a:tcPr marL="96767" marR="96767" marT="48399" marB="48399"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kumimoji="1" lang="zh-CN" altLang="en-US" sz="1100" b="0" kern="1200" dirty="0">
                          <a:solidFill>
                            <a:schemeClr val="tx1"/>
                          </a:solidFill>
                          <a:latin typeface="华文细黑" charset="0"/>
                          <a:ea typeface="华文细黑" charset="0"/>
                          <a:cs typeface="+mn-cs"/>
                        </a:rPr>
                        <a:t>南京市人民政府</a:t>
                      </a:r>
                    </a:p>
                  </a:txBody>
                  <a:tcPr marL="96767" marR="96767" marT="48399" marB="48399"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4798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800" b="0" kern="1200" noProof="0" dirty="0">
                          <a:solidFill>
                            <a:schemeClr val="tx1"/>
                          </a:solidFill>
                          <a:latin typeface="华文细黑" charset="0"/>
                          <a:ea typeface="华文细黑" charset="0"/>
                          <a:cs typeface="+mn-cs"/>
                        </a:rPr>
                        <a:t>批准文号</a:t>
                      </a:r>
                    </a:p>
                  </a:txBody>
                  <a:tcPr marL="96767" marR="96767" marT="48399" marB="48399"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50000"/>
                        </a:lnSpc>
                        <a:spcBef>
                          <a:spcPct val="20000"/>
                        </a:spcBef>
                        <a:spcAft>
                          <a:spcPts val="0"/>
                        </a:spcAft>
                        <a:buClr>
                          <a:schemeClr val="accent2"/>
                        </a:buClr>
                        <a:buSzPct val="110000"/>
                        <a:buFontTx/>
                        <a:buNone/>
                        <a:defRPr/>
                      </a:pPr>
                      <a:r>
                        <a:rPr kumimoji="1" lang="zh-CN" altLang="en-US" sz="1100" b="0" kern="1200" dirty="0">
                          <a:solidFill>
                            <a:schemeClr val="tx1"/>
                          </a:solidFill>
                          <a:latin typeface="华文细黑" charset="0"/>
                          <a:ea typeface="华文细黑" charset="0"/>
                          <a:cs typeface="华文细黑" charset="0"/>
                        </a:rPr>
                        <a:t>宁政复〔</a:t>
                      </a:r>
                      <a:r>
                        <a:rPr kumimoji="1" lang="zh-CN" altLang="en-US" sz="1100" b="0" kern="1200" dirty="0">
                          <a:solidFill>
                            <a:schemeClr val="tx1"/>
                          </a:solidFill>
                          <a:latin typeface="+mn-lt"/>
                          <a:ea typeface="华文细黑" charset="0"/>
                          <a:cs typeface="华文细黑" charset="0"/>
                        </a:rPr>
                        <a:t>2026</a:t>
                      </a:r>
                      <a:r>
                        <a:rPr kumimoji="1" lang="zh-CN" altLang="en-US" sz="1100" b="0" kern="1200" dirty="0">
                          <a:solidFill>
                            <a:schemeClr val="tx1"/>
                          </a:solidFill>
                          <a:latin typeface="华文细黑" charset="0"/>
                          <a:ea typeface="华文细黑" charset="0"/>
                          <a:cs typeface="华文细黑" charset="0"/>
                        </a:rPr>
                        <a:t>〕</a:t>
                      </a:r>
                      <a:r>
                        <a:rPr kumimoji="1" lang="zh-CN" altLang="en-US" sz="1100" b="0" kern="1200" dirty="0">
                          <a:solidFill>
                            <a:schemeClr val="tx1"/>
                          </a:solidFill>
                          <a:latin typeface="+mn-lt"/>
                          <a:ea typeface="华文细黑" charset="0"/>
                          <a:cs typeface="华文细黑" charset="0"/>
                        </a:rPr>
                        <a:t>105</a:t>
                      </a:r>
                      <a:r>
                        <a:rPr kumimoji="1" lang="zh-CN" altLang="en-US" sz="1100" b="0" kern="1200" dirty="0">
                          <a:solidFill>
                            <a:schemeClr val="tx1"/>
                          </a:solidFill>
                          <a:latin typeface="华文细黑" charset="0"/>
                          <a:ea typeface="华文细黑" charset="0"/>
                          <a:cs typeface="华文细黑" charset="0"/>
                        </a:rPr>
                        <a:t> 号</a:t>
                      </a:r>
                    </a:p>
                  </a:txBody>
                  <a:tcPr marL="96767" marR="96767" marT="48399" marB="48399"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8864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800" b="0" kern="1200" noProof="0" dirty="0">
                          <a:solidFill>
                            <a:schemeClr val="tx1"/>
                          </a:solidFill>
                          <a:latin typeface="华文细黑" charset="0"/>
                          <a:ea typeface="华文细黑" charset="0"/>
                          <a:cs typeface="+mn-cs"/>
                        </a:rPr>
                        <a:t>动态更新信息栏</a:t>
                      </a:r>
                    </a:p>
                  </a:txBody>
                  <a:tcPr marL="96767" marR="96767" marT="48399" marB="48399"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50000"/>
                        </a:lnSpc>
                        <a:spcBef>
                          <a:spcPct val="20000"/>
                        </a:spcBef>
                        <a:buClr>
                          <a:schemeClr val="accent2"/>
                        </a:buClr>
                        <a:buSzPct val="110000"/>
                      </a:pPr>
                      <a:endParaRPr kumimoji="1" lang="zh-CN" altLang="en-US" sz="800" b="0" kern="1200" dirty="0">
                        <a:solidFill>
                          <a:schemeClr val="tx1"/>
                        </a:solidFill>
                        <a:latin typeface="华文细黑" charset="0"/>
                        <a:ea typeface="华文细黑" charset="0"/>
                        <a:cs typeface="+mn-cs"/>
                      </a:endParaRPr>
                    </a:p>
                  </a:txBody>
                  <a:tcPr marL="96767" marR="96767" marT="48399" marB="48399" anchor="ctr" anchorCtr="1">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pSp>
        <p:nvGrpSpPr>
          <p:cNvPr id="25" name="组合 24"/>
          <p:cNvGrpSpPr/>
          <p:nvPr/>
        </p:nvGrpSpPr>
        <p:grpSpPr>
          <a:xfrm>
            <a:off x="382270" y="6356985"/>
            <a:ext cx="5130800" cy="4284345"/>
            <a:chOff x="602" y="10351"/>
            <a:chExt cx="8080" cy="6747"/>
          </a:xfrm>
        </p:grpSpPr>
        <p:sp>
          <p:nvSpPr>
            <p:cNvPr id="50" name="Rectangle 7"/>
            <p:cNvSpPr>
              <a:spLocks noChangeArrowheads="1"/>
            </p:cNvSpPr>
            <p:nvPr/>
          </p:nvSpPr>
          <p:spPr bwMode="auto">
            <a:xfrm>
              <a:off x="602" y="10351"/>
              <a:ext cx="8080" cy="2455"/>
            </a:xfrm>
            <a:prstGeom prst="rect">
              <a:avLst/>
            </a:prstGeom>
            <a:noFill/>
            <a:ln>
              <a:noFill/>
            </a:ln>
          </p:spPr>
          <p:txBody>
            <a:bodyPr anchor="ctr">
              <a:spAutoFit/>
            </a:bodyPr>
            <a:lstStyle>
              <a:lvl1pPr>
                <a:spcBef>
                  <a:spcPct val="20000"/>
                </a:spcBef>
                <a:buChar char="•"/>
                <a:defRPr kumimoji="1" sz="66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5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50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41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41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50000"/>
                </a:lnSpc>
                <a:spcBef>
                  <a:spcPct val="0"/>
                </a:spcBef>
                <a:spcAft>
                  <a:spcPct val="0"/>
                </a:spcAft>
                <a:buClr>
                  <a:schemeClr val="accent2"/>
                </a:buClr>
                <a:buSzPct val="110000"/>
                <a:buFontTx/>
                <a:buNone/>
                <a:defRPr/>
              </a:pPr>
              <a:r>
                <a:rPr kumimoji="1" lang="zh-CN" altLang="en-US" sz="1400" b="1" i="0" u="none" strike="noStrike" kern="1200" cap="none" spc="0" normalizeH="0" baseline="0" noProof="0" dirty="0" smtClean="0">
                  <a:ln>
                    <a:noFill/>
                  </a:ln>
                  <a:solidFill>
                    <a:schemeClr val="tx1"/>
                  </a:solidFill>
                  <a:effectLst/>
                  <a:uLnTx/>
                  <a:uFillTx/>
                  <a:latin typeface="+mn-lt"/>
                  <a:ea typeface="华文细黑" charset="0"/>
                  <a:cs typeface="+mn-cs"/>
                </a:rPr>
                <a:t>历史沿革</a:t>
              </a:r>
              <a:endParaRPr kumimoji="1" lang="en-US" altLang="zh-CN" sz="1400" b="1" i="0" u="none" strike="noStrike" kern="1200" cap="none" spc="0" normalizeH="0" baseline="0" noProof="0" dirty="0">
                <a:ln>
                  <a:noFill/>
                </a:ln>
                <a:solidFill>
                  <a:schemeClr val="tx1"/>
                </a:solidFill>
                <a:effectLst/>
                <a:uLnTx/>
                <a:uFillTx/>
                <a:latin typeface="+mn-lt"/>
                <a:ea typeface="华文细黑" charset="0"/>
                <a:cs typeface="+mn-cs"/>
              </a:endParaRPr>
            </a:p>
            <a:p>
              <a:pPr marL="0" marR="0" lvl="0" algn="l" defTabSz="914400" rtl="0" eaLnBrk="1" fontAlgn="base" latinLnBrk="0" hangingPunct="1">
                <a:lnSpc>
                  <a:spcPct val="150000"/>
                </a:lnSpc>
                <a:spcBef>
                  <a:spcPct val="20000"/>
                </a:spcBef>
                <a:buClrTx/>
                <a:buSzTx/>
                <a:buFontTx/>
                <a:buNone/>
                <a:defRPr/>
              </a:pPr>
              <a:r>
                <a:rPr lang="en-US" altLang="zh-CN" sz="1200" noProof="0" dirty="0">
                  <a:ln>
                    <a:noFill/>
                  </a:ln>
                  <a:effectLst/>
                  <a:uLnTx/>
                  <a:uFillTx/>
                  <a:latin typeface="+mn-lt"/>
                  <a:ea typeface="华文细黑" charset="0"/>
                  <a:sym typeface="+mn-ea"/>
                </a:rPr>
                <a:t>        </a:t>
              </a:r>
              <a:r>
                <a:rPr lang="zh-CN" altLang="en-US" sz="1200" dirty="0">
                  <a:latin typeface="+mn-lt"/>
                  <a:ea typeface="华文细黑" charset="0"/>
                  <a:sym typeface="+mn-ea"/>
                </a:rPr>
                <a:t>高淳老街</a:t>
              </a:r>
              <a:r>
                <a:rPr lang="en-US" altLang="zh-CN" sz="1200" noProof="0" dirty="0" smtClean="0">
                  <a:ln>
                    <a:noFill/>
                  </a:ln>
                  <a:effectLst/>
                  <a:uLnTx/>
                  <a:uFillTx/>
                  <a:latin typeface="华文细黑" panose="02010600040101010101" pitchFamily="2" charset="-122"/>
                  <a:ea typeface="华文细黑" panose="02010600040101010101" pitchFamily="2" charset="-122"/>
                  <a:sym typeface="+mn-ea"/>
                </a:rPr>
                <a:t>始于由丹阳至震泽逐步形成的水运节点</a:t>
              </a:r>
              <a:r>
                <a:rPr lang="en-US" altLang="zh-CN" sz="1200" noProof="0" dirty="0">
                  <a:ln>
                    <a:noFill/>
                  </a:ln>
                  <a:effectLst/>
                  <a:uLnTx/>
                  <a:uFillTx/>
                  <a:latin typeface="华文细黑" panose="02010600040101010101" pitchFamily="2" charset="-122"/>
                  <a:ea typeface="华文细黑" panose="02010600040101010101" pitchFamily="2" charset="-122"/>
                  <a:sym typeface="+mn-ea"/>
                </a:rPr>
                <a:t>，宋明时期形成与圩区村落毗邻的滨湖通商市镇，后一度发展为商业居住氛围浓厚的县治中心；清末以来老街既是百货骈阗的苏皖边贸节点也是革命运动的地下据点，改革开放后，水陆格局、肌理风貌幸以保留，成为历史文化街区。</a:t>
              </a:r>
            </a:p>
          </p:txBody>
        </p:sp>
        <p:pic>
          <p:nvPicPr>
            <p:cNvPr id="26" name="图片 25" descr="upload_post_object_v2_116206076"/>
            <p:cNvPicPr>
              <a:picLocks noChangeAspect="1"/>
            </p:cNvPicPr>
            <p:nvPr/>
          </p:nvPicPr>
          <p:blipFill>
            <a:blip r:embed="rId9"/>
            <a:srcRect l="1298" t="23959" b="3079"/>
            <a:stretch>
              <a:fillRect/>
            </a:stretch>
          </p:blipFill>
          <p:spPr>
            <a:xfrm>
              <a:off x="715" y="12782"/>
              <a:ext cx="7796" cy="4317"/>
            </a:xfrm>
            <a:prstGeom prst="rect">
              <a:avLst/>
            </a:prstGeom>
          </p:spPr>
        </p:pic>
      </p:grpSp>
      <p:grpSp>
        <p:nvGrpSpPr>
          <p:cNvPr id="29" name="组合 28"/>
          <p:cNvGrpSpPr/>
          <p:nvPr/>
        </p:nvGrpSpPr>
        <p:grpSpPr>
          <a:xfrm>
            <a:off x="10734040" y="5828030"/>
            <a:ext cx="5870258" cy="5104130"/>
            <a:chOff x="16828" y="3477"/>
            <a:chExt cx="9245" cy="8038"/>
          </a:xfrm>
        </p:grpSpPr>
        <p:sp>
          <p:nvSpPr>
            <p:cNvPr id="6226" name="Rectangle 7"/>
            <p:cNvSpPr>
              <a:spLocks noChangeArrowheads="1"/>
            </p:cNvSpPr>
            <p:nvPr/>
          </p:nvSpPr>
          <p:spPr bwMode="auto">
            <a:xfrm>
              <a:off x="16895" y="3477"/>
              <a:ext cx="9178" cy="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kumimoji="1" sz="66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5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50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41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41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41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400" b="1" i="0" u="none" strike="noStrike" kern="1200" cap="none" spc="0" normalizeH="0" baseline="0" noProof="0" dirty="0" smtClean="0">
                  <a:ln>
                    <a:noFill/>
                  </a:ln>
                  <a:solidFill>
                    <a:schemeClr val="tx1"/>
                  </a:solidFill>
                  <a:effectLst/>
                  <a:uLnTx/>
                  <a:uFillTx/>
                  <a:latin typeface="+mn-lt"/>
                  <a:ea typeface="华文细黑" charset="0"/>
                  <a:cs typeface="+mn-cs"/>
                </a:rPr>
                <a:t>历史文化遗存保护利用</a:t>
              </a:r>
              <a:endParaRPr kumimoji="1" lang="zh-CN" altLang="en-US" sz="1200" b="0" i="0" u="none" strike="noStrike" kern="1200" cap="none" spc="0" normalizeH="0" baseline="0" noProof="0" dirty="0" smtClean="0">
                <a:ln>
                  <a:noFill/>
                </a:ln>
                <a:solidFill>
                  <a:schemeClr val="tx1"/>
                </a:solidFill>
                <a:effectLst/>
                <a:uLnTx/>
                <a:uFillTx/>
                <a:latin typeface="+mn-lt"/>
                <a:ea typeface="华文细黑" charset="0"/>
                <a:cs typeface="+mn-cs"/>
              </a:endParaRPr>
            </a:p>
          </p:txBody>
        </p:sp>
        <p:grpSp>
          <p:nvGrpSpPr>
            <p:cNvPr id="20" name="组合 19"/>
            <p:cNvGrpSpPr/>
            <p:nvPr/>
          </p:nvGrpSpPr>
          <p:grpSpPr>
            <a:xfrm>
              <a:off x="16828" y="5019"/>
              <a:ext cx="9185" cy="6496"/>
              <a:chOff x="16814" y="10598"/>
              <a:chExt cx="9185" cy="6496"/>
            </a:xfrm>
          </p:grpSpPr>
          <p:sp>
            <p:nvSpPr>
              <p:cNvPr id="6154" name="Rectangle 5"/>
              <p:cNvSpPr/>
              <p:nvPr/>
            </p:nvSpPr>
            <p:spPr>
              <a:xfrm>
                <a:off x="23524" y="16660"/>
                <a:ext cx="2475" cy="434"/>
              </a:xfrm>
              <a:prstGeom prst="rect">
                <a:avLst/>
              </a:prstGeom>
              <a:noFill/>
              <a:ln w="9525">
                <a:noFill/>
              </a:ln>
            </p:spPr>
            <p:txBody>
              <a:bodyPr>
                <a:spAutoFit/>
              </a:bodyPr>
              <a:lstStyle/>
              <a:p>
                <a:pPr algn="r" eaLnBrk="1" hangingPunct="1"/>
                <a:r>
                  <a:rPr lang="zh-CN" altLang="en-US" sz="1200" dirty="0">
                    <a:latin typeface="华文细黑" charset="0"/>
                    <a:ea typeface="华文细黑" charset="0"/>
                    <a:sym typeface="华文细黑" charset="0"/>
                  </a:rPr>
                  <a:t>历史文化遗产分布图</a:t>
                </a:r>
              </a:p>
            </p:txBody>
          </p:sp>
          <p:pic>
            <p:nvPicPr>
              <p:cNvPr id="17" name="图片 16"/>
              <p:cNvPicPr>
                <a:picLocks noChangeAspect="1"/>
              </p:cNvPicPr>
              <p:nvPr/>
            </p:nvPicPr>
            <p:blipFill>
              <a:blip r:embed="rId10"/>
              <a:srcRect l="5474" t="1435" r="503" b="1621"/>
              <a:stretch>
                <a:fillRect/>
              </a:stretch>
            </p:blipFill>
            <p:spPr>
              <a:xfrm>
                <a:off x="16814" y="10598"/>
                <a:ext cx="9137" cy="6103"/>
              </a:xfrm>
              <a:prstGeom prst="rect">
                <a:avLst/>
              </a:prstGeom>
              <a:ln>
                <a:solidFill>
                  <a:schemeClr val="tx1"/>
                </a:solidFill>
              </a:ln>
            </p:spPr>
          </p:pic>
        </p:grpSp>
        <p:sp>
          <p:nvSpPr>
            <p:cNvPr id="22" name="文本框 21"/>
            <p:cNvSpPr txBox="1"/>
            <p:nvPr/>
          </p:nvSpPr>
          <p:spPr>
            <a:xfrm>
              <a:off x="16973" y="3906"/>
              <a:ext cx="9028" cy="1016"/>
            </a:xfrm>
            <a:prstGeom prst="rect">
              <a:avLst/>
            </a:prstGeom>
            <a:noFill/>
          </p:spPr>
          <p:txBody>
            <a:bodyPr wrap="square" rtlCol="0" anchor="t">
              <a:spAutoFit/>
            </a:bodyPr>
            <a:lstStyle/>
            <a:p>
              <a:pPr lvl="0" algn="l" eaLnBrk="1" hangingPunct="1">
                <a:lnSpc>
                  <a:spcPct val="150000"/>
                </a:lnSpc>
                <a:buClrTx/>
                <a:buSzTx/>
                <a:buFontTx/>
                <a:defRPr/>
              </a:pPr>
              <a:r>
                <a:rPr kumimoji="1" lang="en-US" altLang="zh-CN" sz="1200" dirty="0">
                  <a:latin typeface="+mn-lt"/>
                  <a:ea typeface="华文细黑" charset="0"/>
                  <a:sym typeface="+mn-ea"/>
                </a:rPr>
                <a:t> </a:t>
              </a:r>
              <a:r>
                <a:rPr kumimoji="1" lang="en-US" altLang="zh-CN" sz="1200" dirty="0" smtClean="0">
                  <a:latin typeface="+mn-lt"/>
                  <a:ea typeface="华文细黑" charset="0"/>
                  <a:sym typeface="+mn-ea"/>
                </a:rPr>
                <a:t>       </a:t>
              </a:r>
              <a:r>
                <a:rPr kumimoji="1" lang="zh-CN" altLang="en-US" sz="1200" noProof="0" dirty="0" smtClean="0">
                  <a:ln>
                    <a:noFill/>
                  </a:ln>
                  <a:effectLst/>
                  <a:uLnTx/>
                  <a:uFillTx/>
                  <a:latin typeface="+mn-lt"/>
                  <a:ea typeface="华文细黑" charset="0"/>
                  <a:sym typeface="+mn-ea"/>
                </a:rPr>
                <a:t>规划</a:t>
              </a:r>
              <a:r>
                <a:rPr kumimoji="1" lang="zh-CN" altLang="en-US" sz="1200" noProof="0" dirty="0">
                  <a:ln>
                    <a:noFill/>
                  </a:ln>
                  <a:effectLst/>
                  <a:uLnTx/>
                  <a:uFillTx/>
                  <a:latin typeface="+mn-lt"/>
                  <a:ea typeface="华文细黑" charset="0"/>
                  <a:sym typeface="+mn-ea"/>
                </a:rPr>
                <a:t>对历史街巷、不可移动文物、历史建筑、历史环境要素、非物质文化遗产等各类保护对象分级分类提出保护与管控要求。</a:t>
              </a:r>
            </a:p>
          </p:txBody>
        </p:sp>
      </p:grpSp>
      <p:sp>
        <p:nvSpPr>
          <p:cNvPr id="27" name="Rectangle 5"/>
          <p:cNvSpPr/>
          <p:nvPr/>
        </p:nvSpPr>
        <p:spPr>
          <a:xfrm>
            <a:off x="2827020" y="10637520"/>
            <a:ext cx="2577465" cy="460375"/>
          </a:xfrm>
          <a:prstGeom prst="rect">
            <a:avLst/>
          </a:prstGeom>
          <a:noFill/>
          <a:ln w="9525">
            <a:noFill/>
          </a:ln>
        </p:spPr>
        <p:txBody>
          <a:bodyPr wrap="square">
            <a:spAutoFit/>
          </a:bodyPr>
          <a:lstStyle/>
          <a:p>
            <a:pPr algn="r" eaLnBrk="1" hangingPunct="1">
              <a:buClrTx/>
              <a:buSzTx/>
              <a:buFontTx/>
            </a:pPr>
            <a:r>
              <a:rPr lang="zh-CN" altLang="en-US" sz="1200" dirty="0">
                <a:latin typeface="华文细黑" charset="0"/>
                <a:ea typeface="华文细黑" charset="0"/>
                <a:sym typeface="Wingdings" panose="05000000000000000000" pitchFamily="2" charset="2"/>
              </a:rPr>
              <a:t>街区现状鸟瞰照片（朝向官溪河）</a:t>
            </a:r>
          </a:p>
          <a:p>
            <a:pPr algn="r" eaLnBrk="1" hangingPunct="1"/>
            <a:endParaRPr lang="zh-CN" altLang="en-US" sz="1200" dirty="0">
              <a:latin typeface="华文细黑" charset="0"/>
              <a:ea typeface="华文细黑" charset="0"/>
              <a:sym typeface="华文细黑" charset="0"/>
            </a:endParaRPr>
          </a:p>
        </p:txBody>
      </p:sp>
      <p:sp>
        <p:nvSpPr>
          <p:cNvPr id="28" name="文本框 27"/>
          <p:cNvSpPr txBox="1"/>
          <p:nvPr/>
        </p:nvSpPr>
        <p:spPr>
          <a:xfrm>
            <a:off x="10685780" y="2110740"/>
            <a:ext cx="5881370" cy="3738245"/>
          </a:xfrm>
          <a:prstGeom prst="rect">
            <a:avLst/>
          </a:prstGeom>
        </p:spPr>
        <p:txBody>
          <a:bodyPr wrap="square">
            <a:spAutoFit/>
          </a:bodyPr>
          <a:lstStyle/>
          <a:p>
            <a:pPr algn="l" defTabSz="914400">
              <a:lnSpc>
                <a:spcPct val="150000"/>
              </a:lnSpc>
              <a:spcBef>
                <a:spcPct val="20000"/>
              </a:spcBef>
              <a:buClr>
                <a:schemeClr val="accent2"/>
              </a:buClr>
              <a:buSzPct val="110000"/>
              <a:buFontTx/>
              <a:defRPr/>
            </a:pPr>
            <a:r>
              <a:rPr kumimoji="1" lang="zh-CN" altLang="en-US" sz="1400" b="1" noProof="0" dirty="0" smtClean="0">
                <a:ln>
                  <a:noFill/>
                </a:ln>
                <a:effectLst/>
                <a:uLnTx/>
                <a:uFillTx/>
                <a:latin typeface="+mn-lt"/>
                <a:ea typeface="华文细黑" charset="0"/>
              </a:rPr>
              <a:t>街区保护和控制要求</a:t>
            </a:r>
          </a:p>
          <a:p>
            <a:pPr indent="304800" algn="l" defTabSz="914400" eaLnBrk="1" hangingPunct="1">
              <a:lnSpc>
                <a:spcPct val="150000"/>
              </a:lnSpc>
              <a:spcBef>
                <a:spcPts val="0"/>
              </a:spcBef>
              <a:buClr>
                <a:schemeClr val="accent2"/>
              </a:buClr>
              <a:buSzPct val="110000"/>
              <a:buFont typeface="Times New Roman" panose="02020603050405020304"/>
              <a:defRPr/>
              <a:extLst>
                <a:ext uri="{35155182-B16C-46BC-9424-99874614C6A1}">
                  <wpsdc:indentchars xmlns:wpsdc="http://www.wps.cn/officeDocument/2017/drawingmlCustomData" xmlns="" val="200" checksum="1077528236"/>
                </a:ext>
              </a:extLst>
            </a:pPr>
            <a:r>
              <a:rPr kumimoji="1" lang="zh-CN" altLang="en-US" sz="1200" noProof="0" dirty="0">
                <a:ln>
                  <a:noFill/>
                </a:ln>
                <a:effectLst/>
                <a:uLnTx/>
                <a:uFillTx/>
                <a:latin typeface="+mn-lt"/>
                <a:ea typeface="华文细黑" charset="0"/>
              </a:rPr>
              <a:t>根据建（构）筑物的现状历史价值和风貌评估，实行分类保护和整治；对文物和历史建筑的保护修缮应按照相关法律法规要求进行，传统风貌建筑应保持原有历史风貌。</a:t>
            </a:r>
          </a:p>
          <a:p>
            <a:pPr indent="304800" algn="l" defTabSz="914400" eaLnBrk="1" hangingPunct="1">
              <a:lnSpc>
                <a:spcPct val="150000"/>
              </a:lnSpc>
              <a:spcBef>
                <a:spcPts val="0"/>
              </a:spcBef>
              <a:buClr>
                <a:schemeClr val="accent2"/>
              </a:buClr>
              <a:buSzPct val="110000"/>
              <a:buFont typeface="Times New Roman" panose="02020603050405020304"/>
              <a:defRPr/>
              <a:extLst>
                <a:ext uri="{35155182-B16C-46BC-9424-99874614C6A1}">
                  <wpsdc:indentchars xmlns:wpsdc="http://www.wps.cn/officeDocument/2017/drawingmlCustomData" xmlns="" val="200" checksum="1077528236"/>
                </a:ext>
              </a:extLst>
            </a:pPr>
            <a:r>
              <a:rPr kumimoji="1" lang="zh-CN" altLang="en-US" sz="1200" dirty="0" smtClean="0">
                <a:latin typeface="+mn-lt"/>
                <a:ea typeface="华文细黑" charset="0"/>
              </a:rPr>
              <a:t>核心保护范围内</a:t>
            </a:r>
            <a:r>
              <a:rPr kumimoji="1" lang="zh-CN" altLang="en-US" sz="1200" noProof="0" dirty="0" smtClean="0">
                <a:ln>
                  <a:noFill/>
                </a:ln>
                <a:effectLst/>
                <a:uLnTx/>
                <a:uFillTx/>
                <a:latin typeface="+mn-lt"/>
                <a:ea typeface="华文细黑" charset="0"/>
              </a:rPr>
              <a:t>除</a:t>
            </a:r>
            <a:r>
              <a:rPr kumimoji="1" lang="zh-CN" altLang="en-US" sz="1200" noProof="0" dirty="0">
                <a:ln>
                  <a:noFill/>
                </a:ln>
                <a:effectLst/>
                <a:uLnTx/>
                <a:uFillTx/>
                <a:latin typeface="+mn-lt"/>
                <a:ea typeface="华文细黑" charset="0"/>
              </a:rPr>
              <a:t>必要的基础设施和公共服务设施外，不得进行新建、扩建建筑活动。经批准允许新建扩建的建筑，应与街区历史风貌相协调，严格遵循本规划高度和风貌控制要求，鼓励优先采用传统形制和做法。</a:t>
            </a:r>
          </a:p>
          <a:p>
            <a:pPr indent="304800" algn="l" defTabSz="914400" eaLnBrk="1" hangingPunct="1">
              <a:lnSpc>
                <a:spcPct val="150000"/>
              </a:lnSpc>
              <a:spcBef>
                <a:spcPts val="0"/>
              </a:spcBef>
              <a:buClr>
                <a:schemeClr val="accent2"/>
              </a:buClr>
              <a:buSzPct val="110000"/>
              <a:buFont typeface="Times New Roman" panose="02020603050405020304"/>
              <a:defRPr/>
              <a:extLst>
                <a:ext uri="{35155182-B16C-46BC-9424-99874614C6A1}">
                  <wpsdc:indentchars xmlns:wpsdc="http://www.wps.cn/officeDocument/2017/drawingmlCustomData" xmlns="" val="200" checksum="1077528236"/>
                </a:ext>
              </a:extLst>
            </a:pPr>
            <a:r>
              <a:rPr kumimoji="1" lang="zh-CN" altLang="en-US" sz="1200" noProof="0" dirty="0">
                <a:ln>
                  <a:noFill/>
                </a:ln>
                <a:effectLst/>
                <a:uLnTx/>
                <a:uFillTx/>
                <a:latin typeface="+mn-lt"/>
                <a:ea typeface="华文细黑" charset="0"/>
              </a:rPr>
              <a:t>保护范围内的其他各项活动严格按照《历史文化名城名镇名村保护条例》等相关要求进行控制与审批。</a:t>
            </a:r>
          </a:p>
          <a:p>
            <a:pPr indent="304800" algn="l" defTabSz="914400" eaLnBrk="1" hangingPunct="1">
              <a:lnSpc>
                <a:spcPct val="150000"/>
              </a:lnSpc>
              <a:spcBef>
                <a:spcPts val="0"/>
              </a:spcBef>
              <a:buClr>
                <a:schemeClr val="accent2"/>
              </a:buClr>
              <a:buSzPct val="110000"/>
              <a:buFont typeface="Times New Roman" panose="02020603050405020304"/>
              <a:defRPr/>
              <a:extLst>
                <a:ext uri="{35155182-B16C-46BC-9424-99874614C6A1}">
                  <wpsdc:indentchars xmlns:wpsdc="http://www.wps.cn/officeDocument/2017/drawingmlCustomData" xmlns="" val="200" checksum="1077528236"/>
                </a:ext>
              </a:extLst>
            </a:pPr>
            <a:r>
              <a:rPr kumimoji="1" lang="zh-CN" altLang="en-US" sz="1200" noProof="0" dirty="0">
                <a:ln>
                  <a:noFill/>
                </a:ln>
                <a:effectLst/>
                <a:uLnTx/>
                <a:uFillTx/>
                <a:latin typeface="+mn-lt"/>
                <a:ea typeface="华文细黑" charset="0"/>
              </a:rPr>
              <a:t>严格禁止街区内出现大拆大建、拆真建假等行为。</a:t>
            </a:r>
          </a:p>
          <a:p>
            <a:pPr indent="304800" algn="l" defTabSz="914400" eaLnBrk="1" hangingPunct="1">
              <a:lnSpc>
                <a:spcPct val="150000"/>
              </a:lnSpc>
              <a:spcBef>
                <a:spcPts val="0"/>
              </a:spcBef>
              <a:buClr>
                <a:schemeClr val="accent2"/>
              </a:buClr>
              <a:buSzPct val="110000"/>
              <a:buFont typeface="Times New Roman" panose="02020603050405020304"/>
              <a:defRPr/>
              <a:extLst>
                <a:ext uri="{35155182-B16C-46BC-9424-99874614C6A1}">
                  <wpsdc:indentchars xmlns:wpsdc="http://www.wps.cn/officeDocument/2017/drawingmlCustomData" xmlns="" val="200" checksum="1077528236"/>
                </a:ext>
              </a:extLst>
            </a:pPr>
            <a:r>
              <a:rPr kumimoji="1" lang="zh-CN" altLang="en-US" sz="1200" noProof="0" dirty="0">
                <a:ln>
                  <a:noFill/>
                </a:ln>
                <a:effectLst/>
                <a:uLnTx/>
                <a:uFillTx/>
                <a:latin typeface="+mn-lt"/>
                <a:ea typeface="华文细黑" charset="0"/>
              </a:rPr>
              <a:t>因建设控制地带部分衔接参考淳溪历史文化名镇的历史镇区范围，相应建设管控要求应严格参照</a:t>
            </a:r>
            <a:r>
              <a:rPr kumimoji="1" lang="zh-CN" altLang="en-US" sz="1200" noProof="0" dirty="0" smtClean="0">
                <a:ln>
                  <a:noFill/>
                </a:ln>
                <a:effectLst/>
                <a:uLnTx/>
                <a:uFillTx/>
                <a:latin typeface="+mn-lt"/>
                <a:ea typeface="华文细黑" charset="0"/>
              </a:rPr>
              <a:t>《南京市淳溪历史文化名镇保护规划（</a:t>
            </a:r>
            <a:r>
              <a:rPr kumimoji="1" lang="en-US" altLang="zh-CN" sz="1200" dirty="0" smtClean="0">
                <a:latin typeface="+mn-lt"/>
                <a:ea typeface="华文细黑" panose="02010600040101010101" pitchFamily="2" charset="-122"/>
              </a:rPr>
              <a:t>2025</a:t>
            </a:r>
            <a:r>
              <a:rPr kumimoji="1" lang="zh-CN" altLang="en-US" sz="1200" dirty="0" smtClean="0">
                <a:latin typeface="+mn-lt"/>
                <a:ea typeface="华文细黑" panose="02010600040101010101" pitchFamily="2" charset="-122"/>
              </a:rPr>
              <a:t>-</a:t>
            </a:r>
            <a:r>
              <a:rPr kumimoji="1" lang="en-US" altLang="zh-CN" sz="1200" dirty="0" smtClean="0">
                <a:latin typeface="+mn-lt"/>
                <a:ea typeface="华文细黑" panose="02010600040101010101" pitchFamily="2" charset="-122"/>
              </a:rPr>
              <a:t>2035</a:t>
            </a:r>
            <a:r>
              <a:rPr kumimoji="1" lang="zh-CN" altLang="en-US" sz="1200" noProof="0" dirty="0" smtClean="0">
                <a:ln>
                  <a:noFill/>
                </a:ln>
                <a:effectLst/>
                <a:uLnTx/>
                <a:uFillTx/>
                <a:latin typeface="+mn-lt"/>
                <a:ea typeface="华文细黑" charset="0"/>
              </a:rPr>
              <a:t>年）》</a:t>
            </a:r>
            <a:r>
              <a:rPr kumimoji="1" lang="zh-CN" altLang="en-US" sz="1200" noProof="0" dirty="0">
                <a:ln>
                  <a:noFill/>
                </a:ln>
                <a:effectLst/>
                <a:uLnTx/>
                <a:uFillTx/>
                <a:latin typeface="+mn-lt"/>
                <a:ea typeface="华文细黑" charset="0"/>
              </a:rPr>
              <a:t>对历史镇区建设管控的相关要求</a:t>
            </a:r>
            <a:r>
              <a:rPr kumimoji="1" lang="zh-CN" altLang="en-US" sz="1200" noProof="0" dirty="0" smtClean="0">
                <a:ln>
                  <a:noFill/>
                </a:ln>
                <a:effectLst/>
                <a:uLnTx/>
                <a:uFillTx/>
                <a:latin typeface="+mn-lt"/>
                <a:ea typeface="华文细黑" charset="0"/>
              </a:rPr>
              <a:t>。</a:t>
            </a:r>
            <a:endParaRPr kumimoji="1" lang="zh-CN" altLang="en-US" sz="1200" noProof="0" dirty="0">
              <a:ln>
                <a:noFill/>
              </a:ln>
              <a:effectLst/>
              <a:uLnTx/>
              <a:uFillTx/>
              <a:latin typeface="+mn-lt"/>
              <a:ea typeface="华文细黑" charset="0"/>
            </a:endParaRPr>
          </a:p>
        </p:txBody>
      </p:sp>
      <p:grpSp>
        <p:nvGrpSpPr>
          <p:cNvPr id="19" name="组合 18"/>
          <p:cNvGrpSpPr/>
          <p:nvPr/>
        </p:nvGrpSpPr>
        <p:grpSpPr>
          <a:xfrm>
            <a:off x="16725900" y="5192395"/>
            <a:ext cx="2698750" cy="2188210"/>
            <a:chOff x="26245" y="2301"/>
            <a:chExt cx="5587" cy="4530"/>
          </a:xfrm>
        </p:grpSpPr>
        <p:sp>
          <p:nvSpPr>
            <p:cNvPr id="6152" name="Rectangle 143"/>
            <p:cNvSpPr/>
            <p:nvPr/>
          </p:nvSpPr>
          <p:spPr>
            <a:xfrm>
              <a:off x="28803" y="6036"/>
              <a:ext cx="3029" cy="795"/>
            </a:xfrm>
            <a:prstGeom prst="rect">
              <a:avLst/>
            </a:prstGeom>
            <a:noFill/>
            <a:ln w="9525">
              <a:noFill/>
            </a:ln>
          </p:spPr>
          <p:txBody>
            <a:bodyPr>
              <a:noAutofit/>
            </a:bodyPr>
            <a:lstStyle/>
            <a:p>
              <a:pPr algn="r" eaLnBrk="1" hangingPunct="1"/>
              <a:r>
                <a:rPr lang="zh-CN" altLang="en-US" sz="1200" dirty="0">
                  <a:latin typeface="华文细黑" charset="0"/>
                  <a:ea typeface="华文细黑" charset="0"/>
                  <a:sym typeface="华文细黑" charset="0"/>
                </a:rPr>
                <a:t>展示利用规划图</a:t>
              </a:r>
            </a:p>
          </p:txBody>
        </p:sp>
        <p:pic>
          <p:nvPicPr>
            <p:cNvPr id="18" name="图片 17"/>
            <p:cNvPicPr>
              <a:picLocks noChangeAspect="1"/>
            </p:cNvPicPr>
            <p:nvPr/>
          </p:nvPicPr>
          <p:blipFill>
            <a:blip r:embed="rId11"/>
            <a:stretch>
              <a:fillRect/>
            </a:stretch>
          </p:blipFill>
          <p:spPr>
            <a:xfrm>
              <a:off x="26245" y="2301"/>
              <a:ext cx="5379" cy="3824"/>
            </a:xfrm>
            <a:prstGeom prst="rect">
              <a:avLst/>
            </a:prstGeom>
            <a:ln>
              <a:solidFill>
                <a:schemeClr val="tx1"/>
              </a:solidFill>
            </a:ln>
          </p:spPr>
        </p:pic>
      </p:grpSp>
      <p:grpSp>
        <p:nvGrpSpPr>
          <p:cNvPr id="32" name="组合 31"/>
          <p:cNvGrpSpPr/>
          <p:nvPr/>
        </p:nvGrpSpPr>
        <p:grpSpPr>
          <a:xfrm>
            <a:off x="19396080" y="7251560"/>
            <a:ext cx="2622545" cy="2229625"/>
            <a:chOff x="31790" y="3355"/>
            <a:chExt cx="5580" cy="4745"/>
          </a:xfrm>
        </p:grpSpPr>
        <p:pic>
          <p:nvPicPr>
            <p:cNvPr id="30" name="图片 29"/>
            <p:cNvPicPr>
              <a:picLocks noChangeAspect="1"/>
            </p:cNvPicPr>
            <p:nvPr/>
          </p:nvPicPr>
          <p:blipFill>
            <a:blip r:embed="rId12"/>
            <a:srcRect l="936" t="175" r="862"/>
            <a:stretch>
              <a:fillRect/>
            </a:stretch>
          </p:blipFill>
          <p:spPr>
            <a:xfrm>
              <a:off x="31790" y="3355"/>
              <a:ext cx="5385" cy="3857"/>
            </a:xfrm>
            <a:prstGeom prst="rect">
              <a:avLst/>
            </a:prstGeom>
            <a:ln>
              <a:solidFill>
                <a:schemeClr val="tx1"/>
              </a:solidFill>
            </a:ln>
          </p:spPr>
        </p:pic>
        <p:sp>
          <p:nvSpPr>
            <p:cNvPr id="31" name="Rectangle 143"/>
            <p:cNvSpPr/>
            <p:nvPr/>
          </p:nvSpPr>
          <p:spPr>
            <a:xfrm>
              <a:off x="34366" y="7187"/>
              <a:ext cx="3004" cy="913"/>
            </a:xfrm>
            <a:prstGeom prst="rect">
              <a:avLst/>
            </a:prstGeom>
            <a:noFill/>
            <a:ln w="9525">
              <a:noFill/>
            </a:ln>
          </p:spPr>
          <p:txBody>
            <a:bodyPr>
              <a:noAutofit/>
            </a:bodyPr>
            <a:lstStyle/>
            <a:p>
              <a:pPr algn="r" eaLnBrk="1" hangingPunct="1"/>
              <a:r>
                <a:rPr lang="zh-CN" altLang="en-US" sz="1200" dirty="0">
                  <a:latin typeface="华文细黑" charset="0"/>
                  <a:ea typeface="华文细黑" charset="0"/>
                  <a:sym typeface="华文细黑" charset="0"/>
                </a:rPr>
                <a:t>道路交通规划图</a:t>
              </a:r>
            </a:p>
          </p:txBody>
        </p:sp>
      </p:grpSp>
      <p:sp>
        <p:nvSpPr>
          <p:cNvPr id="34" name="文本框 33"/>
          <p:cNvSpPr txBox="1"/>
          <p:nvPr/>
        </p:nvSpPr>
        <p:spPr>
          <a:xfrm>
            <a:off x="16591915" y="2336165"/>
            <a:ext cx="5335270" cy="923330"/>
          </a:xfrm>
          <a:prstGeom prst="rect">
            <a:avLst/>
          </a:prstGeom>
        </p:spPr>
        <p:txBody>
          <a:bodyPr wrap="square">
            <a:spAutoFit/>
          </a:bodyPr>
          <a:lstStyle/>
          <a:p>
            <a:pPr marL="0" indent="304800" algn="l" defTabSz="914400" eaLnBrk="1" hangingPunct="1">
              <a:lnSpc>
                <a:spcPct val="150000"/>
              </a:lnSpc>
              <a:spcBef>
                <a:spcPts val="0"/>
              </a:spcBef>
              <a:buClr>
                <a:schemeClr val="accent2"/>
              </a:buClr>
              <a:buSzPct val="110000"/>
              <a:buNone/>
              <a:defRPr/>
              <a:extLst>
                <a:ext uri="{35155182-B16C-46BC-9424-99874614C6A1}">
                  <wpsdc:indentchars xmlns:wpsdc="http://www.wps.cn/officeDocument/2017/drawingmlCustomData" xmlns="" val="200" checksum="1077528236"/>
                </a:ext>
              </a:extLst>
            </a:pPr>
            <a:r>
              <a:rPr kumimoji="1" lang="zh-CN" altLang="en-US" sz="1200" noProof="0" dirty="0">
                <a:ln>
                  <a:noFill/>
                </a:ln>
                <a:effectLst/>
                <a:uLnTx/>
                <a:uFillTx/>
                <a:latin typeface="+mn-lt"/>
                <a:ea typeface="华文细黑" charset="0"/>
              </a:rPr>
              <a:t>外部机动交通保持现状</a:t>
            </a:r>
            <a:r>
              <a:rPr kumimoji="1" lang="zh-CN" altLang="en-US" sz="1200" noProof="0" dirty="0" smtClean="0">
                <a:ln>
                  <a:noFill/>
                </a:ln>
                <a:effectLst/>
                <a:uLnTx/>
                <a:uFillTx/>
                <a:latin typeface="+mn-lt"/>
                <a:ea typeface="华文细黑" charset="0"/>
              </a:rPr>
              <a:t>功能，延续官溪河、淳兴路城市次干路和通贤街、县府路、小河路城市支路道路性质，消除</a:t>
            </a:r>
            <a:r>
              <a:rPr kumimoji="1" lang="zh-CN" altLang="en-US" sz="1200" noProof="0" dirty="0">
                <a:ln>
                  <a:noFill/>
                </a:ln>
                <a:effectLst/>
                <a:uLnTx/>
                <a:uFillTx/>
                <a:latin typeface="+mn-lt"/>
                <a:ea typeface="华文细黑" charset="0"/>
              </a:rPr>
              <a:t>县府路段城市盲肠</a:t>
            </a:r>
            <a:r>
              <a:rPr kumimoji="1" lang="zh-CN" altLang="en-US" sz="1200" noProof="0" dirty="0" smtClean="0">
                <a:ln>
                  <a:noFill/>
                </a:ln>
                <a:effectLst/>
                <a:uLnTx/>
                <a:uFillTx/>
                <a:latin typeface="+mn-lt"/>
                <a:ea typeface="华文细黑" charset="0"/>
              </a:rPr>
              <a:t>，构建街区内部</a:t>
            </a:r>
            <a:r>
              <a:rPr kumimoji="1" lang="zh-CN" altLang="en-US" sz="1200" noProof="0" dirty="0">
                <a:ln>
                  <a:noFill/>
                </a:ln>
                <a:effectLst/>
                <a:uLnTx/>
                <a:uFillTx/>
                <a:latin typeface="+mn-lt"/>
                <a:ea typeface="华文细黑" charset="0"/>
              </a:rPr>
              <a:t>多元网状</a:t>
            </a:r>
            <a:r>
              <a:rPr kumimoji="1" lang="zh-CN" altLang="en-US" sz="1200" noProof="0" dirty="0" smtClean="0">
                <a:ln>
                  <a:noFill/>
                </a:ln>
                <a:effectLst/>
                <a:uLnTx/>
                <a:uFillTx/>
                <a:latin typeface="+mn-lt"/>
                <a:ea typeface="华文细黑" charset="0"/>
              </a:rPr>
              <a:t>交通系统。</a:t>
            </a:r>
            <a:endParaRPr kumimoji="1" lang="zh-CN" altLang="en-US" sz="1200" noProof="0" dirty="0">
              <a:ln>
                <a:noFill/>
              </a:ln>
              <a:effectLst/>
              <a:uLnTx/>
              <a:uFillTx/>
              <a:latin typeface="+mn-lt"/>
              <a:ea typeface="华文细黑" charset="0"/>
            </a:endParaRPr>
          </a:p>
        </p:txBody>
      </p:sp>
      <p:sp>
        <p:nvSpPr>
          <p:cNvPr id="38" name="Rectangle 143"/>
          <p:cNvSpPr/>
          <p:nvPr/>
        </p:nvSpPr>
        <p:spPr>
          <a:xfrm>
            <a:off x="17933670" y="9032240"/>
            <a:ext cx="1463040" cy="384175"/>
          </a:xfrm>
          <a:prstGeom prst="rect">
            <a:avLst/>
          </a:prstGeom>
          <a:noFill/>
          <a:ln w="9525">
            <a:noFill/>
          </a:ln>
        </p:spPr>
        <p:txBody>
          <a:bodyPr>
            <a:noAutofit/>
          </a:bodyPr>
          <a:lstStyle/>
          <a:p>
            <a:pPr algn="r" eaLnBrk="1" hangingPunct="1"/>
            <a:r>
              <a:rPr lang="zh-CN" altLang="en-US" sz="1200" dirty="0">
                <a:latin typeface="华文细黑" charset="0"/>
                <a:ea typeface="华文细黑" charset="0"/>
                <a:sym typeface="华文细黑" charset="0"/>
              </a:rPr>
              <a:t>高度控制规划图</a:t>
            </a:r>
          </a:p>
        </p:txBody>
      </p:sp>
      <p:pic>
        <p:nvPicPr>
          <p:cNvPr id="43" name="图片 42"/>
          <p:cNvPicPr>
            <a:picLocks noChangeAspect="1"/>
          </p:cNvPicPr>
          <p:nvPr>
            <p:custDataLst>
              <p:tags r:id="rId2"/>
            </p:custDataLst>
          </p:nvPr>
        </p:nvPicPr>
        <p:blipFill>
          <a:blip r:embed="rId13"/>
          <a:srcRect l="10567" r="930"/>
          <a:stretch>
            <a:fillRect/>
          </a:stretch>
        </p:blipFill>
        <p:spPr>
          <a:xfrm>
            <a:off x="16725900" y="7251700"/>
            <a:ext cx="2606040" cy="1811655"/>
          </a:xfrm>
          <a:prstGeom prst="rect">
            <a:avLst/>
          </a:prstGeom>
          <a:ln>
            <a:solidFill>
              <a:schemeClr val="tx1"/>
            </a:solidFill>
          </a:ln>
        </p:spPr>
      </p:pic>
      <p:pic>
        <p:nvPicPr>
          <p:cNvPr id="44" name="图片 43"/>
          <p:cNvPicPr>
            <a:picLocks noChangeAspect="1"/>
          </p:cNvPicPr>
          <p:nvPr/>
        </p:nvPicPr>
        <p:blipFill>
          <a:blip r:embed="rId14"/>
          <a:srcRect l="754" t="993" r="2458" b="890"/>
          <a:stretch>
            <a:fillRect/>
          </a:stretch>
        </p:blipFill>
        <p:spPr>
          <a:xfrm>
            <a:off x="19382105" y="5192395"/>
            <a:ext cx="2567305" cy="1850390"/>
          </a:xfrm>
          <a:prstGeom prst="rect">
            <a:avLst/>
          </a:prstGeom>
          <a:ln>
            <a:solidFill>
              <a:schemeClr val="tx1"/>
            </a:solidFill>
          </a:ln>
        </p:spPr>
      </p:pic>
      <p:sp>
        <p:nvSpPr>
          <p:cNvPr id="45" name="Rectangle 143"/>
          <p:cNvSpPr/>
          <p:nvPr/>
        </p:nvSpPr>
        <p:spPr>
          <a:xfrm>
            <a:off x="20558034" y="6996581"/>
            <a:ext cx="1463131" cy="384024"/>
          </a:xfrm>
          <a:prstGeom prst="rect">
            <a:avLst/>
          </a:prstGeom>
          <a:noFill/>
          <a:ln w="9525">
            <a:noFill/>
          </a:ln>
        </p:spPr>
        <p:txBody>
          <a:bodyPr>
            <a:noAutofit/>
          </a:bodyPr>
          <a:lstStyle/>
          <a:p>
            <a:pPr algn="r" eaLnBrk="1" hangingPunct="1"/>
            <a:r>
              <a:rPr lang="zh-CN" altLang="en-US" sz="1200" dirty="0">
                <a:latin typeface="华文细黑" charset="0"/>
                <a:ea typeface="华文细黑" charset="0"/>
                <a:sym typeface="华文细黑" charset="0"/>
              </a:rPr>
              <a:t>公共空间规划图</a:t>
            </a:r>
          </a:p>
        </p:txBody>
      </p:sp>
      <p:pic>
        <p:nvPicPr>
          <p:cNvPr id="47" name="图片 46"/>
          <p:cNvPicPr>
            <a:picLocks noChangeAspect="1"/>
          </p:cNvPicPr>
          <p:nvPr/>
        </p:nvPicPr>
        <p:blipFill>
          <a:blip r:embed="rId15"/>
          <a:srcRect l="2448" t="20259" r="4955"/>
          <a:stretch>
            <a:fillRect/>
          </a:stretch>
        </p:blipFill>
        <p:spPr>
          <a:xfrm>
            <a:off x="16737330" y="8464550"/>
            <a:ext cx="432435" cy="587375"/>
          </a:xfrm>
          <a:prstGeom prst="rect">
            <a:avLst/>
          </a:prstGeom>
        </p:spPr>
      </p:pic>
      <p:pic>
        <p:nvPicPr>
          <p:cNvPr id="48" name="图片 47"/>
          <p:cNvPicPr>
            <a:picLocks noChangeAspect="1"/>
          </p:cNvPicPr>
          <p:nvPr/>
        </p:nvPicPr>
        <p:blipFill>
          <a:blip r:embed="rId15"/>
          <a:srcRect l="15501" r="35685" b="80431"/>
          <a:stretch>
            <a:fillRect/>
          </a:stretch>
        </p:blipFill>
        <p:spPr>
          <a:xfrm>
            <a:off x="16737330" y="8301355"/>
            <a:ext cx="227965" cy="144145"/>
          </a:xfrm>
          <a:prstGeom prst="rect">
            <a:avLst/>
          </a:prstGeom>
        </p:spPr>
      </p:pic>
      <p:sp>
        <p:nvSpPr>
          <p:cNvPr id="5" name="矩形 4"/>
          <p:cNvSpPr/>
          <p:nvPr/>
        </p:nvSpPr>
        <p:spPr>
          <a:xfrm>
            <a:off x="9141768" y="10730297"/>
            <a:ext cx="1544012" cy="274819"/>
          </a:xfrm>
          <a:prstGeom prst="rect">
            <a:avLst/>
          </a:prstGeom>
        </p:spPr>
        <p:txBody>
          <a:bodyPr wrap="none">
            <a:spAutoFit/>
          </a:bodyPr>
          <a:lstStyle/>
          <a:p>
            <a:pPr algn="ctr">
              <a:lnSpc>
                <a:spcPct val="150000"/>
              </a:lnSpc>
              <a:spcBef>
                <a:spcPts val="600"/>
              </a:spcBef>
              <a:spcAft>
                <a:spcPts val="600"/>
              </a:spcAft>
            </a:pPr>
            <a:r>
              <a:rPr lang="zh-CN" altLang="en-US" sz="900" dirty="0" smtClean="0">
                <a:latin typeface="华文细黑" charset="0"/>
                <a:ea typeface="华文细黑" charset="0"/>
                <a:cs typeface="华文细黑" charset="0"/>
              </a:rPr>
              <a:t>数据</a:t>
            </a:r>
            <a:r>
              <a:rPr lang="zh-CN" altLang="en-US" sz="900" dirty="0">
                <a:latin typeface="华文细黑" charset="0"/>
                <a:ea typeface="华文细黑" charset="0"/>
                <a:cs typeface="华文细黑" charset="0"/>
              </a:rPr>
              <a:t>统计截止至</a:t>
            </a:r>
            <a:r>
              <a:rPr lang="en-US" altLang="zh-CN" sz="900" dirty="0">
                <a:latin typeface="华文细黑" charset="0"/>
                <a:ea typeface="华文细黑" charset="0"/>
                <a:cs typeface="华文细黑" charset="0"/>
              </a:rPr>
              <a:t>2026</a:t>
            </a:r>
            <a:r>
              <a:rPr lang="zh-CN" altLang="en-US" sz="900" dirty="0">
                <a:latin typeface="华文细黑" charset="0"/>
                <a:ea typeface="华文细黑" charset="0"/>
                <a:cs typeface="华文细黑" charset="0"/>
              </a:rPr>
              <a:t>年</a:t>
            </a:r>
            <a:r>
              <a:rPr lang="en-US" altLang="zh-CN" sz="900" dirty="0">
                <a:latin typeface="华文细黑" charset="0"/>
                <a:ea typeface="华文细黑" charset="0"/>
                <a:cs typeface="华文细黑" charset="0"/>
              </a:rPr>
              <a:t>7</a:t>
            </a:r>
            <a:r>
              <a:rPr lang="zh-CN" altLang="en-US" sz="900" dirty="0" smtClean="0">
                <a:latin typeface="华文细黑" charset="0"/>
                <a:ea typeface="华文细黑" charset="0"/>
                <a:cs typeface="华文细黑" charset="0"/>
              </a:rPr>
              <a:t>月</a:t>
            </a:r>
            <a:endParaRPr lang="zh-CN" altLang="zh-CN" sz="900" dirty="0">
              <a:latin typeface="华文细黑" charset="0"/>
              <a:ea typeface="华文细黑" charset="0"/>
              <a:cs typeface="华文细黑"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301*79"/>
  <p:tag name="TABLE_ENDDRAG_RECT" val="1432*771*301*79"/>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463.59133858267717,&quot;left&quot;:419.25,&quot;top&quot;:63.25,&quot;width&quot;:328.3}"/>
</p:tagLst>
</file>

<file path=ppt/theme/theme1.xml><?xml version="1.0" encoding="utf-8"?>
<a:theme xmlns:a="http://schemas.openxmlformats.org/drawingml/2006/main" name="默认设计模板">
  <a:themeElements>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altLang="en-US" sz="1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altLang="en-US" sz="1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TotalTime>
  <Words>1588</Words>
  <Application>Microsoft Office PowerPoint</Application>
  <PresentationFormat>自定义</PresentationFormat>
  <Paragraphs>106</Paragraphs>
  <Slides>2</Slides>
  <Notes>2</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vt:i4>
      </vt:variant>
    </vt:vector>
  </HeadingPairs>
  <TitlesOfParts>
    <vt:vector size="7" baseType="lpstr">
      <vt:lpstr>微软雅黑</vt:lpstr>
      <vt:lpstr>Calibri</vt:lpstr>
      <vt:lpstr>黑体</vt:lpstr>
      <vt:lpstr>华文细黑</vt:lpstr>
      <vt:lpstr>默认设计模板</vt:lpstr>
      <vt:lpstr>PowerPoint 演示文稿</vt:lpstr>
      <vt:lpstr>PowerPoint 演示文稿</vt:lpstr>
    </vt:vector>
  </TitlesOfParts>
  <Company>unit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zc</dc:creator>
  <cp:lastModifiedBy>吴彬</cp:lastModifiedBy>
  <cp:revision>380</cp:revision>
  <dcterms:created xsi:type="dcterms:W3CDTF">2003-11-12T09:06:00Z</dcterms:created>
  <dcterms:modified xsi:type="dcterms:W3CDTF">2026-08-21T09:00:58Z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F8FF4F1DBF6545C49F7A9318BFD1A8AA_13</vt:lpwstr>
  </property>
  <property fmtid="{D5CDD505-2E9C-101B-9397-08002B2CF9AE}" pid="3" name="KSOProductBuildVer">
    <vt:lpwstr>2052-12.1.0.28022</vt:lpwstr>
  </property>
</Properties>
</file>