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63" r:id="rId2"/>
    <p:sldId id="266" r:id="rId3"/>
  </p:sldIdLst>
  <p:sldSz cx="22098000" cy="11049000"/>
  <p:notesSz cx="9866313" cy="14295438"/>
  <p:custDataLst>
    <p:tags r:id="rId6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6" userDrawn="1">
          <p15:clr>
            <a:srgbClr val="A4A3A4"/>
          </p15:clr>
        </p15:guide>
        <p15:guide id="2" orient="horz" pos="4296" userDrawn="1">
          <p15:clr>
            <a:srgbClr val="A4A3A4"/>
          </p15:clr>
        </p15:guide>
        <p15:guide id="3" orient="horz" pos="523" userDrawn="1">
          <p15:clr>
            <a:srgbClr val="A4A3A4"/>
          </p15:clr>
        </p15:guide>
        <p15:guide id="4" orient="horz" pos="2326" userDrawn="1">
          <p15:clr>
            <a:srgbClr val="A4A3A4"/>
          </p15:clr>
        </p15:guide>
        <p15:guide id="5" orient="horz" pos="667" userDrawn="1">
          <p15:clr>
            <a:srgbClr val="A4A3A4"/>
          </p15:clr>
        </p15:guide>
        <p15:guide id="6" orient="horz" pos="3162" userDrawn="1">
          <p15:clr>
            <a:srgbClr val="A4A3A4"/>
          </p15:clr>
        </p15:guide>
        <p15:guide id="7" orient="horz" pos="3310" userDrawn="1">
          <p15:clr>
            <a:srgbClr val="A4A3A4"/>
          </p15:clr>
        </p15:guide>
        <p15:guide id="8" orient="horz" pos="5584" userDrawn="1">
          <p15:clr>
            <a:srgbClr val="A4A3A4"/>
          </p15:clr>
        </p15:guide>
        <p15:guide id="9" pos="13673" userDrawn="1">
          <p15:clr>
            <a:srgbClr val="A4A3A4"/>
          </p15:clr>
        </p15:guide>
        <p15:guide id="10" pos="427" userDrawn="1">
          <p15:clr>
            <a:srgbClr val="A4A3A4"/>
          </p15:clr>
        </p15:guide>
        <p15:guide id="11" pos="1028" userDrawn="1">
          <p15:clr>
            <a:srgbClr val="A4A3A4"/>
          </p15:clr>
        </p15:guide>
        <p15:guide id="12" pos="234" userDrawn="1">
          <p15:clr>
            <a:srgbClr val="A4A3A4"/>
          </p15:clr>
        </p15:guide>
        <p15:guide id="13" pos="11055" userDrawn="1">
          <p15:clr>
            <a:srgbClr val="A4A3A4"/>
          </p15:clr>
        </p15:guide>
        <p15:guide id="14" pos="11232" userDrawn="1">
          <p15:clr>
            <a:srgbClr val="A4A3A4"/>
          </p15:clr>
        </p15:guide>
        <p15:guide id="15" pos="10764" userDrawn="1">
          <p15:clr>
            <a:srgbClr val="A4A3A4"/>
          </p15:clr>
        </p15:guide>
        <p15:guide id="16" pos="75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9865D"/>
    <a:srgbClr val="FFFFFF"/>
    <a:srgbClr val="EEEFE5"/>
    <a:srgbClr val="F3F6F9"/>
    <a:srgbClr val="E5E7D9"/>
    <a:srgbClr val="E1E3D3"/>
    <a:srgbClr val="D5D8C2"/>
    <a:srgbClr val="B6BB93"/>
    <a:srgbClr val="E1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96" autoAdjust="0"/>
    <p:restoredTop sz="99412" autoAdjust="0"/>
  </p:normalViewPr>
  <p:slideViewPr>
    <p:cSldViewPr showGuides="1">
      <p:cViewPr varScale="1">
        <p:scale>
          <a:sx n="72" d="100"/>
          <a:sy n="72" d="100"/>
        </p:scale>
        <p:origin x="270" y="66"/>
      </p:cViewPr>
      <p:guideLst>
        <p:guide orient="horz" pos="6396"/>
        <p:guide orient="horz" pos="4296"/>
        <p:guide orient="horz" pos="523"/>
        <p:guide orient="horz" pos="2326"/>
        <p:guide orient="horz" pos="667"/>
        <p:guide orient="horz" pos="3162"/>
        <p:guide orient="horz" pos="3310"/>
        <p:guide orient="horz" pos="5584"/>
        <p:guide pos="13673"/>
        <p:guide pos="427"/>
        <p:guide pos="1028"/>
        <p:guide pos="234"/>
        <p:guide pos="11055"/>
        <p:guide pos="11232"/>
        <p:guide pos="10764"/>
        <p:guide pos="7598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275138" cy="71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7753" tIns="68875" rIns="137753" bIns="68875" numCol="1" anchor="t" anchorCtr="0" compatLnSpc="1"/>
          <a:lstStyle>
            <a:lvl1pPr defTabSz="1376680" eaLnBrk="1" hangingPunct="1">
              <a:defRPr kumimoji="1" sz="17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91175" y="0"/>
            <a:ext cx="4275138" cy="71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7753" tIns="68875" rIns="137753" bIns="68875" numCol="1" anchor="t" anchorCtr="0" compatLnSpc="1"/>
          <a:lstStyle>
            <a:lvl1pPr algn="r" defTabSz="1376680" eaLnBrk="1" hangingPunct="1">
              <a:defRPr kumimoji="1" sz="17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579475"/>
            <a:ext cx="4275138" cy="71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7753" tIns="68875" rIns="137753" bIns="68875" numCol="1" anchor="b" anchorCtr="0" compatLnSpc="1"/>
          <a:lstStyle>
            <a:lvl1pPr defTabSz="1376680" eaLnBrk="1" hangingPunct="1">
              <a:defRPr kumimoji="1" sz="17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91175" y="13579475"/>
            <a:ext cx="4275138" cy="7159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37753" tIns="68875" rIns="137753" bIns="68875" numCol="1" anchor="b" anchorCtr="0" compatLnSpc="1"/>
          <a:lstStyle>
            <a:lvl1pPr algn="r" defTabSz="1376680" eaLnBrk="1" hangingPunct="1">
              <a:defRPr sz="1700" noProof="1"/>
            </a:lvl1pPr>
          </a:lstStyle>
          <a:p>
            <a:fld id="{2759A2D2-B3F8-4D94-B898-E51C90CF876A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714375"/>
          </a:xfrm>
          <a:prstGeom prst="rect">
            <a:avLst/>
          </a:prstGeom>
        </p:spPr>
        <p:txBody>
          <a:bodyPr vert="horz" lIns="90932" tIns="45466" rIns="90932" bIns="45466" rtlCol="0"/>
          <a:lstStyle>
            <a:lvl1pPr algn="l" eaLnBrk="1" hangingPunct="1">
              <a:defRPr kumimoji="1"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589588" y="0"/>
            <a:ext cx="4275137" cy="714375"/>
          </a:xfrm>
          <a:prstGeom prst="rect">
            <a:avLst/>
          </a:prstGeom>
        </p:spPr>
        <p:txBody>
          <a:bodyPr vert="horz" lIns="90932" tIns="45466" rIns="90932" bIns="45466" rtlCol="0"/>
          <a:lstStyle>
            <a:lvl1pPr algn="r" eaLnBrk="1" hangingPunct="1">
              <a:defRPr kumimoji="1"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F5ABFE22-5928-477C-AB33-C4C13269DB90}" type="datetimeFigureOut">
              <a:rPr lang="zh-CN" altLang="en-US"/>
              <a:pPr>
                <a:defRPr/>
              </a:pPr>
              <a:t>2026/8/26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-427038" y="1074738"/>
            <a:ext cx="10720388" cy="5359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32" tIns="45466" rIns="90932" bIns="45466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87425" y="6789738"/>
            <a:ext cx="7891463" cy="6432550"/>
          </a:xfrm>
          <a:prstGeom prst="rect">
            <a:avLst/>
          </a:prstGeom>
        </p:spPr>
        <p:txBody>
          <a:bodyPr vert="horz" lIns="90932" tIns="45466" rIns="90932" bIns="45466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3577888"/>
            <a:ext cx="4275138" cy="714375"/>
          </a:xfrm>
          <a:prstGeom prst="rect">
            <a:avLst/>
          </a:prstGeom>
        </p:spPr>
        <p:txBody>
          <a:bodyPr vert="horz" lIns="90932" tIns="45466" rIns="90932" bIns="45466" rtlCol="0" anchor="b"/>
          <a:lstStyle>
            <a:lvl1pPr algn="l" eaLnBrk="1" hangingPunct="1">
              <a:defRPr kumimoji="1" sz="12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589588" y="13577888"/>
            <a:ext cx="4275137" cy="714375"/>
          </a:xfrm>
          <a:prstGeom prst="rect">
            <a:avLst/>
          </a:prstGeom>
        </p:spPr>
        <p:txBody>
          <a:bodyPr vert="horz" wrap="square" lIns="90932" tIns="45466" rIns="90932" bIns="45466" numCol="1" anchor="b" anchorCtr="0" compatLnSpc="1"/>
          <a:lstStyle>
            <a:lvl1pPr algn="r" eaLnBrk="1" hangingPunct="1">
              <a:defRPr sz="1200" noProof="1"/>
            </a:lvl1pPr>
          </a:lstStyle>
          <a:p>
            <a:fld id="{AD3B6629-A0C2-47A5-9B67-BE1F8CCCABFB}" type="slidenum">
              <a:rPr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ln>
            <a:solidFill>
              <a:srgbClr val="000000"/>
            </a:solidFill>
            <a:miter lim="800000"/>
          </a:ln>
        </p:spPr>
      </p:sp>
      <p:sp>
        <p:nvSpPr>
          <p:cNvPr id="6147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/>
          </a:p>
        </p:txBody>
      </p:sp>
      <p:sp>
        <p:nvSpPr>
          <p:cNvPr id="6148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fld id="{FAF58B1A-7861-4174-9AE1-2DA05EB71BF9}" type="slidenum">
              <a:rPr altLang="en-US" sz="1200"/>
              <a:pPr/>
              <a:t>2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657350" y="3432175"/>
            <a:ext cx="18783300" cy="236855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4700" y="6261100"/>
            <a:ext cx="15468600" cy="28241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B9723C-2EFC-446F-B4B8-F98E507ACC8F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615814-4416-4D1C-896E-4EF62EAD16B1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5744825" y="982663"/>
            <a:ext cx="4695825" cy="8839200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657350" y="982663"/>
            <a:ext cx="13935075" cy="883920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F5B8B5-640D-4F88-B02A-5BD611CC0234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3328A0-1F77-4653-BC16-6469A12D8E01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46250" y="7099300"/>
            <a:ext cx="18783300" cy="21955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746250" y="4683125"/>
            <a:ext cx="18783300" cy="2416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070375-04B0-4F72-B872-899CC4580E12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657350" y="3192463"/>
            <a:ext cx="9315450" cy="6629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125200" y="3192463"/>
            <a:ext cx="9315450" cy="6629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4C30B4-1EC9-455C-A978-19E2C4FEBC61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4900" y="442913"/>
            <a:ext cx="19888200" cy="18415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04900" y="2473325"/>
            <a:ext cx="9763125" cy="1030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04900" y="3503613"/>
            <a:ext cx="9763125" cy="6365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11225213" y="2473325"/>
            <a:ext cx="9767887" cy="10302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11225213" y="3503613"/>
            <a:ext cx="9767887" cy="6365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8026A-73BF-432D-8DD5-112ACE47AEA6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C16FB0-27B9-4605-BC54-1E8336EB3027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2F5500-A655-43CF-97F7-417DEE316100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4900" y="439738"/>
            <a:ext cx="7270750" cy="18716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639175" y="439738"/>
            <a:ext cx="12353925" cy="94297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04900" y="2311400"/>
            <a:ext cx="7270750" cy="75580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0ADC3F-4B7D-4584-ABDB-B9C5DFA68AD2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30700" y="7734300"/>
            <a:ext cx="13258800" cy="9128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330700" y="987425"/>
            <a:ext cx="13258800" cy="6629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330700" y="8647113"/>
            <a:ext cx="13258800" cy="12969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6E6F9F-C959-4557-A943-D3264C9C920E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657350" y="982663"/>
            <a:ext cx="18783300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9409" tIns="94704" rIns="189409" bIns="94704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9"/>
          </p:nvPr>
        </p:nvSpPr>
        <p:spPr bwMode="auto">
          <a:xfrm>
            <a:off x="1657350" y="3192463"/>
            <a:ext cx="18783300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9409" tIns="94704" rIns="189409" bIns="94704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57350" y="10066338"/>
            <a:ext cx="4603750" cy="736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89409" tIns="94704" rIns="189409" bIns="94704" numCol="1" anchor="t" anchorCtr="0" compatLnSpc="1"/>
          <a:lstStyle>
            <a:lvl1pPr eaLnBrk="1" hangingPunct="1">
              <a:defRPr kumimoji="1" sz="29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550150" y="10066338"/>
            <a:ext cx="6997700" cy="736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89409" tIns="94704" rIns="189409" bIns="94704" numCol="1" anchor="t" anchorCtr="0" compatLnSpc="1"/>
          <a:lstStyle>
            <a:lvl1pPr algn="ctr" eaLnBrk="1" hangingPunct="1">
              <a:defRPr kumimoji="1" sz="290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836900" y="10066338"/>
            <a:ext cx="4603750" cy="736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189409" tIns="94704" rIns="189409" bIns="94704" numCol="1" anchor="t" anchorCtr="0" compatLnSpc="1"/>
          <a:lstStyle>
            <a:lvl1pPr algn="r" eaLnBrk="1" hangingPunct="1">
              <a:defRPr sz="2900" noProof="1"/>
            </a:lvl1pPr>
          </a:lstStyle>
          <a:p>
            <a:fld id="{103D0DD8-B17D-461B-81B8-BB4BCC32A9ED}" type="slidenum">
              <a:rPr altLang="zh-CN"/>
              <a:pPr/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892300" rtl="0" eaLnBrk="0" fontAlgn="base" hangingPunct="0">
        <a:spcBef>
          <a:spcPct val="0"/>
        </a:spcBef>
        <a:spcAft>
          <a:spcPct val="0"/>
        </a:spcAft>
        <a:defRPr sz="91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892300" rtl="0" eaLnBrk="0" fontAlgn="base" hangingPunct="0">
        <a:spcBef>
          <a:spcPct val="0"/>
        </a:spcBef>
        <a:spcAft>
          <a:spcPct val="0"/>
        </a:spcAft>
        <a:defRPr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defTabSz="1892300" rtl="0" eaLnBrk="0" fontAlgn="base" hangingPunct="0">
        <a:spcBef>
          <a:spcPct val="0"/>
        </a:spcBef>
        <a:spcAft>
          <a:spcPct val="0"/>
        </a:spcAft>
        <a:defRPr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defTabSz="1892300" rtl="0" eaLnBrk="0" fontAlgn="base" hangingPunct="0">
        <a:spcBef>
          <a:spcPct val="0"/>
        </a:spcBef>
        <a:spcAft>
          <a:spcPct val="0"/>
        </a:spcAft>
        <a:defRPr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defTabSz="1892300" rtl="0" eaLnBrk="0" fontAlgn="base" hangingPunct="0">
        <a:spcBef>
          <a:spcPct val="0"/>
        </a:spcBef>
        <a:spcAft>
          <a:spcPct val="0"/>
        </a:spcAft>
        <a:defRPr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defTabSz="1893570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defTabSz="1893570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defTabSz="1893570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defTabSz="1893570" rtl="0" fontAlgn="base">
        <a:spcBef>
          <a:spcPct val="0"/>
        </a:spcBef>
        <a:spcAft>
          <a:spcPct val="0"/>
        </a:spcAft>
        <a:defRPr kumimoji="1" sz="91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709930" indent="-709930" algn="l" defTabSz="1892300" rtl="0" eaLnBrk="0" fontAlgn="base" hangingPunct="0">
        <a:spcBef>
          <a:spcPct val="20000"/>
        </a:spcBef>
        <a:spcAft>
          <a:spcPct val="0"/>
        </a:spcAft>
        <a:buChar char="•"/>
        <a:defRPr sz="6600">
          <a:solidFill>
            <a:schemeClr val="tx1"/>
          </a:solidFill>
          <a:latin typeface="+mn-lt"/>
          <a:ea typeface="+mn-ea"/>
          <a:cs typeface="+mn-cs"/>
        </a:defRPr>
      </a:lvl1pPr>
      <a:lvl2pPr marL="1538605" indent="-590550" algn="l" defTabSz="1892300" rtl="0" eaLnBrk="0" fontAlgn="base" hangingPunct="0">
        <a:spcBef>
          <a:spcPct val="20000"/>
        </a:spcBef>
        <a:spcAft>
          <a:spcPct val="0"/>
        </a:spcAft>
        <a:buChar char="–"/>
        <a:defRPr sz="5800">
          <a:solidFill>
            <a:schemeClr val="tx1"/>
          </a:solidFill>
          <a:latin typeface="+mn-lt"/>
          <a:ea typeface="+mn-ea"/>
        </a:defRPr>
      </a:lvl2pPr>
      <a:lvl3pPr marL="2367280" indent="-473075" algn="l" defTabSz="1892300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</a:defRPr>
      </a:lvl3pPr>
      <a:lvl4pPr marL="3314700" indent="-473075" algn="l" defTabSz="1892300" rtl="0" eaLnBrk="0" fontAlgn="base" hangingPunct="0">
        <a:spcBef>
          <a:spcPct val="20000"/>
        </a:spcBef>
        <a:spcAft>
          <a:spcPct val="0"/>
        </a:spcAft>
        <a:buChar char="–"/>
        <a:defRPr sz="4100">
          <a:solidFill>
            <a:schemeClr val="tx1"/>
          </a:solidFill>
          <a:latin typeface="+mn-lt"/>
          <a:ea typeface="+mn-ea"/>
        </a:defRPr>
      </a:lvl4pPr>
      <a:lvl5pPr marL="4262755" indent="-474980" algn="l" defTabSz="1892300" rtl="0" eaLnBrk="0" fontAlgn="base" hangingPunct="0">
        <a:spcBef>
          <a:spcPct val="20000"/>
        </a:spcBef>
        <a:spcAft>
          <a:spcPct val="0"/>
        </a:spcAft>
        <a:buChar char="»"/>
        <a:defRPr sz="4100">
          <a:solidFill>
            <a:schemeClr val="tx1"/>
          </a:solidFill>
          <a:latin typeface="+mn-lt"/>
          <a:ea typeface="+mn-ea"/>
        </a:defRPr>
      </a:lvl5pPr>
      <a:lvl6pPr marL="4719955" indent="-474980" algn="l" defTabSz="1893570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6pPr>
      <a:lvl7pPr marL="5177155" indent="-474980" algn="l" defTabSz="1893570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7pPr>
      <a:lvl8pPr marL="5634355" indent="-474980" algn="l" defTabSz="1893570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8pPr>
      <a:lvl9pPr marL="6091555" indent="-474980" algn="l" defTabSz="1893570" rtl="0" fontAlgn="base">
        <a:spcBef>
          <a:spcPct val="20000"/>
        </a:spcBef>
        <a:spcAft>
          <a:spcPct val="0"/>
        </a:spcAft>
        <a:buChar char="»"/>
        <a:defRPr kumimoji="1" sz="41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0"/>
            <a:ext cx="21804312" cy="1104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54"/>
          <a:stretch>
            <a:fillRect/>
          </a:stretch>
        </p:blipFill>
        <p:spPr bwMode="auto">
          <a:xfrm>
            <a:off x="464185" y="3692525"/>
            <a:ext cx="4811396" cy="311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0" r="2209" b="2341"/>
          <a:stretch>
            <a:fillRect/>
          </a:stretch>
        </p:blipFill>
        <p:spPr bwMode="auto">
          <a:xfrm>
            <a:off x="10948194" y="6559550"/>
            <a:ext cx="5594826" cy="359346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文本框 2"/>
          <p:cNvSpPr txBox="1">
            <a:spLocks noChangeArrowheads="1"/>
          </p:cNvSpPr>
          <p:nvPr/>
        </p:nvSpPr>
        <p:spPr bwMode="auto">
          <a:xfrm>
            <a:off x="5878513" y="9786938"/>
            <a:ext cx="2794000" cy="1014730"/>
          </a:xfrm>
          <a:prstGeom prst="rect">
            <a:avLst/>
          </a:prstGeom>
          <a:solidFill>
            <a:srgbClr val="FEFF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spcBef>
                <a:spcPct val="20000"/>
              </a:spcBef>
              <a:buChar char="•"/>
              <a:defRPr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538605" indent="-590550">
              <a:spcBef>
                <a:spcPct val="20000"/>
              </a:spcBef>
              <a:buChar char="–"/>
              <a:defRPr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367280" indent="-473075">
              <a:spcBef>
                <a:spcPct val="20000"/>
              </a:spcBef>
              <a:buChar char="•"/>
              <a:defRPr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314700" indent="-473075">
              <a:spcBef>
                <a:spcPct val="20000"/>
              </a:spcBef>
              <a:buChar char="–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4262755" indent="-474980">
              <a:spcBef>
                <a:spcPct val="20000"/>
              </a:spcBef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7199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51771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56343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60915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       址：南京市鼓楼区中山路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171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号</a:t>
            </a:r>
            <a:endParaRPr lang="en-US" altLang="zh-CN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邮       编：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210005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网       址：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ghj.nanjing.gov.cn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咨询电话：</a:t>
            </a:r>
            <a:r>
              <a:rPr lang="en-US" altLang="zh-CN" sz="1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025-56618702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00" name="Text Box 12"/>
          <p:cNvSpPr txBox="1">
            <a:spLocks noChangeArrowheads="1"/>
          </p:cNvSpPr>
          <p:nvPr/>
        </p:nvSpPr>
        <p:spPr bwMode="auto">
          <a:xfrm>
            <a:off x="12057063" y="2212340"/>
            <a:ext cx="4500562" cy="113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indent="0" algn="ctr" eaLnBrk="1" latinLnBrk="0" hangingPunct="1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南京市溧水区和凤镇骆山村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indent="0" algn="ctr" eaLnBrk="1" latinLnBrk="0" hangingPunct="1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骆山传统村落保护发展规划</a:t>
            </a:r>
          </a:p>
        </p:txBody>
      </p:sp>
      <p:sp>
        <p:nvSpPr>
          <p:cNvPr id="4101" name="Rectangle 61"/>
          <p:cNvSpPr>
            <a:spLocks noChangeArrowheads="1"/>
          </p:cNvSpPr>
          <p:nvPr/>
        </p:nvSpPr>
        <p:spPr bwMode="auto">
          <a:xfrm>
            <a:off x="17549813" y="6831013"/>
            <a:ext cx="3684587" cy="37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250000"/>
              </a:lnSpc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   说明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250000"/>
              </a:lnSpc>
            </a:pPr>
            <a:r>
              <a:rPr lang="en-US" altLang="zh-CN" sz="900" dirty="0">
                <a:latin typeface="宋体" panose="02010600030101010101" pitchFamily="2" charset="-122"/>
              </a:rPr>
              <a:t>1</a:t>
            </a:r>
            <a:r>
              <a:rPr lang="zh-CN" altLang="en-US" sz="900" dirty="0">
                <a:latin typeface="宋体" panose="02010600030101010101" pitchFamily="2" charset="-122"/>
              </a:rPr>
              <a:t>、本材料是为方便公众了解城乡规划而制作的参考性文件。</a:t>
            </a:r>
          </a:p>
          <a:p>
            <a:pPr eaLnBrk="1" hangingPunct="1">
              <a:lnSpc>
                <a:spcPct val="250000"/>
              </a:lnSpc>
            </a:pPr>
            <a:r>
              <a:rPr lang="en-US" altLang="zh-CN" sz="900" dirty="0">
                <a:latin typeface="宋体" panose="02010600030101010101" pitchFamily="2" charset="-122"/>
              </a:rPr>
              <a:t>2</a:t>
            </a:r>
            <a:r>
              <a:rPr lang="zh-CN" altLang="en-US" sz="900" dirty="0">
                <a:latin typeface="宋体" panose="02010600030101010101" pitchFamily="2" charset="-122"/>
              </a:rPr>
              <a:t>、保护规划是村庄的保护与管理规定性文件，不代表具体的项目实施计划和实施方案。一旦有建设行为，应依据批准的具体项目建设方案实施。</a:t>
            </a:r>
          </a:p>
          <a:p>
            <a:pPr eaLnBrk="1" hangingPunct="1">
              <a:lnSpc>
                <a:spcPct val="250000"/>
              </a:lnSpc>
            </a:pPr>
            <a:r>
              <a:rPr lang="en-US" altLang="zh-CN" sz="900" dirty="0">
                <a:latin typeface="宋体" panose="02010600030101010101" pitchFamily="2" charset="-122"/>
              </a:rPr>
              <a:t>3</a:t>
            </a:r>
            <a:r>
              <a:rPr lang="zh-CN" altLang="en-US" sz="900" dirty="0">
                <a:latin typeface="宋体" panose="02010600030101010101" pitchFamily="2" charset="-122"/>
              </a:rPr>
              <a:t>、城乡规划是不断优化更新的过程，规划内容以南京市规划和自然资源局存档备查的最新版本为准，同一地区同内容深度规划若有更新，南京市规划和自然资源局将依法在其网站上发布，本材料自动作废。</a:t>
            </a:r>
          </a:p>
          <a:p>
            <a:pPr eaLnBrk="1" hangingPunct="1">
              <a:lnSpc>
                <a:spcPct val="250000"/>
              </a:lnSpc>
            </a:pPr>
            <a:r>
              <a:rPr lang="en-US" altLang="zh-CN" sz="900" dirty="0">
                <a:latin typeface="宋体" panose="02010600030101010101" pitchFamily="2" charset="-122"/>
              </a:rPr>
              <a:t>4</a:t>
            </a:r>
            <a:r>
              <a:rPr lang="zh-CN" altLang="en-US" sz="900" dirty="0">
                <a:latin typeface="宋体" panose="02010600030101010101" pitchFamily="2" charset="-122"/>
              </a:rPr>
              <a:t>、本材料版权及解释权归南京市规划和自然资源局所有，未取得版权人的书面授权，谢绝改变、分发、发布或使用本材料图文资料。</a:t>
            </a:r>
            <a:endParaRPr lang="en-US" altLang="zh-CN" sz="900" dirty="0">
              <a:latin typeface="宋体" panose="02010600030101010101" pitchFamily="2" charset="-122"/>
            </a:endParaRPr>
          </a:p>
          <a:p>
            <a:pPr eaLnBrk="1" hangingPunct="1">
              <a:lnSpc>
                <a:spcPct val="150000"/>
              </a:lnSpc>
            </a:pPr>
            <a:endParaRPr lang="zh-CN" altLang="en-US" sz="10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 eaLnBrk="1" hangingPunct="1">
              <a:lnSpc>
                <a:spcPct val="150000"/>
              </a:lnSpc>
            </a:pPr>
            <a:endParaRPr lang="zh-CN" altLang="en-US" sz="1000" dirty="0">
              <a:latin typeface="宋体" panose="02010600030101010101" pitchFamily="2" charset="-122"/>
            </a:endParaRPr>
          </a:p>
        </p:txBody>
      </p:sp>
      <p:sp>
        <p:nvSpPr>
          <p:cNvPr id="4102" name="Rectangle 9"/>
          <p:cNvSpPr>
            <a:spLocks noChangeArrowheads="1"/>
          </p:cNvSpPr>
          <p:nvPr/>
        </p:nvSpPr>
        <p:spPr bwMode="auto">
          <a:xfrm>
            <a:off x="17550130" y="523875"/>
            <a:ext cx="3737610" cy="2556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indent="304800">
              <a:spcBef>
                <a:spcPct val="20000"/>
              </a:spcBef>
              <a:buChar char="•"/>
              <a:defRPr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538605" indent="-590550">
              <a:spcBef>
                <a:spcPct val="20000"/>
              </a:spcBef>
              <a:buChar char="–"/>
              <a:defRPr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367280" indent="-473075">
              <a:spcBef>
                <a:spcPct val="20000"/>
              </a:spcBef>
              <a:buChar char="•"/>
              <a:defRPr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314700" indent="-473075">
              <a:spcBef>
                <a:spcPct val="20000"/>
              </a:spcBef>
              <a:buChar char="–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4262755" indent="-474980">
              <a:spcBef>
                <a:spcPct val="20000"/>
              </a:spcBef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7199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51771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56343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60915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endParaRPr lang="en-US" altLang="zh-CN" sz="1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r>
              <a:rPr lang="zh-CN" altLang="en-US" sz="1400" dirty="0">
                <a:latin typeface="黑体" panose="02010609060101010101" pitchFamily="49" charset="-122"/>
                <a:ea typeface="黑体" panose="02010609060101010101" pitchFamily="49" charset="-122"/>
              </a:rPr>
              <a:t>前言</a:t>
            </a: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endParaRPr lang="zh-CN" altLang="en-US" sz="900" dirty="0">
              <a:latin typeface="宋体" panose="02010600030101010101" pitchFamily="2" charset="-122"/>
            </a:endParaRPr>
          </a:p>
          <a:p>
            <a:pPr algn="just" eaLnBrk="1" hangingPunct="1">
              <a:lnSpc>
                <a:spcPct val="250000"/>
              </a:lnSpc>
              <a:spcBef>
                <a:spcPct val="0"/>
              </a:spcBef>
              <a:buFontTx/>
              <a:buNone/>
            </a:pPr>
            <a:r>
              <a:rPr lang="zh-CN" altLang="en-US" sz="900" dirty="0"/>
              <a:t>为有效保护和合理</a:t>
            </a:r>
            <a:r>
              <a:rPr lang="zh-CN" altLang="en-US" sz="900"/>
              <a:t>利用</a:t>
            </a:r>
            <a:r>
              <a:rPr lang="zh-CN" altLang="en-US" sz="900" smtClean="0"/>
              <a:t>骆山传统村落各</a:t>
            </a:r>
            <a:r>
              <a:rPr lang="zh-CN" altLang="en-US" sz="900" dirty="0"/>
              <a:t>类历史文化资源，在保护和传承村庄历史文化的基础上，促进村庄村经济与社会的和谐发展，依据相关法律法规和规范性文件制定本规划，作为骆山传统村落保护与管理的依据。</a:t>
            </a:r>
          </a:p>
          <a:p>
            <a:pPr algn="just" eaLnBrk="1" hangingPunct="1">
              <a:lnSpc>
                <a:spcPct val="250000"/>
              </a:lnSpc>
              <a:buClrTx/>
              <a:buSzTx/>
              <a:buFontTx/>
              <a:buNone/>
            </a:pPr>
            <a:r>
              <a:rPr lang="zh-CN" altLang="en-US" sz="900" dirty="0"/>
              <a:t>根据《中华人民共和国城乡规划法》，现将《南京市溧水区和凤镇骆山村骆山传统村落保护发展规划》向社会予以公布。</a:t>
            </a: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12061825" y="10294938"/>
            <a:ext cx="4624388" cy="629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南京市规划和自然资源局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zh-CN" altLang="en-US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二〇二六年八月</a:t>
            </a:r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106" name="矩形 1"/>
          <p:cNvSpPr/>
          <p:nvPr/>
        </p:nvSpPr>
        <p:spPr>
          <a:xfrm>
            <a:off x="10761663" y="4084638"/>
            <a:ext cx="5788025" cy="1008062"/>
          </a:xfrm>
          <a:prstGeom prst="rect">
            <a:avLst/>
          </a:prstGeom>
          <a:solidFill>
            <a:srgbClr val="FEFFF1"/>
          </a:solidFill>
          <a:ln w="9525">
            <a:noFill/>
          </a:ln>
        </p:spPr>
        <p:txBody>
          <a:bodyPr/>
          <a:lstStyle/>
          <a:p>
            <a:pPr eaLnBrk="1" hangingPunct="1"/>
            <a:endParaRPr lang="zh-CN" altLang="en-US" dirty="0">
              <a:latin typeface="Times New Roman" panose="02020603050405020304" pitchFamily="18" charset="0"/>
            </a:endParaRPr>
          </a:p>
        </p:txBody>
      </p:sp>
      <p:sp>
        <p:nvSpPr>
          <p:cNvPr id="4104" name="矩形 14"/>
          <p:cNvSpPr/>
          <p:nvPr/>
        </p:nvSpPr>
        <p:spPr>
          <a:xfrm>
            <a:off x="13929043" y="700405"/>
            <a:ext cx="2159000" cy="260350"/>
          </a:xfrm>
          <a:prstGeom prst="rect">
            <a:avLst/>
          </a:prstGeom>
          <a:solidFill>
            <a:srgbClr val="FEFFF1"/>
          </a:solidFill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» 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南京市城乡规划编制成果介绍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192.168.4.99\单页宣传资料\1 母版\控详\内页\1内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2098000" cy="1104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7"/>
          <p:cNvSpPr/>
          <p:nvPr/>
        </p:nvSpPr>
        <p:spPr>
          <a:xfrm>
            <a:off x="6725285" y="984250"/>
            <a:ext cx="4477385" cy="34288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709930" indent="-70993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6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8605" indent="-59055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5800">
                <a:solidFill>
                  <a:schemeClr val="tx1"/>
                </a:solidFill>
                <a:latin typeface="+mn-lt"/>
                <a:ea typeface="+mn-ea"/>
              </a:defRPr>
            </a:lvl2pPr>
            <a:lvl3pPr marL="2367280" indent="-473075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5000">
                <a:solidFill>
                  <a:schemeClr val="tx1"/>
                </a:solidFill>
                <a:latin typeface="+mn-lt"/>
                <a:ea typeface="+mn-ea"/>
              </a:defRPr>
            </a:lvl3pPr>
            <a:lvl4pPr marL="3314700" indent="-473075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100">
                <a:solidFill>
                  <a:schemeClr val="tx1"/>
                </a:solidFill>
                <a:latin typeface="+mn-lt"/>
                <a:ea typeface="+mn-ea"/>
              </a:defRPr>
            </a:lvl4pPr>
            <a:lvl5pPr marL="4262755" indent="-47498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保护区划与保护重点</a:t>
            </a:r>
            <a:endParaRPr lang="en-US" altLang="zh-CN" sz="14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0" indent="28829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（1）划定原则</a:t>
            </a:r>
          </a:p>
          <a:p>
            <a:pPr marL="0" indent="28829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lt"/>
              </a:rPr>
              <a:t>将历史格局和传统风貌保存较为完好，各类历史遗存相对集中，需要整体保护的成片区域划入核心保护范围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；</a:t>
            </a:r>
          </a:p>
          <a:p>
            <a:pPr marL="0" indent="28829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lt"/>
              </a:rPr>
              <a:t>在核心保护范围外，根据需要划定建设控制地带，以防止对村落历史文化保护和视觉景观等造成不利影响。</a:t>
            </a:r>
            <a:endParaRPr lang="zh-CN" altLang="en-US" sz="12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0" indent="28829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（2）范围界限</a:t>
            </a:r>
          </a:p>
          <a:p>
            <a:pPr marL="0" indent="28829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核心保护范围：东至陈家巷，西至四房巷，南至大路南侧，北至石臼湖环湖大堤，总面积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2.12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公顷。</a:t>
            </a:r>
          </a:p>
          <a:p>
            <a:pPr marL="0" indent="288290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建设控制地带：分为村庄集中建设用地范围内的建设控制地带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Ⅰ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区和村庄集中建设用地范围外的建设控制地带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Ⅱ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区，总面积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90.59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公顷。</a:t>
            </a:r>
          </a:p>
        </p:txBody>
      </p:sp>
      <p:sp>
        <p:nvSpPr>
          <p:cNvPr id="5124" name="Line 2"/>
          <p:cNvSpPr>
            <a:spLocks noChangeShapeType="1"/>
          </p:cNvSpPr>
          <p:nvPr/>
        </p:nvSpPr>
        <p:spPr bwMode="auto">
          <a:xfrm flipH="1">
            <a:off x="6460490" y="843280"/>
            <a:ext cx="6985" cy="102050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25" name="Line 3"/>
          <p:cNvSpPr>
            <a:spLocks noChangeShapeType="1"/>
          </p:cNvSpPr>
          <p:nvPr/>
        </p:nvSpPr>
        <p:spPr bwMode="auto">
          <a:xfrm flipV="1">
            <a:off x="16579850" y="843280"/>
            <a:ext cx="48895" cy="102050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" name="Rectangle 122"/>
          <p:cNvSpPr>
            <a:spLocks noChangeArrowheads="1"/>
          </p:cNvSpPr>
          <p:nvPr/>
        </p:nvSpPr>
        <p:spPr bwMode="auto">
          <a:xfrm>
            <a:off x="3806190" y="984250"/>
            <a:ext cx="2526030" cy="1638935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>
            <a:lvl1pPr indent="287655">
              <a:spcBef>
                <a:spcPct val="20000"/>
              </a:spcBef>
              <a:buChar char="•"/>
              <a:defRPr kumimoji="1"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538605" indent="-590550">
              <a:spcBef>
                <a:spcPct val="20000"/>
              </a:spcBef>
              <a:buChar char="–"/>
              <a:defRPr kumimoji="1"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367280" indent="-473075">
              <a:spcBef>
                <a:spcPct val="20000"/>
              </a:spcBef>
              <a:buChar char="•"/>
              <a:defRPr kumimoji="1"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314700" indent="-473075">
              <a:spcBef>
                <a:spcPct val="20000"/>
              </a:spcBef>
              <a:buChar char="–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4262755" indent="-474980">
              <a:spcBef>
                <a:spcPct val="20000"/>
              </a:spcBef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7199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51771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56343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60915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indent="0" algn="just" eaLnBrk="1" hangingPunct="1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项目区位</a:t>
            </a:r>
            <a:endParaRPr lang="en-US" altLang="zh-CN" sz="14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 eaLnBrk="1" hangingPunct="1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骆山传统村落位于溧水区西南部，和凤镇西部，骆山村北部，紧邻石臼湖，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lt"/>
              </a:rPr>
              <a:t>对外交通主要依托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lt"/>
              </a:rPr>
              <a:t>S123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lt"/>
              </a:rPr>
              <a:t>，交通便捷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</a:p>
        </p:txBody>
      </p:sp>
      <p:sp>
        <p:nvSpPr>
          <p:cNvPr id="5127" name="Text Box 181"/>
          <p:cNvSpPr txBox="1">
            <a:spLocks noChangeArrowheads="1"/>
          </p:cNvSpPr>
          <p:nvPr/>
        </p:nvSpPr>
        <p:spPr bwMode="auto">
          <a:xfrm>
            <a:off x="16611600" y="987425"/>
            <a:ext cx="5292725" cy="7731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538605" indent="-590550">
              <a:spcBef>
                <a:spcPct val="20000"/>
              </a:spcBef>
              <a:buChar char="–"/>
              <a:defRPr kumimoji="1"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367280" indent="-473075">
              <a:spcBef>
                <a:spcPct val="20000"/>
              </a:spcBef>
              <a:buChar char="•"/>
              <a:defRPr kumimoji="1"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314700" indent="-473075">
              <a:spcBef>
                <a:spcPct val="20000"/>
              </a:spcBef>
              <a:buChar char="–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4262755" indent="-474980">
              <a:spcBef>
                <a:spcPct val="20000"/>
              </a:spcBef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7199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51771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56343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60915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村落发展与建设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（1）村落空间布局</a:t>
            </a:r>
            <a:endParaRPr lang="zh-CN" altLang="en-US" sz="12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规划形成“一线四区多节点”的功能结构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）一线：骆山民俗文化旅游主线，以国家级非遗文化骆山大龙表演路线为主要载体，结合村内各个特色文化节点，打造骆山民俗文化旅游主线。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）四区：传统村居生活区、滨湖文旅体验区、特色农业片区、山地生态休闲区。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3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）多节点：包含花火露营基地、文峰寺、杨家祠堂、龙凤台等重要节点。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（2）建筑整治与改善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为实现骆山传统村落的建筑风貌协调统一，根据现状建筑的价值等级及其风貌、质量评估等，进行分类保护与整治，保护整治措施主要包括修缮、维修、整治和保留等四类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</a:p>
          <a:p>
            <a:pPr marL="0" indent="288290" latinLnBrk="0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（3）道路交通规划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保持现状路网格局，增加停车布局。合理组织慢行交通，依托现有街巷空间和滨水空间构建村落内部慢行系统。</a:t>
            </a:r>
          </a:p>
          <a:p>
            <a:pPr marL="0" indent="288290" latinLnBrk="0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（4）绿化景观提升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尊重生态性的自然格局，展示地域性的乡土风貌，优化推荐乡土树种，丰富绿化景观。充分利用现有的村落空间格局和农林水系环境资源，规划形成外围山水农田环绕成片、村内庭院绿地点缀其间的景观格局。</a:t>
            </a:r>
          </a:p>
          <a:p>
            <a:pPr marL="0" indent="288290" latinLnBrk="0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（5）基础设施改善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对村庄给水工程、排水工程、照明工程、电力通信工程、环卫工程、</a:t>
            </a:r>
            <a:r>
              <a:rPr lang="zh-CN" altLang="en-US" sz="120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防灾设施等改造提升，满足村民日常生活需求</a:t>
            </a:r>
            <a:r>
              <a:rPr lang="zh-CN" altLang="en-US" sz="1200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。</a:t>
            </a:r>
          </a:p>
          <a:p>
            <a:pPr marL="0" indent="288290" latinLnBrk="0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（6）公共服务提升</a:t>
            </a:r>
          </a:p>
          <a:p>
            <a:pPr marL="0" indent="288290" eaLnBrk="1" latinLnBrk="0" hangingPunct="1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依据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《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南京市溧水区镇村布局规划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》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（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2024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版），骆山村为特色保护村，对照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《</a:t>
            </a:r>
            <a:r>
              <a:rPr lang="zh-CN" altLang="en-US" sz="1200" smtClean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南京市乡村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地区公共设施配套规划指南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》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，规划重点完善体育休闲设施和旅游服务设施布局，利用已收储建筑进行提升改造。</a:t>
            </a:r>
            <a:endParaRPr lang="zh-CN" altLang="en-US" sz="1200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5130" name="Rectangle 0"/>
          <p:cNvSpPr/>
          <p:nvPr/>
        </p:nvSpPr>
        <p:spPr>
          <a:xfrm>
            <a:off x="371475" y="5975985"/>
            <a:ext cx="6043930" cy="458952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709930" indent="-70993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6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8605" indent="-59055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5800">
                <a:solidFill>
                  <a:schemeClr val="tx1"/>
                </a:solidFill>
                <a:latin typeface="+mn-lt"/>
                <a:ea typeface="+mn-ea"/>
              </a:defRPr>
            </a:lvl2pPr>
            <a:lvl3pPr marL="2367280" indent="-473075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5000">
                <a:solidFill>
                  <a:schemeClr val="tx1"/>
                </a:solidFill>
                <a:latin typeface="+mn-lt"/>
                <a:ea typeface="+mn-ea"/>
              </a:defRPr>
            </a:lvl3pPr>
            <a:lvl4pPr marL="3314700" indent="-473075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100">
                <a:solidFill>
                  <a:schemeClr val="tx1"/>
                </a:solidFill>
                <a:latin typeface="+mn-lt"/>
                <a:ea typeface="+mn-ea"/>
              </a:defRPr>
            </a:lvl4pPr>
            <a:lvl5pPr marL="4262755" indent="-47498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defTabSz="914400" eaLnBrk="1" hangingPunct="1">
              <a:lnSpc>
                <a:spcPct val="200000"/>
              </a:lnSpc>
              <a:spcBef>
                <a:spcPct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传统特色和价值</a:t>
            </a:r>
          </a:p>
          <a:p>
            <a:pPr marL="0" indent="287655" algn="just" defTabSz="914400" eaLnBrk="1" hangingPunct="1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</a:t>
            </a:r>
            <a:r>
              <a:rPr lang="en-US" altLang="zh-CN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1</a:t>
            </a: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）价值一：枕湖依山、按房分巷的村落营建典范地</a:t>
            </a:r>
          </a:p>
          <a:p>
            <a:pPr marL="0" indent="287655" algn="just" eaLnBrk="1" hangingPunct="1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骆山村 “枕湖依山” 的选址，是先民顺应自然、巧用资源的智慧彰显。同时村落营建恪守传统规制，以“按房分巷”的布局理念，将宗族文化凝注于特色巷名与传统风貌之中，逐步形成大房巷、二房巷等“一横六纵”的齿梳状街巷肌理，是江南水乡村落选址营建研究的典范样本。</a:t>
            </a:r>
          </a:p>
          <a:p>
            <a:pPr marL="0" indent="287655" algn="just" defTabSz="914400" eaLnBrk="1" hangingPunct="1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</a:t>
            </a:r>
            <a:r>
              <a:rPr lang="en-US" altLang="zh-CN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2</a:t>
            </a: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）价值二：工艺精湛、气势恢宏的舞龙民俗活态传承地</a:t>
            </a:r>
          </a:p>
          <a:p>
            <a:pPr marL="0" indent="287655" algn="just" eaLnBrk="1" hangingPunct="1">
              <a:lnSpc>
                <a:spcPct val="150000"/>
              </a:lnSpc>
              <a:buClr>
                <a:schemeClr val="accent2"/>
              </a:buClr>
              <a:buSzPct val="110000"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骆山大龙是南京市舞龙习俗中唯一的国家级非物质文化遗产，填补了南京地区舞龙类民俗在国家级非遗领域的空白，成为当地民俗文化的标志性符号。数百年来，从扎龙技艺的口传心授、舞龙表演的世代传承，到将舞龙融入节庆、祭祀等仪式，骆山村始终维系着非遗文化的活态传承。</a:t>
            </a:r>
          </a:p>
          <a:p>
            <a:pPr marL="0" indent="287655" algn="just" defTabSz="914400" eaLnBrk="1" hangingPunct="1">
              <a:lnSpc>
                <a:spcPct val="150000"/>
              </a:lnSpc>
              <a:buClr>
                <a:schemeClr val="accent2"/>
              </a:buClr>
              <a:buSzPct val="110000"/>
              <a:buNone/>
              <a:defRPr/>
            </a:pP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（</a:t>
            </a:r>
            <a:r>
              <a:rPr lang="en-US" altLang="zh-CN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3</a:t>
            </a:r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）价值三：因湖而居、因渔而兴的渔家文化代表地</a:t>
            </a:r>
          </a:p>
          <a:p>
            <a:pPr marL="0" indent="287655" algn="just" defTabSz="914400" eaLnBrk="1" hangingPunct="1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骆山杨氏绵延七百多年、保有明确的宗族世系关系，人文底蕴深厚。依山傍水的骆山村“因湖而居”、“因渔而兴”，湖水不仅是村民的生存根基，更催生了鲜活的渔作图景与饱含生活气息的民歌民谣，让渔家文化在岁月中愈发醇厚。</a:t>
            </a:r>
          </a:p>
        </p:txBody>
      </p:sp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5269210" y="9916160"/>
            <a:ext cx="1136015" cy="324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200">
                <a:latin typeface="华文细黑" panose="02010600040101010101" pitchFamily="2" charset="-122"/>
                <a:ea typeface="华文细黑" panose="02010600040101010101" pitchFamily="2" charset="-122"/>
              </a:rPr>
              <a:t>规划总平面图</a:t>
            </a:r>
          </a:p>
        </p:txBody>
      </p:sp>
      <p:sp>
        <p:nvSpPr>
          <p:cNvPr id="5139" name="Rectangle 7"/>
          <p:cNvSpPr/>
          <p:nvPr/>
        </p:nvSpPr>
        <p:spPr>
          <a:xfrm>
            <a:off x="6725285" y="8473440"/>
            <a:ext cx="4351655" cy="1522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709930" indent="-70993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6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38605" indent="-59055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5800">
                <a:solidFill>
                  <a:schemeClr val="tx1"/>
                </a:solidFill>
                <a:latin typeface="+mn-lt"/>
                <a:ea typeface="+mn-ea"/>
              </a:defRPr>
            </a:lvl2pPr>
            <a:lvl3pPr marL="2367280" indent="-473075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5000">
                <a:solidFill>
                  <a:schemeClr val="tx1"/>
                </a:solidFill>
                <a:latin typeface="+mn-lt"/>
                <a:ea typeface="+mn-ea"/>
              </a:defRPr>
            </a:lvl3pPr>
            <a:lvl4pPr marL="3314700" indent="-473075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100">
                <a:solidFill>
                  <a:schemeClr val="tx1"/>
                </a:solidFill>
                <a:latin typeface="+mn-lt"/>
                <a:ea typeface="+mn-ea"/>
              </a:defRPr>
            </a:lvl4pPr>
            <a:lvl5pPr marL="4262755" indent="-474980" algn="l" defTabSz="1894205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indent="0" algn="just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功能发展定位</a:t>
            </a:r>
            <a:endParaRPr lang="en-US" altLang="zh-CN" sz="14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0" indent="288290" algn="just" defTabSz="914400"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骆山定位为：“臼湖渔家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·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龙舞骆山”。立足石臼湖生态优势与骆山大龙非遗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IP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  <a:sym typeface="+mn-ea"/>
              </a:rPr>
              <a:t>，将骆山村建设为依山枕湖、兼具渔家风情与人文底蕴的综合性传统村落，打造石臼湖周边重要的乡村旅游服务中心。</a:t>
            </a:r>
          </a:p>
        </p:txBody>
      </p:sp>
      <p:sp>
        <p:nvSpPr>
          <p:cNvPr id="5134" name="Text Box 2"/>
          <p:cNvSpPr txBox="1">
            <a:spLocks noChangeArrowheads="1"/>
          </p:cNvSpPr>
          <p:nvPr/>
        </p:nvSpPr>
        <p:spPr bwMode="auto">
          <a:xfrm>
            <a:off x="1327150" y="321945"/>
            <a:ext cx="19550063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95" tIns="48344" rIns="96695" bIns="48344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南京市溧水区和凤镇骆山村骆山传统村落保护发展规划</a:t>
            </a:r>
          </a:p>
        </p:txBody>
      </p:sp>
      <p:graphicFrame>
        <p:nvGraphicFramePr>
          <p:cNvPr id="51" name="表格 50"/>
          <p:cNvGraphicFramePr>
            <a:graphicFrameLocks noGrp="1"/>
          </p:cNvGraphicFramePr>
          <p:nvPr/>
        </p:nvGraphicFramePr>
        <p:xfrm>
          <a:off x="18372455" y="8980488"/>
          <a:ext cx="3333750" cy="177006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28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5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54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批准单位</a:t>
                      </a:r>
                    </a:p>
                  </a:txBody>
                  <a:tcPr marL="96767" marR="96767" marT="48352" marB="4835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CN" altLang="en-US" sz="1100" b="0" kern="12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南京市人民政府</a:t>
                      </a:r>
                    </a:p>
                  </a:txBody>
                  <a:tcPr marL="96767" marR="96767" marT="48352" marB="4835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9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批准文号</a:t>
                      </a:r>
                    </a:p>
                  </a:txBody>
                  <a:tcPr marL="96767" marR="96767" marT="48352" marB="4835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ct val="110000"/>
                        <a:buFontTx/>
                        <a:buNone/>
                        <a:defRPr/>
                      </a:pPr>
                      <a:r>
                        <a:rPr kumimoji="1" lang="zh-CN" altLang="en-US" sz="11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宁</a:t>
                      </a:r>
                      <a:r>
                        <a:rPr kumimoji="1" lang="zh-CN" altLang="en-US" sz="11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+mn-ea"/>
                        </a:rPr>
                        <a:t>政复〔202</a:t>
                      </a:r>
                      <a:r>
                        <a:rPr kumimoji="1" lang="en-US" altLang="zh-CN" sz="11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+mn-ea"/>
                        </a:rPr>
                        <a:t>6</a:t>
                      </a:r>
                      <a:r>
                        <a:rPr kumimoji="1" lang="zh-CN" altLang="en-US" sz="11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+mn-ea"/>
                        </a:rPr>
                        <a:t>〕</a:t>
                      </a:r>
                      <a:r>
                        <a:rPr kumimoji="1" lang="en-US" altLang="zh-CN" sz="11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+mn-ea"/>
                        </a:rPr>
                        <a:t>109</a:t>
                      </a:r>
                      <a:r>
                        <a:rPr kumimoji="1" lang="zh-CN" altLang="en-US" sz="110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sym typeface="+mn-ea"/>
                        </a:rPr>
                        <a:t>号</a:t>
                      </a:r>
                      <a:endParaRPr kumimoji="1" lang="zh-CN" altLang="en-US" sz="1100" b="0" kern="12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  <a:sym typeface="+mn-ea"/>
                      </a:endParaRPr>
                    </a:p>
                  </a:txBody>
                  <a:tcPr marL="96767" marR="96767" marT="48352" marB="4835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11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动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态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更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新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信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息</a:t>
                      </a:r>
                      <a:endParaRPr kumimoji="1" lang="en-US" altLang="zh-CN" sz="800" b="0" kern="1200" noProof="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1" lang="zh-CN" altLang="en-US" sz="800" b="0" kern="1200" noProof="0" dirty="0">
                          <a:solidFill>
                            <a:schemeClr val="tx1"/>
                          </a:solidFill>
                          <a:latin typeface="华文细黑" panose="02010600040101010101" pitchFamily="2" charset="-122"/>
                          <a:ea typeface="华文细黑" panose="02010600040101010101" pitchFamily="2" charset="-122"/>
                          <a:cs typeface="+mn-cs"/>
                        </a:rPr>
                        <a:t>栏</a:t>
                      </a:r>
                    </a:p>
                  </a:txBody>
                  <a:tcPr marL="96767" marR="96767" marT="48352" marB="4835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110000"/>
                      </a:pPr>
                      <a:endParaRPr kumimoji="1" lang="zh-CN" altLang="en-US" sz="800" b="0" kern="1200" dirty="0">
                        <a:solidFill>
                          <a:schemeClr val="tx1"/>
                        </a:solidFill>
                        <a:latin typeface="华文细黑" panose="02010600040101010101" pitchFamily="2" charset="-122"/>
                        <a:ea typeface="华文细黑" panose="02010600040101010101" pitchFamily="2" charset="-122"/>
                        <a:cs typeface="+mn-cs"/>
                      </a:endParaRPr>
                    </a:p>
                  </a:txBody>
                  <a:tcPr marL="96767" marR="96767" marT="48352" marB="48352" anchor="ctr" anchorCtr="1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1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6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6767" marR="96767" marT="48352" marB="4835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9712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600" b="0" dirty="0">
                        <a:solidFill>
                          <a:schemeClr val="tx1"/>
                        </a:solidFill>
                        <a:latin typeface="黑体" panose="02010609060101010101" pitchFamily="49" charset="-122"/>
                        <a:ea typeface="黑体" panose="02010609060101010101" pitchFamily="49" charset="-122"/>
                      </a:endParaRPr>
                    </a:p>
                  </a:txBody>
                  <a:tcPr marL="96767" marR="96767" marT="48352" marB="48352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154" name="Rectangle 5"/>
          <p:cNvSpPr>
            <a:spLocks noChangeArrowheads="1"/>
          </p:cNvSpPr>
          <p:nvPr/>
        </p:nvSpPr>
        <p:spPr bwMode="auto">
          <a:xfrm>
            <a:off x="7448868" y="4628057"/>
            <a:ext cx="272097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2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保护对象与内容一览表</a:t>
            </a:r>
          </a:p>
        </p:txBody>
      </p:sp>
      <p:sp>
        <p:nvSpPr>
          <p:cNvPr id="5156" name="Rectangle 145"/>
          <p:cNvSpPr>
            <a:spLocks noChangeArrowheads="1"/>
          </p:cNvSpPr>
          <p:nvPr/>
        </p:nvSpPr>
        <p:spPr bwMode="auto">
          <a:xfrm>
            <a:off x="1874520" y="2961005"/>
            <a:ext cx="739775" cy="27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区位图</a:t>
            </a:r>
          </a:p>
        </p:txBody>
      </p:sp>
      <p:sp>
        <p:nvSpPr>
          <p:cNvPr id="5155" name="Rectangle 145"/>
          <p:cNvSpPr>
            <a:spLocks noChangeArrowheads="1"/>
          </p:cNvSpPr>
          <p:nvPr/>
        </p:nvSpPr>
        <p:spPr bwMode="auto">
          <a:xfrm>
            <a:off x="779145" y="5741035"/>
            <a:ext cx="1995170" cy="272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研究范围及规划范围图</a:t>
            </a:r>
          </a:p>
        </p:txBody>
      </p:sp>
      <p:sp>
        <p:nvSpPr>
          <p:cNvPr id="5131" name="Rectangle 5"/>
          <p:cNvSpPr>
            <a:spLocks noChangeArrowheads="1"/>
          </p:cNvSpPr>
          <p:nvPr/>
        </p:nvSpPr>
        <p:spPr bwMode="auto">
          <a:xfrm>
            <a:off x="15341600" y="5236845"/>
            <a:ext cx="1135380" cy="323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保护区划图</a:t>
            </a:r>
          </a:p>
        </p:txBody>
      </p:sp>
      <p:sp>
        <p:nvSpPr>
          <p:cNvPr id="5" name="Rectangle 122"/>
          <p:cNvSpPr>
            <a:spLocks noChangeArrowheads="1"/>
          </p:cNvSpPr>
          <p:nvPr/>
        </p:nvSpPr>
        <p:spPr bwMode="auto">
          <a:xfrm>
            <a:off x="3049301" y="3244850"/>
            <a:ext cx="3267044" cy="2047240"/>
          </a:xfrm>
          <a:prstGeom prst="rect">
            <a:avLst/>
          </a:prstGeom>
          <a:noFill/>
          <a:ln>
            <a:noFill/>
          </a:ln>
        </p:spPr>
        <p:txBody>
          <a:bodyPr wrap="square">
            <a:noAutofit/>
          </a:bodyPr>
          <a:lstStyle>
            <a:lvl1pPr indent="287655">
              <a:spcBef>
                <a:spcPct val="20000"/>
              </a:spcBef>
              <a:buChar char="•"/>
              <a:defRPr kumimoji="1" sz="66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1538605" indent="-590550">
              <a:spcBef>
                <a:spcPct val="20000"/>
              </a:spcBef>
              <a:buChar char="–"/>
              <a:defRPr kumimoji="1" sz="5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2367280" indent="-473075">
              <a:spcBef>
                <a:spcPct val="20000"/>
              </a:spcBef>
              <a:buChar char="•"/>
              <a:defRPr kumimoji="1" sz="5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3314700" indent="-473075">
              <a:spcBef>
                <a:spcPct val="20000"/>
              </a:spcBef>
              <a:buChar char="–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4262755" indent="-474980">
              <a:spcBef>
                <a:spcPct val="20000"/>
              </a:spcBef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7199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51771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56343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6091555" indent="-47498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1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indent="0" algn="just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4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研究范围及规划范围</a:t>
            </a:r>
            <a:endParaRPr lang="en-US" altLang="zh-CN" sz="14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algn="just" eaLnBrk="1" hangingPunct="1">
              <a:lnSpc>
                <a:spcPct val="150000"/>
              </a:lnSpc>
              <a:buClr>
                <a:schemeClr val="accent2"/>
              </a:buClr>
              <a:buSzPct val="110000"/>
              <a:buFontTx/>
              <a:buNone/>
              <a:defRPr/>
            </a:pP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规划范围为和凤镇骆山村骆山自然村边界</a:t>
            </a:r>
            <a:r>
              <a:rPr lang="zh-CN" altLang="en-US" sz="12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，东至骆山东山脚，西至环湖线及骆山村行政边界，南至骆山南山脚，北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至宁骆线</a:t>
            </a:r>
            <a:r>
              <a:rPr lang="zh-CN" altLang="en-US" sz="1200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，规划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面积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92.71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公顷；研究范围扩展至骆山村整个村域，范围为骆山村行政村边界，村域面积</a:t>
            </a:r>
            <a:r>
              <a:rPr lang="en-US" altLang="zh-CN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734.23</a:t>
            </a:r>
            <a:r>
              <a:rPr lang="zh-CN" altLang="en-US" sz="1200" dirty="0">
                <a:latin typeface="华文细黑" panose="02010600040101010101" pitchFamily="2" charset="-122"/>
                <a:ea typeface="华文细黑" panose="02010600040101010101" pitchFamily="2" charset="-122"/>
              </a:rPr>
              <a:t>公顷。</a:t>
            </a:r>
          </a:p>
        </p:txBody>
      </p:sp>
      <p:cxnSp>
        <p:nvCxnSpPr>
          <p:cNvPr id="6158" name="直接连接符 34"/>
          <p:cNvCxnSpPr/>
          <p:nvPr/>
        </p:nvCxnSpPr>
        <p:spPr>
          <a:xfrm>
            <a:off x="0" y="843280"/>
            <a:ext cx="22098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cxnSp>
      <p:sp>
        <p:nvSpPr>
          <p:cNvPr id="15" name="矩形 14"/>
          <p:cNvSpPr/>
          <p:nvPr/>
        </p:nvSpPr>
        <p:spPr>
          <a:xfrm>
            <a:off x="21405850" y="379730"/>
            <a:ext cx="660400" cy="410210"/>
          </a:xfrm>
          <a:prstGeom prst="rect">
            <a:avLst/>
          </a:prstGeom>
          <a:solidFill>
            <a:srgbClr val="89865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CN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0" name="Text Box 12"/>
          <p:cNvSpPr txBox="1">
            <a:spLocks noChangeArrowheads="1"/>
          </p:cNvSpPr>
          <p:nvPr/>
        </p:nvSpPr>
        <p:spPr bwMode="auto">
          <a:xfrm>
            <a:off x="20770850" y="95885"/>
            <a:ext cx="1351280" cy="456565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indent="0" algn="r" eaLnBrk="1" latinLnBrk="0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sz="600" b="1" dirty="0">
                <a:solidFill>
                  <a:schemeClr val="bg1"/>
                </a:solidFill>
                <a:latin typeface="+mn-ea"/>
                <a:ea typeface="+mn-ea"/>
              </a:rPr>
              <a:t>南京市溧水区和凤镇骆山村</a:t>
            </a:r>
            <a:endParaRPr lang="en-US" altLang="zh-CN" sz="600" b="1" dirty="0">
              <a:solidFill>
                <a:schemeClr val="bg1"/>
              </a:solidFill>
              <a:latin typeface="+mn-ea"/>
              <a:ea typeface="+mn-ea"/>
            </a:endParaRPr>
          </a:p>
          <a:p>
            <a:pPr marL="0" indent="0" algn="r" eaLnBrk="1" latinLnBrk="0" hangingPunct="1">
              <a:lnSpc>
                <a:spcPct val="150000"/>
              </a:lnSpc>
              <a:spcBef>
                <a:spcPts val="0"/>
              </a:spcBef>
              <a:defRPr/>
            </a:pPr>
            <a:r>
              <a:rPr lang="zh-CN" altLang="en-US" sz="600" b="1" dirty="0">
                <a:solidFill>
                  <a:schemeClr val="bg1"/>
                </a:solidFill>
                <a:latin typeface="+mn-ea"/>
                <a:ea typeface="+mn-ea"/>
              </a:rPr>
              <a:t>骆山传统村落保护发展规划</a:t>
            </a:r>
          </a:p>
        </p:txBody>
      </p:sp>
      <p:pic>
        <p:nvPicPr>
          <p:cNvPr id="5160" name="图片 5159"/>
          <p:cNvPicPr>
            <a:picLocks noChangeAspect="1"/>
          </p:cNvPicPr>
          <p:nvPr/>
        </p:nvPicPr>
        <p:blipFill>
          <a:blip r:embed="rId4" cstate="print"/>
          <a:srcRect l="741" t="1604" r="1495" b="1693"/>
          <a:stretch>
            <a:fillRect/>
          </a:stretch>
        </p:blipFill>
        <p:spPr>
          <a:xfrm>
            <a:off x="677545" y="1143328"/>
            <a:ext cx="3073330" cy="1789256"/>
          </a:xfrm>
          <a:prstGeom prst="rect">
            <a:avLst/>
          </a:prstGeom>
        </p:spPr>
      </p:pic>
      <p:pic>
        <p:nvPicPr>
          <p:cNvPr id="5162" name="图片 516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8688" y="3272561"/>
            <a:ext cx="2242183" cy="2410047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11190935" y="1471295"/>
            <a:ext cx="5274311" cy="3704209"/>
            <a:chOff x="11190935" y="1471295"/>
            <a:chExt cx="5274311" cy="3704209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 cstate="print"/>
            <a:srcRect l="7169" t="14758" r="24103" b="16997"/>
            <a:stretch>
              <a:fillRect/>
            </a:stretch>
          </p:blipFill>
          <p:spPr>
            <a:xfrm>
              <a:off x="11190935" y="1471295"/>
              <a:ext cx="5274311" cy="3704209"/>
            </a:xfrm>
            <a:prstGeom prst="rect">
              <a:avLst/>
            </a:prstGeom>
          </p:spPr>
        </p:pic>
        <p:pic>
          <p:nvPicPr>
            <p:cNvPr id="5166" name="图片 516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34420" y="4072996"/>
              <a:ext cx="831083" cy="1049169"/>
            </a:xfrm>
            <a:prstGeom prst="rect">
              <a:avLst/>
            </a:prstGeom>
          </p:spPr>
        </p:pic>
        <p:pic>
          <p:nvPicPr>
            <p:cNvPr id="5169" name="图片 5168"/>
            <p:cNvPicPr>
              <a:picLocks noChangeAspect="1"/>
            </p:cNvPicPr>
            <p:nvPr/>
          </p:nvPicPr>
          <p:blipFill rotWithShape="1"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>
            <a:xfrm>
              <a:off x="11254423" y="1548633"/>
              <a:ext cx="754166" cy="514391"/>
            </a:xfrm>
            <a:prstGeom prst="rect">
              <a:avLst/>
            </a:prstGeom>
          </p:spPr>
        </p:pic>
      </p:grpSp>
      <p:graphicFrame>
        <p:nvGraphicFramePr>
          <p:cNvPr id="5170" name="表格 5169"/>
          <p:cNvGraphicFramePr>
            <a:graphicFrameLocks noGrp="1"/>
          </p:cNvGraphicFramePr>
          <p:nvPr/>
        </p:nvGraphicFramePr>
        <p:xfrm>
          <a:off x="6786032" y="4973941"/>
          <a:ext cx="4313768" cy="34292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4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7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651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4943">
                <a:tc gridSpan="2"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200" b="1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保护对象类别</a:t>
                      </a:r>
                      <a:endParaRPr lang="zh-CN" sz="1200" b="1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200" b="1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保护对象内容</a:t>
                      </a:r>
                      <a:endParaRPr lang="zh-CN" sz="1200" b="1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943">
                <a:tc gridSpan="2"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自然景观环境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en-US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“</a:t>
                      </a:r>
                      <a:r>
                        <a:rPr lang="zh-CN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枕湖而建，依山就势</a:t>
                      </a:r>
                      <a:r>
                        <a:rPr lang="en-US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”</a:t>
                      </a:r>
                      <a:r>
                        <a:rPr lang="zh-CN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的空间格局</a:t>
                      </a:r>
                      <a:endParaRPr lang="zh-CN" sz="1000" b="0" kern="100" spc="1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4943">
                <a:tc gridSpan="2"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历史空间格局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en-US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“</a:t>
                      </a:r>
                      <a:r>
                        <a:rPr lang="zh-CN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一横六纵</a:t>
                      </a:r>
                      <a:r>
                        <a:rPr lang="en-US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”</a:t>
                      </a:r>
                      <a:r>
                        <a:rPr lang="zh-CN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带有宗族印记的齿梳状街巷肌理</a:t>
                      </a:r>
                      <a:endParaRPr lang="zh-CN" sz="1000" b="0" kern="100" spc="1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4943">
                <a:tc gridSpan="2"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区级不可移动文物</a:t>
                      </a:r>
                      <a:endParaRPr lang="zh-CN" sz="1000" b="0" kern="100" spc="1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文峰寺、杨培庵墓</a:t>
                      </a:r>
                      <a:endParaRPr lang="zh-CN" sz="1000" b="0" kern="100" spc="1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4943">
                <a:tc gridSpan="2"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传统风貌建筑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传统风貌建筑</a:t>
                      </a:r>
                      <a:r>
                        <a:rPr lang="en-US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4</a:t>
                      </a: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处（</a:t>
                      </a:r>
                      <a:r>
                        <a:rPr lang="en-US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3</a:t>
                      </a: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处民居、</a:t>
                      </a:r>
                      <a:r>
                        <a:rPr lang="en-US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1</a:t>
                      </a: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处龙王庙）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887">
                <a:tc rowSpan="3"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历史环境要素</a:t>
                      </a:r>
                      <a:endParaRPr lang="zh-CN" sz="1000" b="0" kern="100" spc="1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历史街巷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大路、陈家巷、大房巷、小巷、二房巷、三房巷、四房巷为主的历史街巷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494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古树</a:t>
                      </a:r>
                      <a:endParaRPr lang="zh-CN" sz="1000" b="0" kern="100" spc="1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en-US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5</a:t>
                      </a: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棵百年古树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94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戏台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龙凤台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4943">
                <a:tc gridSpan="2"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建筑风貌</a:t>
                      </a:r>
                      <a:endParaRPr lang="zh-CN" sz="1000" b="0" kern="100" spc="1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“青砖斗墙、石砖共砌”的传统建筑风貌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9887">
                <a:tc rowSpan="3"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非物质文化遗产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列级非物质文化遗产</a:t>
                      </a:r>
                      <a:endParaRPr lang="zh-CN" sz="1000" b="0" kern="100" spc="1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骆山大龙（国家级非遗）、骆山杨氏中医（区级非遗）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494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传说故事</a:t>
                      </a:r>
                      <a:endParaRPr lang="zh-CN" sz="1000" b="0" kern="100" spc="1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杨培庵与小白龙的传说、杨岗头的传说故事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4943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传统技艺</a:t>
                      </a:r>
                      <a:endParaRPr lang="zh-CN" sz="1000" b="0" kern="100" spc="1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ts val="1200"/>
                        </a:lnSpc>
                        <a:buNone/>
                      </a:pPr>
                      <a:r>
                        <a:rPr lang="zh-CN" sz="1000" b="0" kern="0" spc="0" dirty="0">
                          <a:solidFill>
                            <a:schemeClr val="tx1"/>
                          </a:solidFill>
                          <a:effectLst/>
                          <a:latin typeface="华文细黑" panose="02010600040101010101" pitchFamily="2" charset="-122"/>
                          <a:ea typeface="华文细黑" panose="02010600040101010101" pitchFamily="2" charset="-122"/>
                        </a:rPr>
                        <a:t>虎头鞋手工技艺</a:t>
                      </a:r>
                      <a:endParaRPr lang="zh-CN" sz="1000" b="0" kern="100" spc="10" dirty="0">
                        <a:solidFill>
                          <a:schemeClr val="tx1"/>
                        </a:solidFill>
                        <a:effectLst/>
                        <a:latin typeface="华文细黑" panose="02010600040101010101" pitchFamily="2" charset="-122"/>
                        <a:ea typeface="华文细黑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5172" name="图片 517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8" t="14016" r="23643" b="10253"/>
          <a:stretch>
            <a:fillRect/>
          </a:stretch>
        </p:blipFill>
        <p:spPr>
          <a:xfrm>
            <a:off x="11202670" y="5682608"/>
            <a:ext cx="5274310" cy="4147313"/>
          </a:xfrm>
          <a:prstGeom prst="rect">
            <a:avLst/>
          </a:prstGeom>
        </p:spPr>
      </p:pic>
      <p:pic>
        <p:nvPicPr>
          <p:cNvPr id="5174" name="图片 517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222673" y="7825815"/>
            <a:ext cx="671512" cy="1982559"/>
          </a:xfrm>
          <a:prstGeom prst="rect">
            <a:avLst/>
          </a:prstGeom>
        </p:spPr>
      </p:pic>
      <p:pic>
        <p:nvPicPr>
          <p:cNvPr id="5175" name="图片 5174"/>
          <p:cNvPicPr>
            <a:picLocks noChangeAspect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1254423" y="5740788"/>
            <a:ext cx="754166" cy="514391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2E3YjcwYmFiZmEwM2RmNTA3MmVjOWU3YzNhN2IzMjMifQ=="/>
</p:tagLst>
</file>

<file path=ppt/theme/theme1.xml><?xml version="1.0" encoding="utf-8"?>
<a:theme xmlns:a="http://schemas.openxmlformats.org/drawingml/2006/main" name="默认设计模板">
  <a:themeElements>
    <a:clrScheme name="默认设计模板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zh-CN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1451</Words>
  <Application>Microsoft Office PowerPoint</Application>
  <PresentationFormat>自定义</PresentationFormat>
  <Paragraphs>101</Paragraphs>
  <Slides>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9" baseType="lpstr">
      <vt:lpstr>宋体</vt:lpstr>
      <vt:lpstr>Calibri</vt:lpstr>
      <vt:lpstr>Times New Roman</vt:lpstr>
      <vt:lpstr>黑体</vt:lpstr>
      <vt:lpstr>华文细黑</vt:lpstr>
      <vt:lpstr>微软雅黑</vt:lpstr>
      <vt:lpstr>默认设计模板</vt:lpstr>
      <vt:lpstr>PowerPoint 演示文稿</vt:lpstr>
      <vt:lpstr>PowerPoint 演示文稿</vt:lpstr>
    </vt:vector>
  </TitlesOfParts>
  <Company>unit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zc</dc:creator>
  <cp:lastModifiedBy>吴彬</cp:lastModifiedBy>
  <cp:revision>519</cp:revision>
  <cp:lastPrinted>2023-07-04T08:27:00Z</cp:lastPrinted>
  <dcterms:created xsi:type="dcterms:W3CDTF">2003-11-12T09:06:00Z</dcterms:created>
  <dcterms:modified xsi:type="dcterms:W3CDTF">2026-08-26T01:11:14Z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9116819D8CB74538A1ABDC5FC54CDFF5_13</vt:lpwstr>
  </property>
</Properties>
</file>